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19.mp3" ContentType="audio/mpeg"/>
  <Override PartName="/ppt/media/media2.mp3" ContentType="audio/mpeg"/>
  <Override PartName="/ppt/media/media20.mp3" ContentType="audio/mpeg"/>
  <Override PartName="/ppt/media/media21.mp3" ContentType="audio/mpeg"/>
  <Override PartName="/ppt/media/media22.mp3" ContentType="audio/mpeg"/>
  <Override PartName="/ppt/media/media23.mp3" ContentType="audio/mpeg"/>
  <Override PartName="/ppt/media/media24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壁時計 (秒)</c:v>
                </c:pt>
              </c:strCache>
            </c:strRef>
          </c:tx>
          <c:spPr>
            <a:solidFill>
              <a:srgbClr val="F97316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E293B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Sheet1!$A$2:$A$8</c:f>
              <c:multiLvlStrCache>
                <c:ptCount val="7"/>
                <c:lvl>
                  <c:pt idx="0">
                    <c:v>microgpt.py</c:v>
                  </c:pt>
                  <c:pt idx="1">
                    <c:v>microgpt_mojo</c:v>
                  </c:pt>
                  <c:pt idx="2">
                    <c:v>microgpt_mojo_max</c:v>
                  </c:pt>
                  <c:pt idx="3">
                    <c:v>microgpt_torch.py</c:v>
                  </c:pt>
                  <c:pt idx="4">
                    <c:v>microgpt_torch_mojo</c:v>
                  </c:pt>
                  <c:pt idx="5">
                    <c:v>microgpt_mlx.py</c:v>
                  </c:pt>
                  <c:pt idx="6">
                    <c:v>microgpt_mlx_mojo</c:v>
                  </c:pt>
                </c:lvl>
              </c:multiLvlStrCache>
            </c:multiLvl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99.5</c:v>
                </c:pt>
                <c:pt idx="1">
                  <c:v>52</c:v>
                </c:pt>
                <c:pt idx="2">
                  <c:v>52.2</c:v>
                </c:pt>
                <c:pt idx="3">
                  <c:v>12.4</c:v>
                </c:pt>
                <c:pt idx="4">
                  <c:v>11.5</c:v>
                </c:pt>
                <c:pt idx="5">
                  <c:v>3</c:v>
                </c:pt>
                <c:pt idx="6">
                  <c:v>3.1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000" u="none">
                  <a:solidFill>
                    <a:srgbClr val="1E293B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1E293B"/>
                </a:solidFill>
                <a:latin typeface="Consolas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20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こんにちは。Mojo 入門 Part 3、MicroGPT 実装編をはじめます。このパートでは、Andrej Karpathy 氏が公開している microgpt、最小構成の GPT 実装を題材に、これを Mojo で書き直し、さらに MAX、PyTorch、MLX といった機械学習スタックと接続するところまでを見ていきます。本資料は Mojo 0.26.2、MAX、PyTorch、MLX に対応しており、サンプルコードは GitHub の h3adeu スラッシュ mojo-from-scratch で公開しています。それでは、はじめましょう。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学習ループと推論ループを並べて見ます。学習ループは、文書を取得してトークン化し、forward でロジットを得て、cross-entropy で loss を計算、loss.backward で勾配を求め、Adam で state_dict を更新する。これを繰り返します。さらに学習率は線形に減衰させます。ハイパーパラメータは、学習率 0.01、Adam のベータ1 が 0.85、ベータ2 が 0.99、というシンプルな設定です。一方、推論ループは、BOS から始めて、forward でロジットを取得し、temperature で割って、softmax で確率分布に変え、multinomial でサンプルする。BOS が再び出るまで繰り返します。temperature が低いと無難な出力に、高いと多様で冒険的な出力になる、というのは GPT 系の共通の挙動です。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第三章、Mojo で書き直します。Python の参照型な microgpt を、Mojo の型安全と所有権で再構築していきましょう。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版の構成を見ていきます。microgpt_mojo というディレクトリの下に、B1 から B7 までのモジュールが並びます。B1 がデータセット、B2 がトークナイザー、B3 が Value、ここではテープという形に変えています。B4 が state_dict、B5 が ops と gpt、B6 が学習、B7 が推論、そして main.mojo と入力テキスト input.txt です。microgpt.py との対応は、こうなります。class Value が、B3 のテープ、Structure of Arrays、SoA に変わります。linear や rmsnorm は B5 ops に。gpt 関数は B5 gpt。学習ループが B6、推論ループが B7。特に大きな変化が二つあります。Python のオブジェクト参照は、Mojo では List of T と ID 参照に。そして Python の dict は、Mojo の struct に置き換えます。型を明示し、所有権を意識した設計に切り替えていく、ということです。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設計上のいちばん大きな変化が、これです。Python のオブジェクト参照ベースから、Mojo の SoA テープへ。Python の Value クラスは、自分自身に data と grad を持ち、_prev に親 Value への参照を持っていました。Mojo の Tape struct では、これを発想転換します。data、grad、prev_a、prev_b、それぞれを別々の List として、Tape 全体で持ちます。親への参照は、オブジェクトポインタではなく、整数の ID として表現します。なぜ SoA に変えるのか、理由は三つあります。ひとつめ、List に格納するには Copyable や Movable のような所有権規則に乗せる必要があり、SoA だと自然に乗りやすい。ふたつめ、ID 参照ならノードがリストの中で動いても問題が起きない。参照ではなく整数で繋ぐ、というアイデアです。そして三つめが、メモリ局所性。data だけを連続して走査できれば、将来的に SIMD 化する余地が広がります。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第四章、MAX で高速化します。テープ方式の限界を超えて、グラフ実行という選択肢に進みましょう。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なぜ MAX を使うのか。テープ方式の限界と、グラフ実行の利点を見ていきます。テープ方式、Mojo や Python の自前 autograd は、逐次・スカラー実行が基本です。演算ごとにノードを 1 個ずつ追記し、推論 1 ステップで数千から数万ノードに達することもあります。これでは SIMD や GPU の活用は難しく、自動微分には向いているけれど、推論は遅くなります。これに対して MAX 方式は、先に計算グラフを構築し、コンパイルしてから実行します。グラフ全体を見て、演算融合、カーネル・フュージョンを行い、SIMD や GPU への自動マッピングをし、メモリレイアウトの最適化まで自動でやってくれます。構築、ロード、そして一括実行、という流れになります。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MAX の世界には、三つの中心概念があります。ひとつめ、Graph。これは計算の設計図です。入力、演算、出力を、実行する前に定義します。with Graph のブロックの中で ops.matmul のような演算を組み合わせ、最後に InferenceSession に渡してコンパイルします。ふたつめ、Module。PyTorch の nn.Module に近い概念で、複数の Weight と演算を一つの単位として管理します。LinearLayer のようなクラスにまとめる、というイメージです。そして三つめ、Weight。学習可能なパラメータを表します。重要なのは、毎回変わる入力テンソルと、固定的な重みを、グラフ上で明確に区別する、ということです。重みは default_value を持ち、外から差し替えることもできます。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実用的な役割分担を考えてみます。学習は Mojo のテープで、推論は MAX で。Mojo のテープと Adam で学習を行ったあと、t.node_data から重みを numpy 経由で取り出し、MAX の Graph に注入する。これを Python interop で繋いで、最終的に MAX で高速推論する、という流れです。役割をまとめると、こうなります。モデルの計算グラフを組むのは、MAX の Python API。標準にない演算を高速に実装したいときは、Mojo で custom ops。学習、つまり autograd と Adam の組み合わせは、Mojo のテープ。推論の高速実行は、MAX の InferenceSession。学習はテープのまま活かしつつ、推論だけ MAX に切り替える。これが、段階的高速化の第一歩です。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第五章、PyTorch と MLX との比較に進みます。推論だけでなく、学習も含めて速度を取りに行きます。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ここから、PyTorch を使う動機を整理します。ひとつめ、学習も推論も autograd で扱える。MAX は推論専用なので、学習込みのワークフローなら PyTorch が現実的です。ふたつめ、Apple Silicon の MPS、Metal Performance Shaders に対応していて、GPU バックエンドが使えます。CPU の数倍から十数倍の速度が出ます。三つめ、nn.Module のエコシステム。Adam、Linear、Embedding が、すぐに使えます。四つめ、Mojo からの interop で、main.mojo から Python 層を駆動できます。右のコード例のように、デバイスを MPS に設定し、モデルを .to(device) で移すだけ。あとは Adam で更新、cross-entropy で loss、.backward と .step、と非常にシンプルに書けます。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3 は、大きく六つのセクションで構成されています。最初に、microgpt とは何か。Karpathy 氏による、依存ライブラリゼロの最小 GPT 実装を紹介します。二つめは、microgpt.py の解読です。Value クラス、gpt モデル、学習、推論の中身を順に見ていきます。三つめが、Mojo で書き直す段です。B1 から B7 までのモジュール構成で、型安全と所有権を活かして再構築します。四つめでは、MAX を使った高速化に進みます。Graph、Module、Weight という三つの中心概念を扱います。五つめは、PyTorch と MLX との比較。Apple Silicon の MPS GPU や Unified Memory に踏み込みます。そして最後の六つめが、全体総括と性能比較です。99.5 秒から 3.0 秒へ。この旅路をまとめて振り返ります。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そして MLX です。Apple Silicon 専用フレームワークで、結果として、本書の中で最速を記録します。MLX の最大の特徴がふたつ。ひとつめが、Unified Memory。CPU と GPU が同じメモリを共有します。PyTorch の MPS では、CPU と GPU のあいだでデータコピーが発生しますが、MLX ではそれが不要。これが、最大の差を生みます。ふたつめが、Lazy Evaluation、遅延評価。すべての演算がデフォルトで遅延され、mx.eval を呼ぶまでキューに溜まり続けます。そのうえで、まとめて最適化されます。比較表を見てください。メモリは、PyTorch が別々、MLX が統合。API スタイルは、PyTorch がオブジェクト指向、MLX が NumPy 風の関数型。遅延評価は、PyTorch が一部のみ、MLX が全演算デフォルト。対応ハードウェアは、PyTorch が汎用、MLX が Apple Silicon 専用。結果として、MLX が最速、約 3.0 秒を記録します。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最後の第六章は、全体総括と性能比較です。99.5 秒から 3.0 秒へ。Mojo と ML スタックの全体像を、まとめて振り返ります。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本書では、合計 7 種類の実装を作りました。それぞれの系譜を見てみましょう。まずスタート地点が、microgpt.py、純粋な Python のスカラー autograd 実装です。ここから三つの系統に分岐します。Mojo 系では、microgpt_mojo、Mojo のテープ実装。さらに microgpt_mojo_max として、テープと MAX 推論の組み合わせ。PyTorch 系では、microgpt_torch.py、PyTorch と MPS の組み合わせ。これを Mojo から interop で駆動した microgpt_torch_mojo。そして MLX 系では、microgpt_mlx.py、MLX の Lazy Evaluation 版。同じく Mojo から interop で駆動した microgpt_mlx_mojo。合計 7 種類、それぞれが異なる速度と特性を持ちます。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学習 1000 ステップの実測値を比較します。インサイトを四つ。33 倍。MLX は Python 版の約 33 倍速。これは Unified Memory の威力です。CPU と GPU のあいだのデータコピーがなくなることで、これだけの差が出ます。8 倍。PyTorch は Python 版の約 8 倍。MPS GPU と、最適化された行列演算による効果です。1.9 倍。Mojo は Python 版の約 2 倍。静的型と、ネイティブコンパイルによる素直な速度向上です。そして興味深いのが、Mojo + interop、つまり Python のフレームワークを Mojo から呼んだ場合は、ほぼ Python 版と同等になる、ということです。性能を決めるのは、interop ではなく、中で動いている計算エンジンそのもの、ということが見えてきます。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3、そして本書全体のまとめです。それぞれのスタックの役割分担を整理しましょう。Mojo は、ホットパスの型安全実装。静的型、所有権、Python 相互運用が強みです。MAX は、推論の最適化。Graph API、コンパイル、ハードウェア抽象化を担います。PyTorch は、学習フレームワーク。MPS 対応、autograd、nn.Module、と王道の機能を提供します。MLX は、Apple Silicon 特化の学習。Unified Memory と Lazy Evaluation で、最速を実現します。そして、Mojo の真価。Python の書きやすさを入口にしつつ、C のような速度を引き出せる。型システムと所有権で安全性と性能を両立し、それでいて Python エコシステムには乗り続けられる。これが、本書を通じて見えてきた Mojo の姿です。本書で学んだ仕組みは、より大きなモデルを読み解くための、確かな土台になるはずです。ご視聴ありがとうございました。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それでは第一章、microgpt とは。Andrej Karpathy 氏による、依存ゼロの最小 GPT 実装を紹介します。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microgpt は、Karpathy 氏が公開している、単一ファイルの GPT 実装です。ファイル先頭の説明には、こう書かれています。純粋な、依存なしの Python で、GPT を学習し推論するための、もっとも原子的な方法。このファイルがアルゴリズムそのもので、それ以外はすべて効率化に過ぎない。著者は Andrej Karpathy。OpenAI や Tesla を経て、現在は深層学習や LLM の教育コンテンツでも知られている方です。公開場所は GitHub Gist。普通のリポジトリではなく、単一の Gist として公開されています。そして特徴的なのが、依存ライブラリがゼロ、つまり PyTorch のような外部ライブラリを一切使わない、純粋な Python だけで書かれている、ということです。GPT の本質を、読み切れる分量で追える、貴重な教材です。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microgpt.py は、大きく七つのブロックで構成されています。B1 がデータセット、入力テキストの読み込み。B2 がトークナイザー、文字を整数 ID に変換する処理。B3 が Value クラス、これが自前の autograd の中核です。B4 が state_dict、つまり学習可能な重みの集合。B5 が gpt モデル本体。これには埋め込みである wte と wpe、Q・K・V を計算する Attention、MLP、そして最終線形層の lm_head が含まれます。B6 が学習ループ。forward で予測、loss で誤差、backward で勾配、そして Adam で更新、という流れです。B7 が推論ループ。BOS から始め、softmax で確率に変え、サンプルして次のトークンを選ぶ、というループです。この七つのブロックを、これから順番に読み解いていきます。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第二章、microgpt.py を読み解きます。autograd、gpt モデル、学習ループ、それぞれの内側を見ていきましょう。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microgpt の心臓部が、Value クラスです。Value は一つひとつが、データ、勾配、そして履歴を持つスカラーです。data は順伝播で計算された値、grad は逆伝播で求める勾配、そして _op が、どんな演算でこの値が作られたか、を表します。forward でこの Value を組み合わせて新しい Value を作り、最後に backward を呼ぶと、勾配がトポロジー順に逆向きに流れていきます。コード例を見てください。a イコール Value 2.0、b イコール Value 3.0、c イコール a 掛ける b、で c は 6.0 になります。c.backward を呼ぶと、a.grad は b の値である 3.0、b.grad は a の値である 2.0 になります。微分の連鎖を、トポロジー順に辿るだけで、自前の autograd が成立しているのです。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その Value 上に、行列演算もぜんぶ書き起こされています。linear は、out イコール W 掛ける x、重み行列との行列ベクトル積です。出力の一つひとつを、W の行と x の各要素を足し合わせて計算します。rmsnorm は、Root Mean Square の正規化。要素を二乗平均で割って正規化します。LayerNorm より軽量で、Llama 系のモデルでも採用されています。softmax は、ロジットを確率分布に変える操作です。数値安定化のため最大値を引いてから exp を取り、合計で割ります。ポイントは、これらすべての行列演算と backward が、Value のスカラー演算を組み合わせるだけで表現できる、ということです。GPT の本質が、いかにシンプルな部品から構成されているかが、よく見えるはずです。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gpt モデル本体の forward の流れを追います。ステップ 1、Embedding。wte でトークンを埋め込み、wpe で位置情報を加えます。ステップ 2、Attention。クエリと、キーの転置を掛け、ルート d で割って、softmax をかけ、V と掛け合わせる。これが、Transformer の Attention の式そのままです。ステップ 3、MLP。rmsnorm で正規化し、第一線形層、ReLU、第二線形層、そして残差接続。ステップ 4、lm_head。最終的に、隠れ次元 n_embd から語彙サイズ vocab_size のロジットに変換します。右側に並んでいるのが state_dict、学習で更新される重み行列です。トークン埋め込み wte、位置埋め込み wpe、Attention 用の wq、wk、wv、wo、MLP 用の fc1、fc2、そして最終層 lm_head。これらが学習対象のパラメータです。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microsoft.com/office/2007/relationships/media" Target="../media/media19.mp3"/><Relationship Id="rId4" Type="http://schemas.openxmlformats.org/officeDocument/2006/relationships/video" Target="../media/media19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microsoft.com/office/2007/relationships/media" Target="../media/media20.mp3"/><Relationship Id="rId4" Type="http://schemas.openxmlformats.org/officeDocument/2006/relationships/video" Target="../media/media20.mp3"/><Relationship Id="rId5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microsoft.com/office/2007/relationships/media" Target="../media/media21.mp3"/><Relationship Id="rId4" Type="http://schemas.openxmlformats.org/officeDocument/2006/relationships/video" Target="../media/media21.mp3"/><Relationship Id="rId5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microsoft.com/office/2007/relationships/media" Target="../media/media22.mp3"/><Relationship Id="rId4" Type="http://schemas.openxmlformats.org/officeDocument/2006/relationships/video" Target="../media/media22.mp3"/><Relationship Id="rId5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Relationship Id="rId4" Type="http://schemas.microsoft.com/office/2007/relationships/media" Target="../media/media23.mp3"/><Relationship Id="rId5" Type="http://schemas.openxmlformats.org/officeDocument/2006/relationships/video" Target="../media/media23.mp3"/><Relationship Id="rId6" Type="http://schemas.openxmlformats.org/officeDocument/2006/relationships/image" Target="../media/image1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microsoft.com/office/2007/relationships/media" Target="../media/media24.mp3"/><Relationship Id="rId4" Type="http://schemas.openxmlformats.org/officeDocument/2006/relationships/video" Target="../media/media24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0" y="0"/>
            <a:ext cx="2926080" cy="5143500"/>
          </a:xfrm>
          <a:prstGeom prst="rect">
            <a:avLst/>
          </a:prstGeom>
          <a:solidFill>
            <a:srgbClr val="F97316">
              <a:alpha val="12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595360" y="0"/>
            <a:ext cx="548640" cy="51435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45720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PART 3  /  MICROGPT 実装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</a:t>
            </a:r>
            <a:endParaRPr lang="en-US" sz="5600" dirty="0"/>
          </a:p>
        </p:txBody>
      </p:sp>
      <p:sp>
        <p:nvSpPr>
          <p:cNvPr id="6" name="Text 4"/>
          <p:cNvSpPr/>
          <p:nvPr/>
        </p:nvSpPr>
        <p:spPr>
          <a:xfrm>
            <a:off x="548640" y="22402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 実装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Karpathy の microgpt を Mojo・MAX・PyTorch・MLX で書き直す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61188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3794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Hiromi</a:t>
            </a:r>
            <a:pPr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   /    </a:t>
            </a:r>
            <a:pPr indent="0" marL="0">
              <a:buNone/>
            </a:pPr>
            <a:r>
              <a:rPr lang="en-US" sz="13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0.26.2 / MAX / PyTorch / MLX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8640" y="41605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github.com/h3adeu/mojo-from-scratch</a:t>
            </a:r>
            <a:endParaRPr lang="en-US" sz="1100" dirty="0"/>
          </a:p>
        </p:txBody>
      </p:sp>
      <p:pic>
        <p:nvPicPr>
          <p:cNvPr id="11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TRAIN &amp; INFER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学習ループと推論ループ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solidFill>
            <a:srgbClr val="FB923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学習ループ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77240" y="207568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01168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1. 文書取得 → トークン化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777240" y="244144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05840" y="237744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2. forward (gpt) で logits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777240" y="280720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5840" y="27432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3. cross-entropy で loss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777240" y="317296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05840" y="310896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4. loss.backward() で勾配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777240" y="353872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05840" y="347472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5. Adam で state_dict 更新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77240" y="3904488"/>
            <a:ext cx="164592" cy="16459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05840" y="384048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6. 学習率を線形減衰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77240" y="42976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ハイパー: lr=0.01, β1=0.85, β2=0.99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754880" y="1371600"/>
            <a:ext cx="402336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推論ループ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983480" y="207568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212080" y="201168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1. BOS から開始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4983480" y="244144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12080" y="237744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2. forward で logits 取得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983480" y="280720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212080" y="27432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3. logits / temperature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983480" y="317296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212080" y="310896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4. softmax → 確率分布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4983480" y="353872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212080" y="347472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5. multinomial でサンプル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4983480" y="3904488"/>
            <a:ext cx="164592" cy="164592"/>
          </a:xfrm>
          <a:prstGeom prst="ellipse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212080" y="384048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6. BOS が出るまで繰り返す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4983480" y="42976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temperature: 低 → 無難 / 高 → 多様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7 / 24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40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03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03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で書き直す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型安全と所有権で再構築する。</a:t>
            </a:r>
            <a:endParaRPr lang="en-US" sz="1400" dirty="0"/>
          </a:p>
        </p:txBody>
      </p:sp>
      <p:pic>
        <p:nvPicPr>
          <p:cNvPr id="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MICROGPT_MOJO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B1〜B7 のモジュール構成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461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3716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microgpt_mojo/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37490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b01_dataset.mojo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b02_tokenizer.mojo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b03_value.mojo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</a:t>
            </a:r>
            <a:pPr indent="0" marL="0">
              <a:lnSpc>
                <a:spcPct val="135000"/>
              </a:lnSpc>
              <a:buNone/>
            </a:pPr>
            <a:r>
              <a:rPr lang="en-US" sz="10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Tape (SoA autograd)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b04_state_dict.mojo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b05_ops.mojo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</a:t>
            </a:r>
            <a:pPr indent="0" marL="0">
              <a:lnSpc>
                <a:spcPct val="135000"/>
              </a:lnSpc>
              <a:buNone/>
            </a:pPr>
            <a:r>
              <a:rPr lang="en-US" sz="10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linear / rmsnorm / softmax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b05_gpt.mojo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b06_train.mojo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b07_infer.mojo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main.mojo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 input.txt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937760" y="137160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microgpt.py との対応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937760" y="1783080"/>
            <a:ext cx="73152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196596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class Value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766560" y="1965960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040880" y="196596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B3 Tape (SoA)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37760" y="2340864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linear / rms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766560" y="2340864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040880" y="2340864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B5 ops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937760" y="2715768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gpt() 関数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766560" y="271576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040880" y="2715768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B5 gpt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937760" y="3090672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学習ループ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766560" y="3090672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040880" y="3090672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B6 train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937760" y="3465576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推論ループ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766560" y="3465576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040880" y="3465576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B7 infer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937760" y="384048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オブジェクト参照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766560" y="3840480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7040880" y="384048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List[T] + ID 参照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937760" y="4215384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Python の dict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6766560" y="4215384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7040880" y="4215384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Mojo struct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8 / 24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5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DESIGN SHIFT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オブジェクト参照 → SoA テープ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16916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3716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Python: オブジェクト参照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class </a:t>
            </a:r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Value: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self.data, self.grad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self._prev = (a, b)  </a:t>
            </a:r>
            <a:pPr indent="0" marL="0">
              <a:lnSpc>
                <a:spcPct val="140000"/>
              </a:lnSpc>
              <a:buNone/>
            </a:pPr>
            <a:r>
              <a:rPr lang="en-US" sz="1100" i="1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親への参照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371600"/>
            <a:ext cx="4023360" cy="16916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754880" y="1371600"/>
            <a:ext cx="4023360" cy="41148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13716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Mojo: SoA テープ + ID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937760" y="1828800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struct </a:t>
            </a:r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Tape: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var data: List[Float64]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var grad: List[Float64]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var prev_a, prev_b: List[Int]  </a:t>
            </a:r>
            <a:pPr indent="0" marL="0">
              <a:lnSpc>
                <a:spcPct val="140000"/>
              </a:lnSpc>
              <a:buNone/>
            </a:pPr>
            <a:r>
              <a:rPr lang="en-US" sz="1100" i="1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ID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48640" y="3246120"/>
            <a:ext cx="822960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48640" y="3246120"/>
            <a:ext cx="91440" cy="13716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3337560"/>
            <a:ext cx="7955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なぜ SoA に変えるのか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77240" y="3657600"/>
            <a:ext cx="7955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List[T] に格納するため、カスタム copy/move を避けて Mojo の所有権規則に乗せやすい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ID 参照ならノードがリストの中で動いても問題なし — 参照ではなく整数で繋ぐ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メモリ局所性が上がる — data だけを連続走査できれば SIMD 化の余地が広がる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9 / 24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0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04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04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で高速化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Tape の限界の先へ — グラフ実行という選択。</a:t>
            </a:r>
            <a:endParaRPr lang="en-US" sz="1400" dirty="0"/>
          </a:p>
        </p:txBody>
      </p:sp>
      <p:pic>
        <p:nvPicPr>
          <p:cNvPr id="7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WHY MAX?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Tape の限界とグラフ実行への移行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solidFill>
            <a:srgbClr val="EF4444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Tape 方式 (Mojo / Python)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77240" y="19659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逐次・スカラー実行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77240" y="2331720"/>
            <a:ext cx="36576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演算ごとにノードを 1 個追記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推論 1 ステップで数千〜数万ノード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SIMD/GPU の活用が難しい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自動微分には向くが推論は遅い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777240" y="4023360"/>
            <a:ext cx="356616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68680" y="4023360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t.add(a, b) → 追記 → 即実行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方式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983480" y="19659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グラフ → コンパイル → 実行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983480" y="2331720"/>
            <a:ext cx="36576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先に計算グラフを構築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演算融合 (kernel fusion)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SIMD/GPU への自動マッピング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 メモリレイアウト最適化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83480" y="4023360"/>
            <a:ext cx="356616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074920" y="4023360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Graph → load → 一括実行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10 / 24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2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CONCEPTS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Graph / Module / Weight — 3 つの中心概念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371600"/>
            <a:ext cx="269748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37160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137160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GRAPH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5800" y="2011680"/>
            <a:ext cx="2240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計算の設計図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85800" y="242316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5800" y="2514600"/>
            <a:ext cx="2240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入力 → 演算 → 出力を実行前に定義する。InferenceSession に渡してコンパイル。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85800" y="3703320"/>
            <a:ext cx="2240280" cy="7772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3703320"/>
            <a:ext cx="2057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with Graph(...) as g: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out = ops.matmul(w, x)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3291840" y="1371600"/>
            <a:ext cx="269748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91840" y="137160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520440" y="137160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MODULE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520440" y="2011680"/>
            <a:ext cx="2240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層と重みのまとまり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520440" y="242316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520440" y="2514600"/>
            <a:ext cx="2240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の nn.Module に近い概念。複数の Weight と演算を 1 単位で管理。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3520440" y="3703320"/>
            <a:ext cx="2240280" cy="7772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611880" y="3703320"/>
            <a:ext cx="2057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class LinearLayer(Module):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self.w = Weight(...)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6126480" y="1371600"/>
            <a:ext cx="269748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26480" y="137160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55080" y="137160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WEIGHT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355080" y="2011680"/>
            <a:ext cx="2240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学習可能パラメータ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355080" y="242316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55080" y="2514600"/>
            <a:ext cx="2240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入力テンソル（毎回変わる）と重み（固定）をグラフ上で明確に区別する。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6355080" y="3703320"/>
            <a:ext cx="2240280" cy="7772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446520" y="3703320"/>
            <a:ext cx="2057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Weight(TensorType(...),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default_value=w_init)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11 / 24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2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× MOJO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学習は Mojo / 推論は MAX へ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417320"/>
            <a:ext cx="2011680" cy="1463040"/>
          </a:xfrm>
          <a:prstGeom prst="rect">
            <a:avLst/>
          </a:prstGeom>
          <a:solidFill>
            <a:srgbClr val="FFFFFF"/>
          </a:solidFill>
          <a:ln w="25400">
            <a:solidFill>
              <a:srgbClr val="FB923C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2011680" cy="457200"/>
          </a:xfrm>
          <a:prstGeom prst="rect">
            <a:avLst/>
          </a:prstGeom>
          <a:solidFill>
            <a:srgbClr val="FB923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417320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94360" y="2057400"/>
            <a:ext cx="1737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Mojo Tape + Adam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2423160" y="18745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2606040" y="1417320"/>
            <a:ext cx="2011680" cy="1463040"/>
          </a:xfrm>
          <a:prstGeom prst="rect">
            <a:avLst/>
          </a:prstGeom>
          <a:solidFill>
            <a:srgbClr val="FFFFFF"/>
          </a:solidFill>
          <a:ln w="2540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606040" y="1417320"/>
            <a:ext cx="2011680" cy="45720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606040" y="1417320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重み抽出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2743200" y="2057400"/>
            <a:ext cx="1737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t.node_data → numpy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72000" y="18745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4754880" y="1417320"/>
            <a:ext cx="2011680" cy="1463040"/>
          </a:xfrm>
          <a:prstGeom prst="rect">
            <a:avLst/>
          </a:prstGeom>
          <a:solidFill>
            <a:srgbClr val="FFFFFF"/>
          </a:solidFill>
          <a:ln w="25400">
            <a:solidFill>
              <a:srgbClr val="F973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754880" y="1417320"/>
            <a:ext cx="2011680" cy="4572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54880" y="1417320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Graph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892040" y="2057400"/>
            <a:ext cx="1737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Python interop 経由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720840" y="187452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20" name="Shape 18"/>
          <p:cNvSpPr/>
          <p:nvPr/>
        </p:nvSpPr>
        <p:spPr>
          <a:xfrm>
            <a:off x="6903720" y="1417320"/>
            <a:ext cx="2011680" cy="1463040"/>
          </a:xfrm>
          <a:prstGeom prst="rect">
            <a:avLst/>
          </a:prstGeom>
          <a:solidFill>
            <a:srgbClr val="FFFFFF"/>
          </a:solidFill>
          <a:ln w="25400">
            <a:solidFill>
              <a:srgbClr val="A78B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903720" y="1417320"/>
            <a:ext cx="2011680" cy="45720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903720" y="1417320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高速推論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040880" y="2057400"/>
            <a:ext cx="1737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SIMD / GPU で実行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57200" y="3154680"/>
            <a:ext cx="8275320" cy="13716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40080" y="3246120"/>
            <a:ext cx="7909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役割分担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40080" y="3566160"/>
            <a:ext cx="182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22960" y="356616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モデルの計算グラフを組む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108960" y="3566160"/>
            <a:ext cx="1554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 (Python API)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663440" y="3566160"/>
            <a:ext cx="182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4846320" y="356616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標準にない演算を高速実装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7132320" y="3566160"/>
            <a:ext cx="1554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Mojo (custom ops)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40080" y="3977640"/>
            <a:ext cx="182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22960" y="39776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 (autograd / Adam)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3108960" y="3977640"/>
            <a:ext cx="1554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Mojo Tape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4663440" y="3977640"/>
            <a:ext cx="182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4846320" y="39776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推論の高速実行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7132320" y="3977640"/>
            <a:ext cx="1554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MAX (InferenceSession)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54864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学習は Tape のまま活かし、推論だけ MAX に切り替える — 段階的高速化の第一歩。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12 / 24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42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05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05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/ MLX 比較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学習も含めて速度を取りに行く。</a:t>
            </a:r>
            <a:endParaRPr lang="en-US" sz="1400" dirty="0"/>
          </a:p>
        </p:txBody>
      </p:sp>
      <p:pic>
        <p:nvPicPr>
          <p:cNvPr id="7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学習も含めて高速化 — PyTorch + MPS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37160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を使う動機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1920240"/>
            <a:ext cx="365760" cy="36576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92024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182880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学習も推論も autograd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212140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は推論専用。学習込みなら PyTorch。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548640" y="2560320"/>
            <a:ext cx="365760" cy="36576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8640" y="25603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005840" y="24688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Apple Silicon MPS 対応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005840" y="276148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GPU バックエンドで CPU の数倍〜十数倍。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3200400"/>
            <a:ext cx="365760" cy="36576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32004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005840" y="31089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nn.Module のエコシステム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005840" y="340156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Adam / Linear / Embedding が即使える。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48640" y="3840480"/>
            <a:ext cx="365760" cy="36576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8640" y="38404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05840" y="3749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から interop で操作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005840" y="404164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main.mojo から Python 層を駆動できる。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937760" y="1371600"/>
            <a:ext cx="3840480" cy="32461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937760" y="1371600"/>
            <a:ext cx="384048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120640" y="13716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microgpt_torch.py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120640" y="1874520"/>
            <a:ext cx="35661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device = 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"mps"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if torch.backends.mps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.is_available() else 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"cpu"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model = 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(...).to(device)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opt = 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Adam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(model.parameters(),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lr=lr, betas=(b1,b2))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logits = model(tokens[:, :-1])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loss = F.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cross_entropy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(...)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loss.</a:t>
            </a:r>
            <a:pPr indent="0" marL="0">
              <a:lnSpc>
                <a:spcPct val="140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backward</a:t>
            </a:r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();  opt.step()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13 / 24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9" name="slide_1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AGENDA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Part 3 の流れ — 6 セクション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31520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 とは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0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Karpathy 製・依存ゼロ最小 GPT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364992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364992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547872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02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547872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microgpt.py 解読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47872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Value・gpt・学習・推論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181344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181344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364224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03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364224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で書き直す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364224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B1〜B7 のモジュール構成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48640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48640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04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731520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 で高速化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31520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Graph / Module / Weight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364992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364992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547872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05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3547872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/ MLX 比較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547872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MPS GPU / Unified Memory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181344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181344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364224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06</a:t>
            </a:r>
            <a:endParaRPr lang="en-US" sz="2400" dirty="0"/>
          </a:p>
        </p:txBody>
      </p:sp>
      <p:sp>
        <p:nvSpPr>
          <p:cNvPr id="33" name="Text 31"/>
          <p:cNvSpPr/>
          <p:nvPr/>
        </p:nvSpPr>
        <p:spPr>
          <a:xfrm>
            <a:off x="6364224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全体総括と性能比較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6364224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99.5 秒 → 3.0 秒の旅路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 / 24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8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Apple Silicon 専用 — MLX で最速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17320"/>
            <a:ext cx="402336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17320"/>
            <a:ext cx="402336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417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UNIFIED MEMORY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18745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CPU / GPU が同じメモリ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31520" y="219456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MPS は CPU↔GPU コピーが発生。MLX は不要 → これが最大の差。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2926080"/>
            <a:ext cx="402336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48640" y="2926080"/>
            <a:ext cx="402336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31520" y="29260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LAZY EVALUATION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" y="33832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全演算がデフォルト遅延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370332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mx.eval() で確定するまで全演算がキューに溜まり、その時点で最適化される。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754880" y="1417320"/>
            <a:ext cx="4023360" cy="31546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937760" y="15087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(MPS) vs MLX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37760" y="1920240"/>
            <a:ext cx="365760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983480" y="1920240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観点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172200" y="1920240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7360920" y="1920240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937760" y="2286000"/>
            <a:ext cx="3657600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83480" y="22860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メモリ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172200" y="22860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別々 / コピー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7360920" y="22860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統合 / コピー不要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983480" y="2670048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API スタイル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172200" y="2670048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オブジェクト指向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7360920" y="2670048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NumPy 風 関数型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937760" y="3054096"/>
            <a:ext cx="3657600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983480" y="305409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遅延評価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6172200" y="305409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一部のみ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7360920" y="305409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全演算デフォルト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983480" y="3438144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対応 HW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6172200" y="3438144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汎用 + MPS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7360920" y="3438144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Apple Silicon 専用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4937760" y="41605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 結果として MLX が最速 (3.0 秒)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14 / 24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9" name="slide_2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06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06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全体総括と性能比較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99.5 秒から 3.0 秒へ — Mojo と ML スタック。</a:t>
            </a:r>
            <a:endParaRPr lang="en-US" sz="1400" dirty="0"/>
          </a:p>
        </p:txBody>
      </p:sp>
      <p:pic>
        <p:nvPicPr>
          <p:cNvPr id="7" name="slide_2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LINEAGE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7 つの実装の系譜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0" y="1417320"/>
            <a:ext cx="1828800" cy="5943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657600" y="14173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microgpt.py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657600" y="1737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スカラー autograd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457200" y="2286000"/>
            <a:ext cx="2103120" cy="36576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228600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系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508760" y="2057400"/>
            <a:ext cx="0" cy="228600"/>
          </a:xfrm>
          <a:prstGeom prst="line">
            <a:avLst/>
          </a:prstGeom>
          <a:noFill/>
          <a:ln w="19050">
            <a:solidFill>
              <a:srgbClr val="F9731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8892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F973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57200" y="2788920"/>
            <a:ext cx="73152" cy="77724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0080" y="288036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microgpt_mojo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0080" y="32004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Tape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365760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F973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3657600"/>
            <a:ext cx="73152" cy="77724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0080" y="374904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microgpt_mojo_max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40080" y="406908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Tape + MAX 推論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3520440" y="2286000"/>
            <a:ext cx="2103120" cy="36576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520440" y="228600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系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0" y="2057400"/>
            <a:ext cx="0" cy="228600"/>
          </a:xfrm>
          <a:prstGeom prst="line">
            <a:avLst/>
          </a:prstGeom>
          <a:noFill/>
          <a:ln w="19050">
            <a:solidFill>
              <a:srgbClr val="10B981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520440" y="278892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520440" y="2788920"/>
            <a:ext cx="73152" cy="77724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703320" y="288036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microgpt_torch.py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703320" y="32004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+ MPS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520440" y="365760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3520440" y="3657600"/>
            <a:ext cx="73152" cy="77724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703320" y="374904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microgpt_torch_mojo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3703320" y="406908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+ interop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583680" y="2286000"/>
            <a:ext cx="2103120" cy="36576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583680" y="228600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 系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7635240" y="2057400"/>
            <a:ext cx="0" cy="228600"/>
          </a:xfrm>
          <a:prstGeom prst="line">
            <a:avLst/>
          </a:prstGeom>
          <a:noFill/>
          <a:ln w="19050">
            <a:solidFill>
              <a:srgbClr val="A78BF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583680" y="278892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A78B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6583680" y="2788920"/>
            <a:ext cx="73152" cy="77724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766560" y="288036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microgpt_mlx.py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6766560" y="32004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 Lazy Eval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6583680" y="3657600"/>
            <a:ext cx="2103120" cy="77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A78B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6583680" y="3657600"/>
            <a:ext cx="73152" cy="77724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766560" y="374904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microgpt_mlx_mojo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6766560" y="406908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+ interop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1508760" y="2057400"/>
            <a:ext cx="7040880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4572000" y="2011680"/>
            <a:ext cx="0" cy="9144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15 / 24</a:t>
            </a:r>
            <a:endParaRPr lang="en-US" sz="900" dirty="0"/>
          </a:p>
        </p:txBody>
      </p:sp>
      <p:sp>
        <p:nvSpPr>
          <p:cNvPr id="45" name="Shape 43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46" name="slide_2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audio>
          </p:childTnLst>
        </p:cTn>
      </p:par>
    </p:tnLst>
  </p:timing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PERFORMANCE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 1000 ステップの壁時計時間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graphicFrame>
        <p:nvGraphicFramePr>
          <p:cNvPr id="5" name="Chart 0" descr=""/>
          <p:cNvGraphicFramePr/>
          <p:nvPr/>
        </p:nvGraphicFramePr>
        <p:xfrm>
          <a:off x="457200" y="1371600"/>
          <a:ext cx="5486400" cy="32918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Shape 3"/>
          <p:cNvSpPr/>
          <p:nvPr/>
        </p:nvSpPr>
        <p:spPr>
          <a:xfrm>
            <a:off x="6126480" y="1371600"/>
            <a:ext cx="2697480" cy="32918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63640" y="14630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INSIGHTS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6263640" y="1828800"/>
            <a:ext cx="777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33×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263640" y="2194560"/>
            <a:ext cx="2423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 は Python 版の約33倍速い (Unified Memory)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263640" y="2542032"/>
            <a:ext cx="777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8×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263640" y="2907792"/>
            <a:ext cx="2423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は Python 版の約8倍 (行列演算)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263640" y="3255264"/>
            <a:ext cx="777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1.9×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263640" y="3621024"/>
            <a:ext cx="2423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は Python 版の約2倍 (静的型・ネイティブ)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263640" y="3968496"/>
            <a:ext cx="777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≈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263640" y="4334256"/>
            <a:ext cx="2423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+ interop はPython 版とほぼ同等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16 / 24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19" name="slide_23.mp3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</p:childTnLst>
        </p:cTn>
      </p:par>
    </p:tnLst>
  </p:timing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595360" y="0"/>
            <a:ext cx="548640" cy="51435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CONCLUSION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7772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スタックの役割分担と本書の結論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120640" cy="50292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554480"/>
            <a:ext cx="91440" cy="5029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554480"/>
            <a:ext cx="1005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783080" y="15544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ホットパスの型安全実装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069080" y="1554480"/>
            <a:ext cx="1554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4A3B8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静的型 / 所有権 / interop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548640" y="2148840"/>
            <a:ext cx="5120640" cy="50292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148840"/>
            <a:ext cx="91440" cy="50292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2148840"/>
            <a:ext cx="1005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MAX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783080" y="214884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推論の最適化 (Graph API)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069080" y="2148840"/>
            <a:ext cx="1554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4A3B8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コンパイル・HW 抽象化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48640" y="2743200"/>
            <a:ext cx="5120640" cy="50292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2743200"/>
            <a:ext cx="91440" cy="502920"/>
          </a:xfrm>
          <a:prstGeom prst="rect">
            <a:avLst/>
          </a:prstGeom>
          <a:solidFill>
            <a:srgbClr val="60A5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7240" y="2743200"/>
            <a:ext cx="1005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0A5FA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783080" y="27432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学習フレームワーク (MPS 対応)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069080" y="2743200"/>
            <a:ext cx="1554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4A3B8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autograd・nn.Module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" y="3337560"/>
            <a:ext cx="5120640" cy="50292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48640" y="3337560"/>
            <a:ext cx="91440" cy="50292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7240" y="3337560"/>
            <a:ext cx="1005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A78BFA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MLX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783080" y="333756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Apple Silicon 特化の学習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069080" y="3337560"/>
            <a:ext cx="1554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4A3B8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Unified Memory・Lazy Eval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852160" y="1554480"/>
            <a:ext cx="2468880" cy="2743200"/>
          </a:xfrm>
          <a:prstGeom prst="rect">
            <a:avLst/>
          </a:prstGeom>
          <a:solidFill>
            <a:srgbClr val="1E293B"/>
          </a:solidFill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035040" y="173736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の真価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035040" y="205740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の書きやすさ +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035040" y="242316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 のような速度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6035040" y="2880360"/>
            <a:ext cx="9144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035040" y="3017520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型システム・所有権で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安全性と性能を両立し、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エコシステムに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乗り続けられる。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4864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本書で学んだ仕組みは、より大きなモデルを読み解く土台になる。</a:t>
            </a:r>
            <a:endParaRPr lang="en-US" sz="1100" dirty="0"/>
          </a:p>
        </p:txBody>
      </p:sp>
      <p:pic>
        <p:nvPicPr>
          <p:cNvPr id="32" name="slide_2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01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01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 とは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Karpathy 氏の依存ゼロ最小 GPT 実装。</a:t>
            </a:r>
            <a:endParaRPr lang="en-US" sz="1400" dirty="0"/>
          </a:p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WHAT IS MICROGPT?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依存ゼロ・単一ファイルの最小 GPT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8229600" cy="10972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91440" cy="109728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325880"/>
            <a:ext cx="457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973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5000" dirty="0"/>
          </a:p>
        </p:txBody>
      </p:sp>
      <p:sp>
        <p:nvSpPr>
          <p:cNvPr id="8" name="Text 6"/>
          <p:cNvSpPr/>
          <p:nvPr/>
        </p:nvSpPr>
        <p:spPr>
          <a:xfrm>
            <a:off x="1097280" y="1508760"/>
            <a:ext cx="7498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The most atomic way to train and run inference for a GPT in pure, dependency-free Python.</a:t>
            </a:r>
            <a:endParaRPr lang="en-US" sz="12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200" i="1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This file is the complete algorithm. Everything else is just efficiency.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2697480"/>
            <a:ext cx="269748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57200" y="2697480"/>
            <a:ext cx="269748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0080" y="269748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AUTHOR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324612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Andrej Karpathy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0080" y="365760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0080" y="374904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深層学習・LLM 教育で著名。@karpathy。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291840" y="2697480"/>
            <a:ext cx="269748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291840" y="2697480"/>
            <a:ext cx="269748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474720" y="269748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SOURCE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474720" y="324612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GitHub Gist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3474720" y="365760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474720" y="374904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リポジトリではなく単一の Gist で公開。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126480" y="2697480"/>
            <a:ext cx="269748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26480" y="2697480"/>
            <a:ext cx="2697480" cy="4114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09360" y="269748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STDLIB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309360" y="324612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標準ライブラリのみ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309360" y="365760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09360" y="374904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PyTorch などの依存なし、純粋 Python。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 / 24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0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STRUCTURE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microgpt.py の 7 ブロック構成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63040"/>
            <a:ext cx="2286000" cy="548640"/>
          </a:xfrm>
          <a:prstGeom prst="rect">
            <a:avLst/>
          </a:prstGeom>
          <a:solidFill>
            <a:srgbClr val="FFFFFF"/>
          </a:solidFill>
          <a:ln w="2540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63040"/>
            <a:ext cx="91440" cy="54864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103120"/>
            <a:ext cx="2286000" cy="548640"/>
          </a:xfrm>
          <a:prstGeom prst="rect">
            <a:avLst/>
          </a:prstGeom>
          <a:solidFill>
            <a:srgbClr val="FFFFFF"/>
          </a:solidFill>
          <a:ln w="2540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48640" y="2103120"/>
            <a:ext cx="91440" cy="54864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2743200"/>
            <a:ext cx="2286000" cy="548640"/>
          </a:xfrm>
          <a:prstGeom prst="rect">
            <a:avLst/>
          </a:prstGeom>
          <a:solidFill>
            <a:srgbClr val="FFFFFF"/>
          </a:solidFill>
          <a:ln w="25400">
            <a:solidFill>
              <a:srgbClr val="60A5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48640" y="2743200"/>
            <a:ext cx="91440" cy="548640"/>
          </a:xfrm>
          <a:prstGeom prst="rect">
            <a:avLst/>
          </a:prstGeom>
          <a:solidFill>
            <a:srgbClr val="60A5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3383280"/>
            <a:ext cx="2286000" cy="548640"/>
          </a:xfrm>
          <a:prstGeom prst="rect">
            <a:avLst/>
          </a:prstGeom>
          <a:solidFill>
            <a:srgbClr val="FFFFFF"/>
          </a:solidFill>
          <a:ln w="25400">
            <a:solidFill>
              <a:srgbClr val="60A5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48640" y="3383280"/>
            <a:ext cx="91440" cy="548640"/>
          </a:xfrm>
          <a:prstGeom prst="rect">
            <a:avLst/>
          </a:prstGeom>
          <a:solidFill>
            <a:srgbClr val="60A5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29000" y="1691640"/>
            <a:ext cx="2286000" cy="2606040"/>
          </a:xfrm>
          <a:prstGeom prst="rect">
            <a:avLst/>
          </a:prstGeom>
          <a:solidFill>
            <a:srgbClr val="FFFFFF"/>
          </a:solidFill>
          <a:ln w="25400">
            <a:solidFill>
              <a:srgbClr val="F973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429000" y="1691640"/>
            <a:ext cx="91440" cy="260604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309360" y="1691640"/>
            <a:ext cx="2286000" cy="1188720"/>
          </a:xfrm>
          <a:prstGeom prst="rect">
            <a:avLst/>
          </a:prstGeom>
          <a:solidFill>
            <a:srgbClr val="FFFFFF"/>
          </a:solidFill>
          <a:ln w="25400">
            <a:solidFill>
              <a:srgbClr val="FB923C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309360" y="1691640"/>
            <a:ext cx="91440" cy="1188720"/>
          </a:xfrm>
          <a:prstGeom prst="rect">
            <a:avLst/>
          </a:prstGeom>
          <a:solidFill>
            <a:srgbClr val="FB923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309360" y="3108960"/>
            <a:ext cx="2286000" cy="1188720"/>
          </a:xfrm>
          <a:prstGeom prst="rect">
            <a:avLst/>
          </a:prstGeom>
          <a:solidFill>
            <a:srgbClr val="FFFFFF"/>
          </a:solidFill>
          <a:ln w="25400">
            <a:solidFill>
              <a:srgbClr val="A78B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309360" y="3108960"/>
            <a:ext cx="91440" cy="118872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1520" y="146304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B1 データセット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31520" y="210312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B2 トークナイザー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731520" y="274320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B3 </a:t>
            </a:r>
            <a:pPr indent="0" marL="0">
              <a:buNone/>
            </a:pPr>
            <a:r>
              <a:rPr lang="en-US" sz="12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Value</a:t>
            </a:r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(autograd)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31520" y="338328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B4 </a:t>
            </a:r>
            <a:pPr indent="0" marL="0">
              <a:buNone/>
            </a:pPr>
            <a:r>
              <a:rPr lang="en-US" sz="12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state_dict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3520440" y="178308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B5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520440" y="20116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gpt モデル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520440" y="242316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520440" y="2560320"/>
            <a:ext cx="21031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埋め込み (wte/wpe)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Attention (Q/K/V)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MLP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lm_head → logits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400800" y="178308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B6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400800" y="201168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学習ループ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6400800" y="237744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forward → loss → backward → Adam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B7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400800" y="342900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推論ループ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400800" y="379476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BOS → softmax/sample → 次トークン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2880360" y="274320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5760720" y="219456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5760720" y="361188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2200" dirty="0"/>
          </a:p>
        </p:txBody>
      </p:sp>
      <p:sp>
        <p:nvSpPr>
          <p:cNvPr id="36" name="Text 34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 / 24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9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02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02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microgpt.py を読み解く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autograd・gpt・学習ループの内側。</a:t>
            </a:r>
            <a:endParaRPr lang="en-US" sz="1400" dirty="0"/>
          </a:p>
        </p:txBody>
      </p:sp>
      <p:pic>
        <p:nvPicPr>
          <p:cNvPr id="7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AUTOGRAD CORE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Value — 履歴つきスカラー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37160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Value 1 個 = データ + 勾配 + 履歴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4023360" cy="1280160"/>
          </a:xfrm>
          <a:prstGeom prst="rect">
            <a:avLst/>
          </a:prstGeom>
          <a:solidFill>
            <a:srgbClr val="F8FAFC"/>
          </a:solidFill>
          <a:ln w="25400">
            <a:solidFill>
              <a:srgbClr val="F973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92024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data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2194560" y="19202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順伝播の値（スカラー）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31520" y="233172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grad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194560" y="23317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逆伝播で計算する勾配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731520" y="274320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_op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2194560" y="27432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演算の種類（add / mul など）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48640" y="329184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forward で値を作る → backward で勾配を流す。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48640" y="3749040"/>
            <a:ext cx="4023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微分の連鎖をトポロジー順に辿るだけで autograd が成立する。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937760" y="1371600"/>
            <a:ext cx="3840480" cy="32461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37760" y="1371600"/>
            <a:ext cx="384048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120640" y="13716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autograd.py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120640" y="1874520"/>
            <a:ext cx="35661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 = </a:t>
            </a:r>
            <a:pPr indent="0" marL="0">
              <a:lnSpc>
                <a:spcPct val="145000"/>
              </a:lnSpc>
              <a:buNone/>
            </a:pPr>
            <a:r>
              <a:rPr lang="en-US" sz="11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Value</a:t>
            </a:r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FBBF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(2.0)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 = </a:t>
            </a:r>
            <a:pPr indent="0" marL="0">
              <a:lnSpc>
                <a:spcPct val="145000"/>
              </a:lnSpc>
              <a:buNone/>
            </a:pPr>
            <a:r>
              <a:rPr lang="en-US" sz="11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Value</a:t>
            </a:r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FBBF2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(3.0)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 = a * b   </a:t>
            </a:r>
            <a:pPr indent="0" marL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c.data == 6.0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c.backward()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逆伝播で grad が決まる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a.grad == 3.0  </a:t>
            </a:r>
            <a:pPr indent="0" marL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∂c/∂a = b.data</a:t>
            </a:r>
            <a:endParaRPr lang="en-US" sz="1100" dirty="0"/>
          </a:p>
          <a:p>
            <a:pPr indent="0" marL="0">
              <a:lnSpc>
                <a:spcPct val="145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b.grad == 2.0  </a:t>
            </a:r>
            <a:pPr indent="0" marL="0">
              <a:lnSpc>
                <a:spcPct val="145000"/>
              </a:lnSpc>
              <a:buNone/>
            </a:pPr>
            <a:r>
              <a:rPr lang="en-US" sz="11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∂c/∂b = a.data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 / 24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2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BUILDING BLOCKS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ユーティリティ演算 — 全部 Value 上で実装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linear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85800" y="2103120"/>
            <a:ext cx="2240280" cy="5486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31520" y="210312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out = W · x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85800" y="2788920"/>
            <a:ext cx="2240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重み行列との行列ベクトル積。出力 1 個ごとに W の行と x の各要素を足し合わせる。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29184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29184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52044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rmsnorm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520440" y="2103120"/>
            <a:ext cx="2240280" cy="5486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566160" y="210312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out[i] = x[i] / √(mean(x²) + ε)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520440" y="2788920"/>
            <a:ext cx="2240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二乗平均で正規化。LayerNorm より軽量で、Llama 系でも採用されている。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2648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12648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5508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softmax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355080" y="2103120"/>
            <a:ext cx="2240280" cy="5486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00800" y="210312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p[i] = exp(x[i] − max) / Σ exp(...)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355080" y="2788920"/>
            <a:ext cx="2240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数値安定化のため最大値を引く。logits → 確率分布に変換する。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7200" y="4572000"/>
            <a:ext cx="8321040" cy="2743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7200" y="4572000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Value のスカラー演算を組み合わせるだけで、行列演算もbackward もすべて表現できる。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5 / 24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8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MODEL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gpt — forward の流れ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17320"/>
            <a:ext cx="41148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10B981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17320"/>
            <a:ext cx="109728" cy="68580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46304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1. Embedding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77240" y="1783080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wte + wpe (token + 位置)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2468880" y="2057400"/>
            <a:ext cx="2743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▼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548640" y="2221992"/>
            <a:ext cx="41148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973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48640" y="2221992"/>
            <a:ext cx="109728" cy="6858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22677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2. Attention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77240" y="258775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Q · Kᵀ / √d → softmax → V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468880" y="2862072"/>
            <a:ext cx="2743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▼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48640" y="3026664"/>
            <a:ext cx="41148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B923C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548640" y="3026664"/>
            <a:ext cx="109728" cy="685800"/>
          </a:xfrm>
          <a:prstGeom prst="rect">
            <a:avLst/>
          </a:prstGeom>
          <a:solidFill>
            <a:srgbClr val="FB923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7240" y="3072384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3. MLP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77240" y="3392424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rmsnorm → fc1 → ReLU → fc2 (残差)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2468880" y="3666744"/>
            <a:ext cx="2743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▼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" y="3831336"/>
            <a:ext cx="41148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A78BFA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48640" y="3831336"/>
            <a:ext cx="109728" cy="685800"/>
          </a:xfrm>
          <a:prstGeom prst="rect">
            <a:avLst/>
          </a:prstGeom>
          <a:solidFill>
            <a:srgbClr val="A78B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7240" y="3877056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4. lm_head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77240" y="4197096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logits ← n_embd → vocab_size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937760" y="1417320"/>
            <a:ext cx="384048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120640" y="15087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STATE_DICT のパラメータ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120640" y="18288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学習で更新される重み行列の束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5120640" y="233172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166360" y="233172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wte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6400800" y="233172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[vocab, n_embd]  トークン埋め込み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120640" y="269748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166360" y="269748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wpe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6400800" y="269748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[block, n_embd]  位置埋め込み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5120640" y="306324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166360" y="306324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wq/wk/wv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6400800" y="306324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[n_embd, n_embd] Attention 重み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5120640" y="342900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166360" y="342900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wo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6400800" y="342900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[n_embd, n_embd] Attention 出力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5120640" y="379476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166360" y="379476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fc1/fc2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6400800" y="379476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[4n, n] / [n, 4n] MLP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5120640" y="4160520"/>
            <a:ext cx="1188720" cy="292608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166360" y="416052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lm_head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6400800" y="416052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[n_embd, vocab]  最終線形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3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6 / 24</a:t>
            </a:r>
            <a:endParaRPr lang="en-US" sz="900" dirty="0"/>
          </a:p>
        </p:txBody>
      </p:sp>
      <p:sp>
        <p:nvSpPr>
          <p:cNvPr id="47" name="Shape 45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48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Mojo入門 Part 3</dc:title>
  <dc:subject>PptxGenJS Presentation</dc:subject>
  <dc:creator>Hiromi</dc:creator>
  <cp:lastModifiedBy>Hiromi</cp:lastModifiedBy>
  <cp:revision>1</cp:revision>
  <dcterms:created xsi:type="dcterms:W3CDTF">2026-04-25T04:53:29Z</dcterms:created>
  <dcterms:modified xsi:type="dcterms:W3CDTF">2026-04-25T04:53:29Z</dcterms:modified>
</cp:coreProperties>
</file>