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media/media10.mp3" ContentType="audio/mpeg"/>
  <Override PartName="/ppt/media/media11.mp3" ContentType="audio/mpeg"/>
  <Override PartName="/ppt/media/media12.mp3" ContentType="audio/mpeg"/>
  <Override PartName="/ppt/media/media13.mp3" ContentType="audio/mpeg"/>
  <Override PartName="/ppt/media/media14.mp3" ContentType="audio/mpeg"/>
  <Override PartName="/ppt/media/media15.mp3" ContentType="audio/mpeg"/>
  <Override PartName="/ppt/media/media16.mp3" ContentType="audio/mpeg"/>
  <Override PartName="/ppt/media/media17.mp3" ContentType="audio/mpeg"/>
  <Override PartName="/ppt/media/media18.mp3" ContentType="audio/mpeg"/>
  <Override PartName="/ppt/media/media19.mp3" ContentType="audio/mpeg"/>
  <Override PartName="/ppt/media/media2.mp3" ContentType="audio/mpeg"/>
  <Override PartName="/ppt/media/media20.mp3" ContentType="audio/mpeg"/>
  <Override PartName="/ppt/media/media21.mp3" ContentType="audio/mpeg"/>
  <Override PartName="/ppt/media/media22.mp3" ContentType="audio/mpeg"/>
  <Override PartName="/ppt/media/media23.mp3" ContentType="audio/mpeg"/>
  <Override PartName="/ppt/media/media24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media/media7.mp3" ContentType="audio/mpeg"/>
  <Override PartName="/ppt/media/media8.mp3" ContentType="audio/mpeg"/>
  <Override PartName="/ppt/media/media9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notesMasterIdLst>
    <p:notesMasterId r:id="rId2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こんにちは。Mojo 入門 Part 2、言語仕様編をはじめます。このパートでは、Mojo Manual を体系的に追いながら、関数、型、所有権、メタプログラミング、そして GPU まで、Mojo の言語仕様を一通り見ていきます。本資料は Mojo 0.26.2 に対応しており、サンプルコードは GitHub の h3adeu スラッシュ mojo-from-scratch で公開しています。それでは、はじめましょう。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第三章は、ユーザー定義型と公開範囲。struct、参照型、そしてパッケージ構成を見ていきます。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Mojo では、ユーザー定義型の中心は struct です。重要なのは、struct には継承が無い、ということです。クラスのような継承ヒエラルキーを作るのではなく、trait とジェネリクスを使って振る舞いを共有します。これは設計思想として明確に意識されています。フィールドの初期化は __init__ メソッド、第一引数は out self です。これによって、コンストラクタが呼び出し側に自分の値を返す、というイメージを型で表現しています。状態を書き換えるメソッドには、第一引数に mut self を明示します。書き換えるかどうかが、シグネチャから一目でわかる設計です。コード例の Counter struct のように、宣言、初期化、可変メソッド、と短く書けます。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参照型については、まず使い分けを意識してください。参照やポインタが必要になるのは、自己参照を含む型を組みたいとき、値の共有や借用を表したいとき、そしてメモリ配置を意識したいときです。Mojo では、ただの生のアドレスとして扱うのではなく、用途ごとに型を分けて表現します。これは後ほどポインタの章で詳しく見ます。そしてパッケージ構成です。Mojo パッケージは、init.mojo、core.mojo、utils.mojo といったモジュールと、mojopkg.toml というメタデータファイルで構成されます。init.mojo と mojopkg.toml が、公開範囲や依存関係を整理する役割を担います。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第四章は、Mojo の中核となる、値、所有権、ライフサイクルです。値の持ち主、有効期間、そして一生を、はっきり扱う仕組みを見ていきます。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Mojo の所有権モデルでは、関数引数に四つの役割を表すキーワードがあります。ひとつめ、read。これがデフォルトです。所有を奪わず、ただ読むだけの借用です。ふたつめ、mut。書き換えのための引数で、破壊的更新を意図する場合に明示します。三つめ、var、または owned。受け取り側が所有権を持ち、キャレットで渡されます。所有して移動できる、というイメージです。四つめ、ref。借用を表すキーワードで、for ref の形では要素の可変借用として、その場で更新するのによく使われます。ここでのポイントは、Mojo にはガベージコレクションが無い、ということです。値セマンティクスのもとでは、名前が指すオブジェクト、という考え方ではなく、誰が唯一の所有者で、誰が借りているか、という観点で考えます。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所有権と並んで重要なのが、ライフタイム、つまり参照の有効期間です。基本ルールは三つ。参照は元の値より長くは生きられない。関数を抜けると、その関数内で作った借用は終わる。そして、ダングリング参照、つまり消えた値を指す参照は、コンパイラがコンパイル時に拒否します。一方、ライフサイクルは、値そのものの一生のことです。__init__ で生まれ、使われ、__del__ で破棄されます。複製のしくみは、Copyable トレイトや、fieldwise_init デコレータで決まります。ムーブはこれとは別の経路、キャレット、で扱います。全体としては、C++ で言うところの RAII、リソース獲得は初期化時、に近い設計で、必要な後始末を自動で、しかし安全に行います。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第五章は、メタプログラミングです。先に決められることは、先に決める。コンパイル時の力を引き出していきます。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Mojo の特徴的な構文、角括弧と丸括弧の使い分けを、もう一度詳しく見ます。角括弧は、コンパイル時 parameter です。コンパイル時に決まる値で、型、値、別名などを渡せます。重要なのは、使い方ごとにコードが特化される、ということです。丸括弧は、ランタイム引数です。実行時に渡す普通の引数で、Python の引数と同じ感覚で使えます。コード例を見てください。lanes 関数では、角括弧で width という幅を、丸括弧で scale を受け取ります。lanes、角括弧の中に 8、丸括弧の中に 2、と呼ぶと、幅 8 に特化したバージョンの関数が生成され、そこに実行時の値 2 が渡される、というイメージです。さらに、comptime if や comptime for を使えば、選ばれなかった分岐はバイナリに残らず、ループはコンパイル時に展開されます。実行時の無駄をかなり削れます。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型の柔軟性を支える三つの仕組みを並べます。trait、これは振る舞いの契約です。この型はこの操作ができる、ということを表します。実装は struct 側に書きます。代表的なものとして、Copyable、Movable、Stringable、Equatable などがあります。ジェネリクス、これは型を後から差し替える仕組みです。たとえば角括弧で、T、Writable のように trait 制約を付けると、Writable を満たす任意の型を受け付ける関数として再利用できます。そして constraint、where 句を使ってさらに細かく条件を絞れます。たとえば、サイズが 0 より大きいバッファ型、といった制約をコンパイル時に書けるので、誤った使い方をコンパイル時に弾けます。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第六章は、より低レベルなトピックに進みます。ポインタ、GPU、そしてレイアウト。安全な抽象から、必要なときだけ低水準へ降りていく道筋を見ます。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Part 2 は、大きく六つのセクションで構成されています。最初に、言語基礎の前半として、概要、関数、変数、スコープの話。二つめは、型、演算子、制御フロー、エラー処理。三つめが、struct、参照型、そしてパッケージ構成。四つめでは、Mojo の中核である、値、所有権、ライフサイクルを扱います。五つめは、メタプログラミング、つまりコンパイル時の評価、trait、ジェネリクスです。そして最後の六つめが、GPU、レイアウト、Python 相互運用といった、より低レベル・実用寄りのトピックです。それぞれ前のパートで触れた設計思想が、具体的な構文として現れてきます。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Mojo では、ポインタも用途ごとに型を分けて表現します。これは Mojo の設計思想を、ポインタの世界にも貫いた形です。四つあります。Pointer は、借用です。値を読み書きする借用ポインタで、所有はしません。OwnedPointer は、所有を持ちます。確保した領域の所有を表し、スコープを抜けると自動で解放されます。ArcPointer は、共有のためのもの。参照カウントで共有し、増減はアトミックに行われます。そして UnsafePointer。これは FFI や低水準バッファなど、本当に必要な場面のための、最後の手段です。便利だから unsafe を使う、ではなく、安全な API で足りないときの最後の手段、という位置づけで使ってください。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Mojo は GPU プログラミングも一級市民として扱います。GPU の実行モデルは、スレッド、ブロック、グリッドの三階層です。グリッドは複数のブロックで構成され、各ブロックはさらに複数のスレッドを持ちます。グローバル ID は、ブロック ID 掛ける、ブロックの次元、足す、ブロック内スレッド ID、で計算されます。CUDA を触ったことがある方には、おなじみのモデルです。そしてレイアウト。これは多次元データの shape と stride、つまり形と並び方の間隔を、型として表現する仕組みです。さらに tile という概念で、部分レイアウトを切り出すこともできます。最終的に、Layout と実データを組み合わせると、LayoutTensor として、多次元ビューを表現できる、という設計です。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最後の第七章は、Python 相互運用と導入判断です。段階導入こそ、Mojo の現実的な使い方、というメッセージで Part 2 を締めくくります。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Mojo と Python は、双方向に呼び出せます。まず Mojo から Python を呼ぶ場合。from std.python import Python でモジュールを取り込み、Python.import_module で、numpy のように Python 側のモジュールを読み込めます。NumPy や PyTorch といった Python の資産を、そのまま使えるのが大きな強みです。逆に Python から Mojo を呼ぶ場合は、Mojo を拡張モジュールとしてビルドし、PYTHONPATH に配置すると、Python 側からは普通の Python モジュールのように import して呼び出せます。このパターンを使えば、性能が必要なホットパス、つまり処理の中で最も時間がかかる部分だけを Mojo で書き、それを Python から呼ぶ、という構成が現実的に組めます。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Part 2 のまとめです。Mojo 導入が向く場面と、慎重に見るべき場面を整理します。向くのは、Python で性能限界が見えている処理、数値計算やカーネル寄りのコード、CPU、GPU、アクセラレータを見据える処理、そして Python 資産を残したまま部分高速化したい場面。逆に慎重に見るべきなのは、一般アプリ全体の全面置換や、すぐに強い安定性が求められる場面です。導入の進め方としては、まずは PoC、コンセプト検証、や限定的な導入から始めるのが現実的です。ホットパスを一本だけ Mojo 化する、uv や pixi で環境を整える、といった現実的な手順で進めるとよいでしょう。このあと、Part 3 では、いよいよ MicroGPT 実装に入ります。Mojo は、Python の書きやすさを入口に、性能、安全性、ハードウェア制御へと段階的に進む言語です。ご視聴ありがとうございました。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それでは、第一章、言語基礎の前半、概要、関数、変数に入ります。Mojo の入口を整える章です。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まず関数からです。Mojo の関数を読むときは、シグネチャが多くを語る、ということを覚えておいてください。ポイントは四つあります。ひとつめ、関数は def で定義します。以前あった fn キーワードは非推奨になっています。ふたつめ、丸括弧と角括弧は、まったくの別物です。丸括弧は実行時に渡す引数、角括弧はコンパイル時に決まる parameter。これを混同しないことが、Mojo を読むときの最重要ポイントです。三つめ、同じ名前でも引数の型が違えば別の関数として定義できます。これがオーバーロードです。そして四つめ、エラーを投げる関数には、シグネチャに raises を明示します。画面右のコード例を見てください。show、repeat、pick_nonzero、それぞれシグネチャだけで、性質がかなり読み取れます。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続いて変数です。Mojo の変数には、二つの宣言方法があり、それぞれスコープが違います。var で宣言した変数は、ブロックスコープです。たとえば、if ブロックの中で var x = 1 と書いた場合、x はその if の中だけで有効で、外では使えません。一方、y = 10 のような暗黙宣言は、関数全体で見えます。こちらは Python に近い感覚です。そして Mojo らしい記号として、所有権の移動を表す、キャレット、があります。画面のコード例のように、take、msg キャレット、と書くと、msg は呼び出し先に渡し切られ、このあと自分側では使えなくなります。コンパイル時にエラーで弾かれるので、安全です。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第二章は、型、演算子、制御フロー、そしてエラー処理です。Mojo の足回りをひと通り揃えていきましょう。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Mojo の型システムには、三つ覚えておきたい性質があります。ひとつめは、名義的、ノミナル、な型システムであること。struct で定義された型は、フィールドが同じでも、名前が違えば別の型として扱われます。たとえば、Point2D と PointXY は別物です。ふたつめは、SIMD のように、要素数自体が型の一部になっているケースです。SIMD の float64 で4要素、と指定すれば、それは長さ4に固定された型です。プラスやアスタリスクのような演算子は、各要素に作用します。三つめは、型は自分で揃える、ということ。Int と Float64 を混ぜる場合は、Float64 で明示的にキャストする必要があります。よく使う組み込み型としては、Int、Float64、Bool、String、Tuple、List、Dict、Set、Optional などがあります。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演算子で気をつけたいのは、キャレットに二つの意味があることです。二項演算子として、5 キャレット 3、と書けば、これはビット XOR で結果は 6 です。一方、変数の後ろに付けて、consume_list、data キャレット、と書けば、これは所有権の移動、ムーブを意味します。二項なのか接尾辞なのか、形に注目してコードを読むようにしてください。制御フローはおおむね Python に近く、if、elif、else、for、while、すべてそのまま使えます。Mojo らしい書き方として、for ref v in xs、という形があります。これは要素の参照を借りて、その場で更新する、というイディオムです。また、for や while には else 節も付けられて、break しなかったときだけ実行される、という Python と同じ仕組みになっています。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エラー処理は、Python の try 構文とよく似ています。try と except で失敗を捕まえ、else で成功時のみ実行、finally で必ず実行、という流れです。Mojo ならではの書き方が、raise e キャレット、です。受け取ったエラーを、所有権ごと外へ投げ直す、という意味です。また、エラー型自体を struct や Variant で自前に定義できます。型付きエラーを使えば、どんなエラーが起きうるかをシグネチャと型で表現できます。コード例を見てください。process 関数は raises 付きで、不正な ID なら Error を投げます。呼び出し側では try / except / else / finally の組み合わせで、状況に応じた処理を書いています。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microsoft.com/office/2007/relationships/media" Target="../media/media1.mp3"/><Relationship Id="rId4" Type="http://schemas.openxmlformats.org/officeDocument/2006/relationships/video" Target="../media/media1.mp3"/><Relationship Id="rId5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microsoft.com/office/2007/relationships/media" Target="../media/media10.mp3"/><Relationship Id="rId4" Type="http://schemas.openxmlformats.org/officeDocument/2006/relationships/video" Target="../media/media10.mp3"/><Relationship Id="rId5" Type="http://schemas.openxmlformats.org/officeDocument/2006/relationships/image" Target="../media/image1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microsoft.com/office/2007/relationships/media" Target="../media/media11.mp3"/><Relationship Id="rId4" Type="http://schemas.openxmlformats.org/officeDocument/2006/relationships/video" Target="../media/media11.mp3"/><Relationship Id="rId5" Type="http://schemas.openxmlformats.org/officeDocument/2006/relationships/image" Target="../media/image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microsoft.com/office/2007/relationships/media" Target="../media/media12.mp3"/><Relationship Id="rId4" Type="http://schemas.openxmlformats.org/officeDocument/2006/relationships/video" Target="../media/media12.mp3"/><Relationship Id="rId5" Type="http://schemas.openxmlformats.org/officeDocument/2006/relationships/image" Target="../media/image1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microsoft.com/office/2007/relationships/media" Target="../media/media13.mp3"/><Relationship Id="rId4" Type="http://schemas.openxmlformats.org/officeDocument/2006/relationships/video" Target="../media/media13.mp3"/><Relationship Id="rId5" Type="http://schemas.openxmlformats.org/officeDocument/2006/relationships/image" Target="../media/image1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microsoft.com/office/2007/relationships/media" Target="../media/media14.mp3"/><Relationship Id="rId4" Type="http://schemas.openxmlformats.org/officeDocument/2006/relationships/video" Target="../media/media14.mp3"/><Relationship Id="rId5" Type="http://schemas.openxmlformats.org/officeDocument/2006/relationships/image" Target="../media/image1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microsoft.com/office/2007/relationships/media" Target="../media/media15.mp3"/><Relationship Id="rId4" Type="http://schemas.openxmlformats.org/officeDocument/2006/relationships/video" Target="../media/media15.mp3"/><Relationship Id="rId5" Type="http://schemas.openxmlformats.org/officeDocument/2006/relationships/image" Target="../media/image1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microsoft.com/office/2007/relationships/media" Target="../media/media16.mp3"/><Relationship Id="rId4" Type="http://schemas.openxmlformats.org/officeDocument/2006/relationships/video" Target="../media/media16.mp3"/><Relationship Id="rId5" Type="http://schemas.openxmlformats.org/officeDocument/2006/relationships/image" Target="../media/image1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microsoft.com/office/2007/relationships/media" Target="../media/media17.mp3"/><Relationship Id="rId4" Type="http://schemas.openxmlformats.org/officeDocument/2006/relationships/video" Target="../media/media17.mp3"/><Relationship Id="rId5" Type="http://schemas.openxmlformats.org/officeDocument/2006/relationships/image" Target="../media/image1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microsoft.com/office/2007/relationships/media" Target="../media/media18.mp3"/><Relationship Id="rId4" Type="http://schemas.openxmlformats.org/officeDocument/2006/relationships/video" Target="../media/media18.mp3"/><Relationship Id="rId5" Type="http://schemas.openxmlformats.org/officeDocument/2006/relationships/image" Target="../media/image1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microsoft.com/office/2007/relationships/media" Target="../media/media19.mp3"/><Relationship Id="rId4" Type="http://schemas.openxmlformats.org/officeDocument/2006/relationships/video" Target="../media/media19.mp3"/><Relationship Id="rId5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microsoft.com/office/2007/relationships/media" Target="../media/media2.mp3"/><Relationship Id="rId4" Type="http://schemas.openxmlformats.org/officeDocument/2006/relationships/video" Target="../media/media2.mp3"/><Relationship Id="rId5" Type="http://schemas.openxmlformats.org/officeDocument/2006/relationships/image" Target="../media/image1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microsoft.com/office/2007/relationships/media" Target="../media/media20.mp3"/><Relationship Id="rId4" Type="http://schemas.openxmlformats.org/officeDocument/2006/relationships/video" Target="../media/media20.mp3"/><Relationship Id="rId5" Type="http://schemas.openxmlformats.org/officeDocument/2006/relationships/image" Target="../media/image1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microsoft.com/office/2007/relationships/media" Target="../media/media21.mp3"/><Relationship Id="rId4" Type="http://schemas.openxmlformats.org/officeDocument/2006/relationships/video" Target="../media/media21.mp3"/><Relationship Id="rId5" Type="http://schemas.openxmlformats.org/officeDocument/2006/relationships/image" Target="../media/image1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microsoft.com/office/2007/relationships/media" Target="../media/media22.mp3"/><Relationship Id="rId4" Type="http://schemas.openxmlformats.org/officeDocument/2006/relationships/video" Target="../media/media22.mp3"/><Relationship Id="rId5" Type="http://schemas.openxmlformats.org/officeDocument/2006/relationships/image" Target="../media/image1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microsoft.com/office/2007/relationships/media" Target="../media/media23.mp3"/><Relationship Id="rId4" Type="http://schemas.openxmlformats.org/officeDocument/2006/relationships/video" Target="../media/media23.mp3"/><Relationship Id="rId5" Type="http://schemas.openxmlformats.org/officeDocument/2006/relationships/image" Target="../media/image1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microsoft.com/office/2007/relationships/media" Target="../media/media24.mp3"/><Relationship Id="rId4" Type="http://schemas.openxmlformats.org/officeDocument/2006/relationships/video" Target="../media/media24.mp3"/><Relationship Id="rId5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microsoft.com/office/2007/relationships/media" Target="../media/media3.mp3"/><Relationship Id="rId4" Type="http://schemas.openxmlformats.org/officeDocument/2006/relationships/video" Target="../media/media3.mp3"/><Relationship Id="rId5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microsoft.com/office/2007/relationships/media" Target="../media/media4.mp3"/><Relationship Id="rId4" Type="http://schemas.openxmlformats.org/officeDocument/2006/relationships/video" Target="../media/media4.mp3"/><Relationship Id="rId5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microsoft.com/office/2007/relationships/media" Target="../media/media5.mp3"/><Relationship Id="rId4" Type="http://schemas.openxmlformats.org/officeDocument/2006/relationships/video" Target="../media/media5.mp3"/><Relationship Id="rId5" Type="http://schemas.openxmlformats.org/officeDocument/2006/relationships/image" Target="../media/image1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microsoft.com/office/2007/relationships/media" Target="../media/media6.mp3"/><Relationship Id="rId4" Type="http://schemas.openxmlformats.org/officeDocument/2006/relationships/video" Target="../media/media6.mp3"/><Relationship Id="rId5" Type="http://schemas.openxmlformats.org/officeDocument/2006/relationships/image" Target="../media/image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microsoft.com/office/2007/relationships/media" Target="../media/media7.mp3"/><Relationship Id="rId4" Type="http://schemas.openxmlformats.org/officeDocument/2006/relationships/video" Target="../media/media7.mp3"/><Relationship Id="rId5" Type="http://schemas.openxmlformats.org/officeDocument/2006/relationships/image" Target="../media/image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microsoft.com/office/2007/relationships/media" Target="../media/media8.mp3"/><Relationship Id="rId4" Type="http://schemas.openxmlformats.org/officeDocument/2006/relationships/video" Target="../media/media8.mp3"/><Relationship Id="rId5" Type="http://schemas.openxmlformats.org/officeDocument/2006/relationships/image" Target="../media/image1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microsoft.com/office/2007/relationships/media" Target="../media/media9.mp3"/><Relationship Id="rId4" Type="http://schemas.openxmlformats.org/officeDocument/2006/relationships/video" Target="../media/media9.mp3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00800" y="0"/>
            <a:ext cx="2926080" cy="5143500"/>
          </a:xfrm>
          <a:prstGeom prst="rect">
            <a:avLst/>
          </a:prstGeom>
          <a:solidFill>
            <a:srgbClr val="F97316">
              <a:alpha val="12000"/>
            </a:srgbClr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595360" y="0"/>
            <a:ext cx="548640" cy="5143500"/>
          </a:xfrm>
          <a:prstGeom prst="rect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48640" y="457200"/>
            <a:ext cx="6400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600" kern="0" dirty="0">
                <a:solidFill>
                  <a:srgbClr val="FB923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PART 2  /  言語仕様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548640" y="1097280"/>
            <a:ext cx="73152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6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Mojo入門</a:t>
            </a:r>
            <a:endParaRPr lang="en-US" sz="5600" dirty="0"/>
          </a:p>
        </p:txBody>
      </p:sp>
      <p:sp>
        <p:nvSpPr>
          <p:cNvPr id="6" name="Text 4"/>
          <p:cNvSpPr/>
          <p:nvPr/>
        </p:nvSpPr>
        <p:spPr>
          <a:xfrm>
            <a:off x="548640" y="2240280"/>
            <a:ext cx="7315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dirty="0">
                <a:solidFill>
                  <a:srgbClr val="FB923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言語仕様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548640" y="2971800"/>
            <a:ext cx="7772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CADCF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 Manual を体系的に — 関数・型・所有権・メタプログラミング・GPU まで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548640" y="3611880"/>
            <a:ext cx="914400" cy="0"/>
          </a:xfrm>
          <a:prstGeom prst="line">
            <a:avLst/>
          </a:prstGeom>
          <a:noFill/>
          <a:ln w="38100">
            <a:solidFill>
              <a:srgbClr val="F9731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48640" y="379476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Hiromi</a:t>
            </a:r>
            <a:pPr indent="0" marL="0">
              <a:buNone/>
            </a:pPr>
            <a:r>
              <a:rPr lang="en-US" sz="14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    /    </a:t>
            </a:r>
            <a:pPr indent="0" marL="0">
              <a:buNone/>
            </a:pPr>
            <a:r>
              <a:rPr lang="en-US" sz="1300" dirty="0">
                <a:solidFill>
                  <a:srgbClr val="CADCF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 0.26.2 対応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548640" y="416052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github.com/h3adeu/mojo-from-scratch</a:t>
            </a:r>
            <a:endParaRPr lang="en-US" sz="1100" dirty="0"/>
          </a:p>
        </p:txBody>
      </p:sp>
      <p:pic>
        <p:nvPicPr>
          <p:cNvPr id="11" name="slide_01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audio>
          </p:childTnLst>
        </p:cTn>
      </p:par>
    </p:tnLst>
  </p:timing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463040"/>
            <a:ext cx="34747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03</a:t>
            </a:r>
            <a:endParaRPr lang="en-US" sz="13000" dirty="0"/>
          </a:p>
        </p:txBody>
      </p:sp>
      <p:sp>
        <p:nvSpPr>
          <p:cNvPr id="3" name="Text 1"/>
          <p:cNvSpPr/>
          <p:nvPr/>
        </p:nvSpPr>
        <p:spPr>
          <a:xfrm>
            <a:off x="4114800" y="1737360"/>
            <a:ext cx="4937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600" kern="0" dirty="0">
                <a:solidFill>
                  <a:srgbClr val="FB923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CHAPTER 03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4114800" y="2103120"/>
            <a:ext cx="49377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struct・参照型・パッケージ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114800" y="2880360"/>
            <a:ext cx="914400" cy="0"/>
          </a:xfrm>
          <a:prstGeom prst="line">
            <a:avLst/>
          </a:prstGeom>
          <a:noFill/>
          <a:ln w="381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114800" y="3017520"/>
            <a:ext cx="4937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CADCF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ユーザー定義型と公開範囲。</a:t>
            </a:r>
            <a:endParaRPr lang="en-US" sz="1400" dirty="0"/>
          </a:p>
        </p:txBody>
      </p:sp>
      <p:pic>
        <p:nvPicPr>
          <p:cNvPr id="7" name="slide_10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STRUCT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struct を軸に型を組み立てる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65760" y="365760"/>
            <a:ext cx="73152" cy="868680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371600"/>
            <a:ext cx="4023360" cy="96012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48640" y="1371600"/>
            <a:ext cx="73152" cy="960120"/>
          </a:xfrm>
          <a:prstGeom prst="rect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31520" y="1490472"/>
            <a:ext cx="3749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ユーザー定義型の中心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731520" y="1828800"/>
            <a:ext cx="3749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 では struct が型の基本単位。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4754880" y="1371600"/>
            <a:ext cx="4023360" cy="96012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4754880" y="1371600"/>
            <a:ext cx="73152" cy="960120"/>
          </a:xfrm>
          <a:prstGeom prst="rect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937760" y="1490472"/>
            <a:ext cx="3749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継承はない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4937760" y="1828800"/>
            <a:ext cx="3749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trait と generics で振る舞いを共有する。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548640" y="2468880"/>
            <a:ext cx="4023360" cy="96012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548640" y="2468880"/>
            <a:ext cx="73152" cy="960120"/>
          </a:xfrm>
          <a:prstGeom prst="rect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31520" y="2587752"/>
            <a:ext cx="3749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init と method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731520" y="2926080"/>
            <a:ext cx="3749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def __init__(out self, …) でフィールドを埋める。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754880" y="2468880"/>
            <a:ext cx="4023360" cy="96012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4754880" y="2468880"/>
            <a:ext cx="73152" cy="960120"/>
          </a:xfrm>
          <a:prstGeom prst="rect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937760" y="2587752"/>
            <a:ext cx="37490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可変メソッドは mut self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4937760" y="2926080"/>
            <a:ext cx="37490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状態を変える操作は mut self を明示する。</a:t>
            </a:r>
            <a:endParaRPr lang="en-US" sz="1100" dirty="0"/>
          </a:p>
        </p:txBody>
      </p:sp>
      <p:sp>
        <p:nvSpPr>
          <p:cNvPr id="21" name="Shape 19"/>
          <p:cNvSpPr/>
          <p:nvPr/>
        </p:nvSpPr>
        <p:spPr>
          <a:xfrm>
            <a:off x="548640" y="3611880"/>
            <a:ext cx="8229600" cy="96012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548640" y="3611880"/>
            <a:ext cx="91440" cy="960120"/>
          </a:xfrm>
          <a:prstGeom prst="rect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777240" y="3657600"/>
            <a:ext cx="78638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000" b="1" dirty="0">
                <a:solidFill>
                  <a:srgbClr val="F472B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struct </a:t>
            </a:r>
            <a:pPr indent="0" marL="0">
              <a:lnSpc>
                <a:spcPct val="130000"/>
              </a:lnSpc>
              <a:buNone/>
            </a:pPr>
            <a:r>
              <a:rPr lang="en-US" sz="1000" b="1" dirty="0">
                <a:solidFill>
                  <a:srgbClr val="34D39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Counter</a:t>
            </a:r>
            <a:pPr indent="0" marL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:</a:t>
            </a:r>
            <a:endParaRPr lang="en-US" sz="1000" dirty="0"/>
          </a:p>
          <a:p>
            <a:pPr indent="0" marL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var n: </a:t>
            </a:r>
            <a:pPr indent="0" marL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34D39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Int</a:t>
            </a:r>
            <a:endParaRPr lang="en-US" sz="1000" dirty="0"/>
          </a:p>
          <a:p>
            <a:pPr indent="0" marL="0">
              <a:lnSpc>
                <a:spcPct val="130000"/>
              </a:lnSpc>
              <a:buNone/>
            </a:pPr>
            <a:r>
              <a:rPr lang="en-US" sz="1000" b="1" dirty="0">
                <a:solidFill>
                  <a:srgbClr val="F472B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def </a:t>
            </a:r>
            <a:pPr indent="0" marL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60A5F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__init__</a:t>
            </a:r>
            <a:pPr indent="0" marL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(</a:t>
            </a:r>
            <a:pPr indent="0" marL="0">
              <a:lnSpc>
                <a:spcPct val="130000"/>
              </a:lnSpc>
              <a:buNone/>
            </a:pPr>
            <a:r>
              <a:rPr lang="en-US" sz="1000" b="1" dirty="0">
                <a:solidFill>
                  <a:srgbClr val="F9731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out</a:t>
            </a:r>
            <a:pPr indent="0" marL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self, start: </a:t>
            </a:r>
            <a:pPr indent="0" marL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34D39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Int</a:t>
            </a:r>
            <a:pPr indent="0" marL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): self.n = start</a:t>
            </a:r>
            <a:endParaRPr lang="en-US" sz="1000" dirty="0"/>
          </a:p>
          <a:p>
            <a:pPr indent="0" marL="0">
              <a:lnSpc>
                <a:spcPct val="130000"/>
              </a:lnSpc>
              <a:buNone/>
            </a:pPr>
            <a:r>
              <a:rPr lang="en-US" sz="1000" b="1" dirty="0">
                <a:solidFill>
                  <a:srgbClr val="F472B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def </a:t>
            </a:r>
            <a:pPr indent="0" marL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60A5F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bump</a:t>
            </a:r>
            <a:pPr indent="0" marL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(</a:t>
            </a:r>
            <a:pPr indent="0" marL="0">
              <a:lnSpc>
                <a:spcPct val="130000"/>
              </a:lnSpc>
              <a:buNone/>
            </a:pPr>
            <a:r>
              <a:rPr lang="en-US" sz="1000" b="1" dirty="0">
                <a:solidFill>
                  <a:srgbClr val="F9731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mut</a:t>
            </a:r>
            <a:pPr indent="0" marL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self): self.n += 1</a:t>
            </a:r>
            <a:endParaRPr lang="en-US" sz="1000" dirty="0"/>
          </a:p>
        </p:txBody>
      </p:sp>
      <p:sp>
        <p:nvSpPr>
          <p:cNvPr id="24" name="Text 22"/>
          <p:cNvSpPr/>
          <p:nvPr/>
        </p:nvSpPr>
        <p:spPr>
          <a:xfrm>
            <a:off x="365760" y="4800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mojo入門 — Part 2</a:t>
            </a:r>
            <a:endParaRPr lang="en-US" sz="900" dirty="0"/>
          </a:p>
        </p:txBody>
      </p:sp>
      <p:sp>
        <p:nvSpPr>
          <p:cNvPr id="25" name="Text 23"/>
          <p:cNvSpPr/>
          <p:nvPr/>
        </p:nvSpPr>
        <p:spPr>
          <a:xfrm>
            <a:off x="7863840" y="480060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7 / 24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7178040" y="4901184"/>
            <a:ext cx="73152" cy="73152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pic>
        <p:nvPicPr>
          <p:cNvPr id="27" name="slide_11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audio>
          </p:childTnLst>
        </p:cTn>
      </p:par>
    </p:tnLst>
  </p:timing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REFERENCES &amp; PACKAGES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参照型とパッケージ構成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65760" y="365760"/>
            <a:ext cx="73152" cy="868680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371600"/>
            <a:ext cx="4023360" cy="32004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48640" y="1371600"/>
            <a:ext cx="4023360" cy="45720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31520" y="137160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500" kern="0" dirty="0">
                <a:solidFill>
                  <a:srgbClr val="FB923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REFERENCES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731520" y="196596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参照やポインタが必要になる場面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731520" y="251460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60120" y="2423160"/>
            <a:ext cx="3520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自己参照を含む型を組みたいとき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731520" y="292608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60120" y="2834640"/>
            <a:ext cx="3520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値の共有/借用を表したいとき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731520" y="333756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960120" y="3246120"/>
            <a:ext cx="3520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メモリ配置を意識したいとき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731520" y="3977640"/>
            <a:ext cx="3657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→ ただの「生アドレス」ではなく、用途を型で分けて表す。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4754880" y="1371600"/>
            <a:ext cx="4023360" cy="32004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4754880" y="1371600"/>
            <a:ext cx="4023360" cy="45720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4937760" y="137160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500" kern="0" dirty="0">
                <a:solidFill>
                  <a:srgbClr val="FB923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PACKAGES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4937760" y="196596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ファイル構成と公開範囲</a:t>
            </a:r>
            <a:endParaRPr lang="en-US" sz="1400" dirty="0"/>
          </a:p>
        </p:txBody>
      </p:sp>
      <p:sp>
        <p:nvSpPr>
          <p:cNvPr id="20" name="Shape 18"/>
          <p:cNvSpPr/>
          <p:nvPr/>
        </p:nvSpPr>
        <p:spPr>
          <a:xfrm>
            <a:off x="4937760" y="2423160"/>
            <a:ext cx="3657600" cy="146304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5074920" y="2514600"/>
            <a:ext cx="352044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100" b="1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my_pkg/</a:t>
            </a:r>
            <a:endParaRPr lang="en-US" sz="1100" dirty="0"/>
          </a:p>
          <a:p>
            <a:pPr indent="0" marL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├── __init__.mojo</a:t>
            </a:r>
            <a:endParaRPr lang="en-US" sz="1100" dirty="0"/>
          </a:p>
          <a:p>
            <a:pPr indent="0" marL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├── core.mojo</a:t>
            </a:r>
            <a:endParaRPr lang="en-US" sz="1100" dirty="0"/>
          </a:p>
          <a:p>
            <a:pPr indent="0" marL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├── utils.mojo</a:t>
            </a:r>
            <a:endParaRPr lang="en-US" sz="1100" dirty="0"/>
          </a:p>
          <a:p>
            <a:pPr indent="0" marL="0">
              <a:lnSpc>
                <a:spcPct val="130000"/>
              </a:lnSpc>
              <a:buNone/>
            </a:pPr>
            <a:r>
              <a:rPr lang="en-US" sz="1100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└── mojopkg.toml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4937760" y="3977640"/>
            <a:ext cx="3657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__init__.mojo と mojopkg.toml が公開範囲・依存を整理する。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365760" y="4800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mojo入門 — Part 2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7863840" y="480060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8 / 24</a:t>
            </a:r>
            <a:endParaRPr lang="en-US" sz="900" dirty="0"/>
          </a:p>
        </p:txBody>
      </p:sp>
      <p:sp>
        <p:nvSpPr>
          <p:cNvPr id="25" name="Shape 23"/>
          <p:cNvSpPr/>
          <p:nvPr/>
        </p:nvSpPr>
        <p:spPr>
          <a:xfrm>
            <a:off x="7178040" y="4901184"/>
            <a:ext cx="73152" cy="73152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pic>
        <p:nvPicPr>
          <p:cNvPr id="26" name="slide_12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audio>
          </p:childTnLst>
        </p:cTn>
      </p:par>
    </p:tnLst>
  </p:timing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463040"/>
            <a:ext cx="34747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04</a:t>
            </a:r>
            <a:endParaRPr lang="en-US" sz="13000" dirty="0"/>
          </a:p>
        </p:txBody>
      </p:sp>
      <p:sp>
        <p:nvSpPr>
          <p:cNvPr id="3" name="Text 1"/>
          <p:cNvSpPr/>
          <p:nvPr/>
        </p:nvSpPr>
        <p:spPr>
          <a:xfrm>
            <a:off x="4114800" y="1737360"/>
            <a:ext cx="4937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600" kern="0" dirty="0">
                <a:solidFill>
                  <a:srgbClr val="FB923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CHAPTER 04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4114800" y="2103120"/>
            <a:ext cx="49377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値・所有権・ライフサイクル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114800" y="2880360"/>
            <a:ext cx="914400" cy="0"/>
          </a:xfrm>
          <a:prstGeom prst="line">
            <a:avLst/>
          </a:prstGeom>
          <a:noFill/>
          <a:ln w="381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114800" y="3017520"/>
            <a:ext cx="4937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CADCF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持ち主・有効期間・一生をはっきり扱う。</a:t>
            </a:r>
            <a:endParaRPr lang="en-US" sz="1400" dirty="0"/>
          </a:p>
        </p:txBody>
      </p:sp>
      <p:pic>
        <p:nvPicPr>
          <p:cNvPr id="7" name="slide_13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OWNERSHIP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値セマンティクスと所有権 — 4 つの役割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65760" y="365760"/>
            <a:ext cx="73152" cy="868680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02920" y="1417320"/>
            <a:ext cx="2011680" cy="2286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02920" y="1417320"/>
            <a:ext cx="2011680" cy="50292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02920" y="1417320"/>
            <a:ext cx="2011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60A5F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read</a:t>
            </a:r>
            <a:endParaRPr lang="en-US" sz="1800" dirty="0"/>
          </a:p>
        </p:txBody>
      </p:sp>
      <p:sp>
        <p:nvSpPr>
          <p:cNvPr id="8" name="Text 6"/>
          <p:cNvSpPr/>
          <p:nvPr/>
        </p:nvSpPr>
        <p:spPr>
          <a:xfrm>
            <a:off x="685800" y="2057400"/>
            <a:ext cx="1645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共有して読む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685800" y="2606040"/>
            <a:ext cx="457200" cy="0"/>
          </a:xfrm>
          <a:prstGeom prst="line">
            <a:avLst/>
          </a:prstGeom>
          <a:noFill/>
          <a:ln w="25400">
            <a:solidFill>
              <a:srgbClr val="60A5FA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85800" y="2697480"/>
            <a:ext cx="16459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デフォルト。所有を奪わず借用するだけ。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2633472" y="1417320"/>
            <a:ext cx="2011680" cy="2286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2633472" y="1417320"/>
            <a:ext cx="2011680" cy="50292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633472" y="1417320"/>
            <a:ext cx="2011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472B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mut</a:t>
            </a:r>
            <a:endParaRPr lang="en-US" sz="1800" dirty="0"/>
          </a:p>
        </p:txBody>
      </p:sp>
      <p:sp>
        <p:nvSpPr>
          <p:cNvPr id="14" name="Text 12"/>
          <p:cNvSpPr/>
          <p:nvPr/>
        </p:nvSpPr>
        <p:spPr>
          <a:xfrm>
            <a:off x="2816352" y="2057400"/>
            <a:ext cx="1645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書き換えのため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2816352" y="2606040"/>
            <a:ext cx="457200" cy="0"/>
          </a:xfrm>
          <a:prstGeom prst="line">
            <a:avLst/>
          </a:prstGeom>
          <a:noFill/>
          <a:ln w="25400">
            <a:solidFill>
              <a:srgbClr val="F472B6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2816352" y="2697480"/>
            <a:ext cx="16459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破壊的更新を意図する引数に明示的に付ける。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764024" y="1417320"/>
            <a:ext cx="2011680" cy="2286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4764024" y="1417320"/>
            <a:ext cx="2011680" cy="50292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764024" y="1417320"/>
            <a:ext cx="2011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var</a:t>
            </a:r>
            <a:endParaRPr lang="en-US" sz="1800" dirty="0"/>
          </a:p>
        </p:txBody>
      </p:sp>
      <p:sp>
        <p:nvSpPr>
          <p:cNvPr id="20" name="Text 18"/>
          <p:cNvSpPr/>
          <p:nvPr/>
        </p:nvSpPr>
        <p:spPr>
          <a:xfrm>
            <a:off x="4946904" y="2057400"/>
            <a:ext cx="1645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所有して移動できる</a:t>
            </a:r>
            <a:endParaRPr lang="en-US" sz="1300" dirty="0"/>
          </a:p>
        </p:txBody>
      </p:sp>
      <p:sp>
        <p:nvSpPr>
          <p:cNvPr id="21" name="Shape 19"/>
          <p:cNvSpPr/>
          <p:nvPr/>
        </p:nvSpPr>
        <p:spPr>
          <a:xfrm>
            <a:off x="4946904" y="2606040"/>
            <a:ext cx="457200" cy="0"/>
          </a:xfrm>
          <a:prstGeom prst="line">
            <a:avLst/>
          </a:prstGeom>
          <a:noFill/>
          <a:ln w="25400">
            <a:solidFill>
              <a:srgbClr val="FB923C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4946904" y="2697480"/>
            <a:ext cx="16459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受け取り側が所有権を持つ。^ で渡される。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6894576" y="1417320"/>
            <a:ext cx="2011680" cy="22860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6894576" y="1417320"/>
            <a:ext cx="2011680" cy="50292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6894576" y="1417320"/>
            <a:ext cx="2011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34D39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ref</a:t>
            </a:r>
            <a:endParaRPr lang="en-US" sz="1800" dirty="0"/>
          </a:p>
        </p:txBody>
      </p:sp>
      <p:sp>
        <p:nvSpPr>
          <p:cNvPr id="26" name="Text 24"/>
          <p:cNvSpPr/>
          <p:nvPr/>
        </p:nvSpPr>
        <p:spPr>
          <a:xfrm>
            <a:off x="7077456" y="2057400"/>
            <a:ext cx="16459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借用を表す</a:t>
            </a:r>
            <a:endParaRPr lang="en-US" sz="1300" dirty="0"/>
          </a:p>
        </p:txBody>
      </p:sp>
      <p:sp>
        <p:nvSpPr>
          <p:cNvPr id="27" name="Shape 25"/>
          <p:cNvSpPr/>
          <p:nvPr/>
        </p:nvSpPr>
        <p:spPr>
          <a:xfrm>
            <a:off x="7077456" y="2606040"/>
            <a:ext cx="457200" cy="0"/>
          </a:xfrm>
          <a:prstGeom prst="line">
            <a:avLst/>
          </a:prstGeom>
          <a:noFill/>
          <a:ln w="25400">
            <a:solidFill>
              <a:srgbClr val="34D399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7077456" y="2697480"/>
            <a:ext cx="16459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for ref で要素の可変借用 → in-place 更新。</a:t>
            </a:r>
            <a:endParaRPr lang="en-US" sz="1100" dirty="0"/>
          </a:p>
        </p:txBody>
      </p:sp>
      <p:sp>
        <p:nvSpPr>
          <p:cNvPr id="29" name="Shape 27"/>
          <p:cNvSpPr/>
          <p:nvPr/>
        </p:nvSpPr>
        <p:spPr>
          <a:xfrm>
            <a:off x="502920" y="3886200"/>
            <a:ext cx="8275320" cy="64008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502920" y="3886200"/>
            <a:ext cx="91440" cy="640080"/>
          </a:xfrm>
          <a:prstGeom prst="rect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731520" y="3886200"/>
            <a:ext cx="79552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B923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GC は無い。</a:t>
            </a:r>
            <a:pPr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  値セマンティクスでは </a:t>
            </a:r>
            <a:pPr indent="0" marL="0">
              <a:buNone/>
            </a:pPr>
            <a:r>
              <a:rPr lang="en-US" sz="1200" i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「名前が指すオブジェクト」</a:t>
            </a:r>
            <a:pPr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 より </a:t>
            </a:r>
            <a:pPr indent="0" marL="0">
              <a:buNone/>
            </a:pPr>
            <a:r>
              <a:rPr lang="en-US" sz="1200" b="1" dirty="0">
                <a:solidFill>
                  <a:srgbClr val="FB923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「誰が唯一の所有者で、誰が借りているか」</a:t>
            </a:r>
            <a:pPr indent="0" marL="0">
              <a:buNone/>
            </a:pPr>
            <a:r>
              <a:rPr lang="en-US" sz="1200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 で考える。</a:t>
            </a:r>
            <a:endParaRPr lang="en-US" sz="1200" dirty="0"/>
          </a:p>
        </p:txBody>
      </p:sp>
      <p:sp>
        <p:nvSpPr>
          <p:cNvPr id="32" name="Text 30"/>
          <p:cNvSpPr/>
          <p:nvPr/>
        </p:nvSpPr>
        <p:spPr>
          <a:xfrm>
            <a:off x="365760" y="4800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mojo入門 — Part 2</a:t>
            </a:r>
            <a:endParaRPr lang="en-US" sz="900" dirty="0"/>
          </a:p>
        </p:txBody>
      </p:sp>
      <p:sp>
        <p:nvSpPr>
          <p:cNvPr id="33" name="Text 31"/>
          <p:cNvSpPr/>
          <p:nvPr/>
        </p:nvSpPr>
        <p:spPr>
          <a:xfrm>
            <a:off x="7863840" y="480060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9 / 24</a:t>
            </a:r>
            <a:endParaRPr lang="en-US" sz="900" dirty="0"/>
          </a:p>
        </p:txBody>
      </p:sp>
      <p:sp>
        <p:nvSpPr>
          <p:cNvPr id="34" name="Shape 32"/>
          <p:cNvSpPr/>
          <p:nvPr/>
        </p:nvSpPr>
        <p:spPr>
          <a:xfrm>
            <a:off x="7178040" y="4901184"/>
            <a:ext cx="73152" cy="73152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pic>
        <p:nvPicPr>
          <p:cNvPr id="35" name="slide_14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audio>
          </p:childTnLst>
        </p:cTn>
      </p:par>
    </p:tnLst>
  </p:timing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LIFETIMES &amp; LIFECYCLE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ライフタイムとライフサイクル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65760" y="365760"/>
            <a:ext cx="73152" cy="868680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371600"/>
            <a:ext cx="4023360" cy="320040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48640" y="1371600"/>
            <a:ext cx="4023360" cy="50292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8640" y="1371600"/>
            <a:ext cx="4023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spc="500" kern="0" dirty="0">
                <a:solidFill>
                  <a:srgbClr val="FB923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LIFETIMES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731520" y="201168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参照の有効期間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731520" y="2423160"/>
            <a:ext cx="3657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60000"/>
              </a:lnSpc>
              <a:buNone/>
            </a:pPr>
            <a:r>
              <a:rPr lang="en-US" sz="11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• 参照は元の値より長くは生きられない</a:t>
            </a:r>
            <a:endParaRPr lang="en-US" sz="1100" dirty="0"/>
          </a:p>
          <a:p>
            <a:pPr indent="0" marL="0">
              <a:lnSpc>
                <a:spcPct val="160000"/>
              </a:lnSpc>
              <a:buNone/>
            </a:pPr>
            <a:r>
              <a:rPr lang="en-US" sz="11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• 関数を抜けると借用は終わる</a:t>
            </a:r>
            <a:endParaRPr lang="en-US" sz="1100" dirty="0"/>
          </a:p>
          <a:p>
            <a:pPr indent="0" marL="0">
              <a:lnSpc>
                <a:spcPct val="160000"/>
              </a:lnSpc>
              <a:buNone/>
            </a:pPr>
            <a:r>
              <a:rPr lang="en-US" sz="11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• ダングリング参照はコンパイラが拒否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4754880" y="1371600"/>
            <a:ext cx="4023360" cy="320040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4754880" y="1371600"/>
            <a:ext cx="4023360" cy="502920"/>
          </a:xfrm>
          <a:prstGeom prst="rect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754880" y="1371600"/>
            <a:ext cx="4023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b="1" spc="500" kern="0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LIFECYCLE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937760" y="201168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値の一生 (生成 → 使用 → 破棄)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4937760" y="2468880"/>
            <a:ext cx="1143000" cy="502920"/>
          </a:xfrm>
          <a:prstGeom prst="rect">
            <a:avLst/>
          </a:prstGeom>
          <a:solidFill>
            <a:srgbClr val="FFFFFF"/>
          </a:solidFill>
          <a:ln w="25400">
            <a:solidFill>
              <a:srgbClr val="10B981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937760" y="2468880"/>
            <a:ext cx="1143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10B981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__init__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6080760" y="2468880"/>
            <a:ext cx="137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→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6217920" y="2468880"/>
            <a:ext cx="1143000" cy="502920"/>
          </a:xfrm>
          <a:prstGeom prst="rect">
            <a:avLst/>
          </a:prstGeom>
          <a:solidFill>
            <a:srgbClr val="FFFFFF"/>
          </a:solidFill>
          <a:ln w="25400">
            <a:solidFill>
              <a:srgbClr val="FB923C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6217920" y="2468880"/>
            <a:ext cx="1143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使用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7360920" y="2468880"/>
            <a:ext cx="137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→</a:t>
            </a:r>
            <a:endParaRPr lang="en-US" sz="1400" dirty="0"/>
          </a:p>
        </p:txBody>
      </p:sp>
      <p:sp>
        <p:nvSpPr>
          <p:cNvPr id="20" name="Shape 18"/>
          <p:cNvSpPr/>
          <p:nvPr/>
        </p:nvSpPr>
        <p:spPr>
          <a:xfrm>
            <a:off x="7498080" y="2468880"/>
            <a:ext cx="1143000" cy="502920"/>
          </a:xfrm>
          <a:prstGeom prst="rect">
            <a:avLst/>
          </a:prstGeom>
          <a:solidFill>
            <a:srgbClr val="FFFFFF"/>
          </a:solidFill>
          <a:ln w="25400">
            <a:solidFill>
              <a:srgbClr val="EF4444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498080" y="2468880"/>
            <a:ext cx="11430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EF4444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__del__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4937760" y="3246120"/>
            <a:ext cx="36576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50000"/>
              </a:lnSpc>
              <a:buNone/>
            </a:pPr>
            <a:r>
              <a:rPr lang="en-US" sz="11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• </a:t>
            </a:r>
            <a:pPr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Copyable / @fieldwise_init で複製のしくみが決まる</a:t>
            </a:r>
            <a:endParaRPr lang="en-US" sz="1100" dirty="0"/>
          </a:p>
          <a:p>
            <a:pPr indent="0" marL="0">
              <a:lnSpc>
                <a:spcPct val="150000"/>
              </a:lnSpc>
              <a:buNone/>
            </a:pPr>
            <a:r>
              <a:rPr lang="en-US" sz="11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• </a:t>
            </a:r>
            <a:pPr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ムーブは別経路 (^) で扱う</a:t>
            </a:r>
            <a:endParaRPr lang="en-US" sz="1100" dirty="0"/>
          </a:p>
          <a:p>
            <a:pPr indent="0" marL="0">
              <a:lnSpc>
                <a:spcPct val="150000"/>
              </a:lnSpc>
              <a:buNone/>
            </a:pPr>
            <a:r>
              <a:rPr lang="en-US" sz="11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• </a:t>
            </a:r>
            <a:pPr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RAIIに近い: 必要な後始末を自動で安全に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365760" y="4800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mojo入門 — Part 2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7863840" y="480060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10 / 24</a:t>
            </a:r>
            <a:endParaRPr lang="en-US" sz="900" dirty="0"/>
          </a:p>
        </p:txBody>
      </p:sp>
      <p:sp>
        <p:nvSpPr>
          <p:cNvPr id="25" name="Shape 23"/>
          <p:cNvSpPr/>
          <p:nvPr/>
        </p:nvSpPr>
        <p:spPr>
          <a:xfrm>
            <a:off x="7178040" y="4901184"/>
            <a:ext cx="73152" cy="73152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pic>
        <p:nvPicPr>
          <p:cNvPr id="26" name="slide_15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audio>
          </p:childTnLst>
        </p:cTn>
      </p:par>
    </p:tnLst>
  </p:timing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463040"/>
            <a:ext cx="34747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05</a:t>
            </a:r>
            <a:endParaRPr lang="en-US" sz="13000" dirty="0"/>
          </a:p>
        </p:txBody>
      </p:sp>
      <p:sp>
        <p:nvSpPr>
          <p:cNvPr id="3" name="Text 1"/>
          <p:cNvSpPr/>
          <p:nvPr/>
        </p:nvSpPr>
        <p:spPr>
          <a:xfrm>
            <a:off x="4114800" y="1737360"/>
            <a:ext cx="4937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600" kern="0" dirty="0">
                <a:solidFill>
                  <a:srgbClr val="FB923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CHAPTER 05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4114800" y="2103120"/>
            <a:ext cx="49377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メタプログラミング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114800" y="2880360"/>
            <a:ext cx="914400" cy="0"/>
          </a:xfrm>
          <a:prstGeom prst="line">
            <a:avLst/>
          </a:prstGeom>
          <a:noFill/>
          <a:ln w="381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114800" y="3017520"/>
            <a:ext cx="4937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CADCF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先に決められることは先に決める。</a:t>
            </a:r>
            <a:endParaRPr lang="en-US" sz="1400" dirty="0"/>
          </a:p>
        </p:txBody>
      </p:sp>
      <p:pic>
        <p:nvPicPr>
          <p:cNvPr id="7" name="slide_16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COMPILE-TIME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[] と () — コード生成に直接効く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65760" y="365760"/>
            <a:ext cx="73152" cy="868680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371600"/>
            <a:ext cx="4023360" cy="155448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48640" y="1371600"/>
            <a:ext cx="640080" cy="1554480"/>
          </a:xfrm>
          <a:prstGeom prst="rect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8640" y="1371600"/>
            <a:ext cx="640080" cy="1554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FFF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[]</a:t>
            </a:r>
            <a:endParaRPr lang="en-US" sz="3600" dirty="0"/>
          </a:p>
        </p:txBody>
      </p:sp>
      <p:sp>
        <p:nvSpPr>
          <p:cNvPr id="8" name="Text 6"/>
          <p:cNvSpPr/>
          <p:nvPr/>
        </p:nvSpPr>
        <p:spPr>
          <a:xfrm>
            <a:off x="1325880" y="1508760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compile-time parameter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1325880" y="1874520"/>
            <a:ext cx="32004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• コンパイル時に決まる値</a:t>
            </a:r>
            <a:endParaRPr lang="en-US" sz="1100" dirty="0"/>
          </a:p>
          <a:p>
            <a:pPr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• 型・値・別名を渡せる</a:t>
            </a:r>
            <a:endParaRPr lang="en-US" sz="1100" dirty="0"/>
          </a:p>
          <a:p>
            <a:pPr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• 使い方ごとにコードが特化される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548640" y="3063240"/>
            <a:ext cx="4023360" cy="150876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548640" y="3063240"/>
            <a:ext cx="640080" cy="150876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548640" y="3063240"/>
            <a:ext cx="640080" cy="1508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600" b="1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()</a:t>
            </a:r>
            <a:endParaRPr lang="en-US" sz="3600" dirty="0"/>
          </a:p>
        </p:txBody>
      </p:sp>
      <p:sp>
        <p:nvSpPr>
          <p:cNvPr id="13" name="Text 11"/>
          <p:cNvSpPr/>
          <p:nvPr/>
        </p:nvSpPr>
        <p:spPr>
          <a:xfrm>
            <a:off x="1325880" y="3200400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runtime argument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1325880" y="3566160"/>
            <a:ext cx="320040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• 実行時に渡す普通の引数</a:t>
            </a:r>
            <a:endParaRPr lang="en-US" sz="1100" dirty="0"/>
          </a:p>
          <a:p>
            <a:pPr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• Python の引数と同じ感覚</a:t>
            </a:r>
            <a:endParaRPr lang="en-US" sz="1100" dirty="0"/>
          </a:p>
          <a:p>
            <a:pPr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• ふだんの値の受け渡しに使う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4937760" y="1371600"/>
            <a:ext cx="3840480" cy="219456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4937760" y="1371600"/>
            <a:ext cx="3840480" cy="365760"/>
          </a:xfrm>
          <a:prstGeom prst="rect">
            <a:avLst/>
          </a:prstGeom>
          <a:solidFill>
            <a:srgbClr val="1E293B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5120640" y="1371600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specialization.mojo</a:t>
            </a:r>
            <a:endParaRPr lang="en-US" sz="1000" dirty="0"/>
          </a:p>
        </p:txBody>
      </p:sp>
      <p:sp>
        <p:nvSpPr>
          <p:cNvPr id="18" name="Text 16"/>
          <p:cNvSpPr/>
          <p:nvPr/>
        </p:nvSpPr>
        <p:spPr>
          <a:xfrm>
            <a:off x="5120640" y="1874520"/>
            <a:ext cx="356616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40000"/>
              </a:lnSpc>
              <a:buNone/>
            </a:pPr>
            <a:r>
              <a:rPr lang="en-US" sz="1100" b="1" dirty="0">
                <a:solidFill>
                  <a:srgbClr val="F472B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fn </a:t>
            </a:r>
            <a:pPr indent="0" marL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60A5F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lanes</a:t>
            </a:r>
            <a:pPr indent="0" marL="0">
              <a:lnSpc>
                <a:spcPct val="140000"/>
              </a:lnSpc>
              <a:buNone/>
            </a:pPr>
            <a:r>
              <a:rPr lang="en-US" sz="1100" b="1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</a:t>
            </a:r>
            <a:pPr indent="0" marL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width: </a:t>
            </a:r>
            <a:pPr indent="0" marL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34D39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Int</a:t>
            </a:r>
            <a:pPr indent="0" marL="0">
              <a:lnSpc>
                <a:spcPct val="140000"/>
              </a:lnSpc>
              <a:buNone/>
            </a:pPr>
            <a:r>
              <a:rPr lang="en-US" sz="1100" b="1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]</a:t>
            </a:r>
            <a:pPr indent="0" marL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(scale: </a:t>
            </a:r>
            <a:pPr indent="0" marL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34D39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Int</a:t>
            </a:r>
            <a:pPr indent="0" marL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) -&gt; </a:t>
            </a:r>
            <a:pPr indent="0" marL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34D39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Int</a:t>
            </a:r>
            <a:pPr indent="0" marL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:</a:t>
            </a:r>
            <a:endParaRPr lang="en-US" sz="1100" dirty="0"/>
          </a:p>
          <a:p>
            <a:pPr indent="0" marL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return width * scale</a:t>
            </a:r>
            <a:endParaRPr lang="en-US" sz="1100" dirty="0"/>
          </a:p>
          <a:p>
            <a:pPr indent="0" marL="0">
              <a:lnSpc>
                <a:spcPct val="140000"/>
              </a:lnSpc>
              <a:buNone/>
            </a:pPr>
            <a:endParaRPr lang="en-US" sz="1100" dirty="0"/>
          </a:p>
          <a:p>
            <a:pPr indent="0" marL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60A5F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lanes</a:t>
            </a:r>
            <a:pPr indent="0" marL="0">
              <a:lnSpc>
                <a:spcPct val="140000"/>
              </a:lnSpc>
              <a:buNone/>
            </a:pPr>
            <a:r>
              <a:rPr lang="en-US" sz="1100" b="1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[8](2)</a:t>
            </a:r>
            <a:endParaRPr lang="en-US" sz="1100" dirty="0"/>
          </a:p>
          <a:p>
            <a:pPr indent="0" marL="0">
              <a:lnSpc>
                <a:spcPct val="14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</a:t>
            </a:r>
            <a:pPr indent="0" marL="0">
              <a:lnSpc>
                <a:spcPct val="140000"/>
              </a:lnSpc>
              <a:buNone/>
            </a:pPr>
            <a:r>
              <a:rPr lang="en-US" sz="1100" i="1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「幅 8 に特化した関数」</a:t>
            </a:r>
            <a:endParaRPr lang="en-US" sz="1100" dirty="0"/>
          </a:p>
          <a:p>
            <a:pPr indent="0" marL="0">
              <a:lnSpc>
                <a:spcPct val="140000"/>
              </a:lnSpc>
              <a:buNone/>
            </a:pPr>
            <a:r>
              <a:rPr lang="en-US" sz="1100" i="1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# に実行時の 2 を渡す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4937760" y="3703320"/>
            <a:ext cx="3840480" cy="91440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5120640" y="3749040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comptime if / comptime for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5120640" y="4023360"/>
            <a:ext cx="35661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選ばれなかった枝はバイナリに残らない。</a:t>
            </a:r>
            <a:endParaRPr lang="en-US" sz="1000" dirty="0"/>
          </a:p>
          <a:p>
            <a:pPr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ループはコンパイル時に展開される。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365760" y="4800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mojo入門 — Part 2</a:t>
            </a:r>
            <a:endParaRPr lang="en-US" sz="900" dirty="0"/>
          </a:p>
        </p:txBody>
      </p:sp>
      <p:sp>
        <p:nvSpPr>
          <p:cNvPr id="23" name="Text 21"/>
          <p:cNvSpPr/>
          <p:nvPr/>
        </p:nvSpPr>
        <p:spPr>
          <a:xfrm>
            <a:off x="7863840" y="480060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11 / 24</a:t>
            </a:r>
            <a:endParaRPr lang="en-US" sz="900" dirty="0"/>
          </a:p>
        </p:txBody>
      </p:sp>
      <p:sp>
        <p:nvSpPr>
          <p:cNvPr id="24" name="Shape 22"/>
          <p:cNvSpPr/>
          <p:nvPr/>
        </p:nvSpPr>
        <p:spPr>
          <a:xfrm>
            <a:off x="7178040" y="4901184"/>
            <a:ext cx="73152" cy="73152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pic>
        <p:nvPicPr>
          <p:cNvPr id="25" name="slide_17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audio>
          </p:childTnLst>
        </p:cTn>
      </p:par>
    </p:tnLst>
  </p:timing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TRAITS / GENERICS / CONSTRAINTS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型の能力をコンパイラに伝える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65760" y="365760"/>
            <a:ext cx="73152" cy="868680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1417320"/>
            <a:ext cx="2697480" cy="310896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57200" y="1417320"/>
            <a:ext cx="2697480" cy="50292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85800" y="1417320"/>
            <a:ext cx="2240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500" kern="0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TRAIT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685800" y="2057400"/>
            <a:ext cx="2240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振る舞いの契約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685800" y="2560320"/>
            <a:ext cx="457200" cy="0"/>
          </a:xfrm>
          <a:prstGeom prst="line">
            <a:avLst/>
          </a:prstGeom>
          <a:noFill/>
          <a:ln w="254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85800" y="2651760"/>
            <a:ext cx="224028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「この型はこの操作ができる」を表す。実装は struct 側に書く。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685800" y="3749040"/>
            <a:ext cx="2240280" cy="64008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777240" y="3749040"/>
            <a:ext cx="2057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Copyable / Movable / Stringable / Equatable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3291840" y="1417320"/>
            <a:ext cx="2697480" cy="310896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3291840" y="1417320"/>
            <a:ext cx="2697480" cy="50292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3520440" y="1417320"/>
            <a:ext cx="2240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500" kern="0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GENERIC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520440" y="2057400"/>
            <a:ext cx="2240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型を後から差し替える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3520440" y="2560320"/>
            <a:ext cx="457200" cy="0"/>
          </a:xfrm>
          <a:prstGeom prst="line">
            <a:avLst/>
          </a:prstGeom>
          <a:noFill/>
          <a:ln w="25400">
            <a:solidFill>
              <a:srgbClr val="F97316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3520440" y="2651760"/>
            <a:ext cx="224028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[T: Writable] のように trait 制約を付けて再利用する。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3520440" y="3749040"/>
            <a:ext cx="2240280" cy="64008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3611880" y="3749040"/>
            <a:ext cx="2057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def byte_len[T: Writable](x: T) -&gt; Int</a:t>
            </a:r>
            <a:endParaRPr lang="en-US" sz="900" dirty="0"/>
          </a:p>
        </p:txBody>
      </p:sp>
      <p:sp>
        <p:nvSpPr>
          <p:cNvPr id="21" name="Shape 19"/>
          <p:cNvSpPr/>
          <p:nvPr/>
        </p:nvSpPr>
        <p:spPr>
          <a:xfrm>
            <a:off x="6126480" y="1417320"/>
            <a:ext cx="2697480" cy="310896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6126480" y="1417320"/>
            <a:ext cx="2697480" cy="50292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6355080" y="1417320"/>
            <a:ext cx="2240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500" kern="0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CONSTRAINT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6355080" y="2057400"/>
            <a:ext cx="224028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誤用を早期に弾く</a:t>
            </a:r>
            <a:endParaRPr lang="en-US" sz="1400" dirty="0"/>
          </a:p>
        </p:txBody>
      </p:sp>
      <p:sp>
        <p:nvSpPr>
          <p:cNvPr id="25" name="Shape 23"/>
          <p:cNvSpPr/>
          <p:nvPr/>
        </p:nvSpPr>
        <p:spPr>
          <a:xfrm>
            <a:off x="6355080" y="2560320"/>
            <a:ext cx="457200" cy="0"/>
          </a:xfrm>
          <a:prstGeom prst="line">
            <a:avLst/>
          </a:prstGeom>
          <a:noFill/>
          <a:ln w="25400">
            <a:solidFill>
              <a:srgbClr val="F97316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355080" y="2651760"/>
            <a:ext cx="224028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where 句で更に細かく条件を絞る。コンパイル時に失敗できる。</a:t>
            </a:r>
            <a:endParaRPr lang="en-US" sz="1100" dirty="0"/>
          </a:p>
        </p:txBody>
      </p:sp>
      <p:sp>
        <p:nvSpPr>
          <p:cNvPr id="27" name="Shape 25"/>
          <p:cNvSpPr/>
          <p:nvPr/>
        </p:nvSpPr>
        <p:spPr>
          <a:xfrm>
            <a:off x="6355080" y="3749040"/>
            <a:ext cx="2240280" cy="64008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6446520" y="3749040"/>
            <a:ext cx="2057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struct Buf[size: Int where size &gt; 0]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365760" y="4800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mojo入門 — Part 2</a:t>
            </a:r>
            <a:endParaRPr lang="en-US" sz="900" dirty="0"/>
          </a:p>
        </p:txBody>
      </p:sp>
      <p:sp>
        <p:nvSpPr>
          <p:cNvPr id="30" name="Text 28"/>
          <p:cNvSpPr/>
          <p:nvPr/>
        </p:nvSpPr>
        <p:spPr>
          <a:xfrm>
            <a:off x="7863840" y="480060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12 / 24</a:t>
            </a:r>
            <a:endParaRPr lang="en-US" sz="900" dirty="0"/>
          </a:p>
        </p:txBody>
      </p:sp>
      <p:sp>
        <p:nvSpPr>
          <p:cNvPr id="31" name="Shape 29"/>
          <p:cNvSpPr/>
          <p:nvPr/>
        </p:nvSpPr>
        <p:spPr>
          <a:xfrm>
            <a:off x="7178040" y="4901184"/>
            <a:ext cx="73152" cy="73152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pic>
        <p:nvPicPr>
          <p:cNvPr id="32" name="slide_18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2"/>
                </p:tgtEl>
              </p:cMediaNode>
            </p:audio>
          </p:childTnLst>
        </p:cTn>
      </p:par>
    </p:tnLst>
  </p:timing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463040"/>
            <a:ext cx="34747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06</a:t>
            </a:r>
            <a:endParaRPr lang="en-US" sz="13000" dirty="0"/>
          </a:p>
        </p:txBody>
      </p:sp>
      <p:sp>
        <p:nvSpPr>
          <p:cNvPr id="3" name="Text 1"/>
          <p:cNvSpPr/>
          <p:nvPr/>
        </p:nvSpPr>
        <p:spPr>
          <a:xfrm>
            <a:off x="4114800" y="1737360"/>
            <a:ext cx="4937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600" kern="0" dirty="0">
                <a:solidFill>
                  <a:srgbClr val="FB923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CHAPTER 06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4114800" y="2103120"/>
            <a:ext cx="49377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ポインタ・GPU・レイアウト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114800" y="2880360"/>
            <a:ext cx="914400" cy="0"/>
          </a:xfrm>
          <a:prstGeom prst="line">
            <a:avLst/>
          </a:prstGeom>
          <a:noFill/>
          <a:ln w="381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114800" y="3017520"/>
            <a:ext cx="4937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CADCF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安全な抽象から、必要なときだけ低水準へ。</a:t>
            </a:r>
            <a:endParaRPr lang="en-US" sz="1400" dirty="0"/>
          </a:p>
        </p:txBody>
      </p:sp>
      <p:pic>
        <p:nvPicPr>
          <p:cNvPr id="7" name="slide_19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AGENDA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Part 2 の流れ — 6 セクション・10 章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65760" y="365760"/>
            <a:ext cx="73152" cy="868680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417320"/>
            <a:ext cx="2679192" cy="155448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48640" y="1417320"/>
            <a:ext cx="2679192" cy="73152"/>
          </a:xfrm>
          <a:prstGeom prst="rect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31520" y="1600200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01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731520" y="2130552"/>
            <a:ext cx="23134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言語基礎 (1)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731520" y="2496312"/>
            <a:ext cx="231343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概要・関数・変数・スコープ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3364992" y="1417320"/>
            <a:ext cx="2679192" cy="155448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3364992" y="1417320"/>
            <a:ext cx="2679192" cy="73152"/>
          </a:xfrm>
          <a:prstGeom prst="rect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547872" y="1600200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02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3547872" y="2130552"/>
            <a:ext cx="23134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型・演算子・制御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3547872" y="2496312"/>
            <a:ext cx="231343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struct・SIMD・制御・エラー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6181344" y="1417320"/>
            <a:ext cx="2679192" cy="155448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6181344" y="1417320"/>
            <a:ext cx="2679192" cy="73152"/>
          </a:xfrm>
          <a:prstGeom prst="rect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6364224" y="1600200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03</a:t>
            </a:r>
            <a:endParaRPr lang="en-US" sz="2400" dirty="0"/>
          </a:p>
        </p:txBody>
      </p:sp>
      <p:sp>
        <p:nvSpPr>
          <p:cNvPr id="18" name="Text 16"/>
          <p:cNvSpPr/>
          <p:nvPr/>
        </p:nvSpPr>
        <p:spPr>
          <a:xfrm>
            <a:off x="6364224" y="2130552"/>
            <a:ext cx="23134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struct・参照・package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6364224" y="2496312"/>
            <a:ext cx="231343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ユーザー定義型と公開範囲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548640" y="3136392"/>
            <a:ext cx="2679192" cy="155448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548640" y="3136392"/>
            <a:ext cx="2679192" cy="73152"/>
          </a:xfrm>
          <a:prstGeom prst="rect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731520" y="3319272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04</a:t>
            </a:r>
            <a:endParaRPr lang="en-US" sz="2400" dirty="0"/>
          </a:p>
        </p:txBody>
      </p:sp>
      <p:sp>
        <p:nvSpPr>
          <p:cNvPr id="23" name="Text 21"/>
          <p:cNvSpPr/>
          <p:nvPr/>
        </p:nvSpPr>
        <p:spPr>
          <a:xfrm>
            <a:off x="731520" y="3849624"/>
            <a:ext cx="23134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値・所有権・ライフ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731520" y="4215384"/>
            <a:ext cx="231343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value semantics と lifecycle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3364992" y="3136392"/>
            <a:ext cx="2679192" cy="155448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26" name="Shape 24"/>
          <p:cNvSpPr/>
          <p:nvPr/>
        </p:nvSpPr>
        <p:spPr>
          <a:xfrm>
            <a:off x="3364992" y="3136392"/>
            <a:ext cx="2679192" cy="73152"/>
          </a:xfrm>
          <a:prstGeom prst="rect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3547872" y="3319272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05</a:t>
            </a:r>
            <a:endParaRPr lang="en-US" sz="2400" dirty="0"/>
          </a:p>
        </p:txBody>
      </p:sp>
      <p:sp>
        <p:nvSpPr>
          <p:cNvPr id="28" name="Text 26"/>
          <p:cNvSpPr/>
          <p:nvPr/>
        </p:nvSpPr>
        <p:spPr>
          <a:xfrm>
            <a:off x="3547872" y="3849624"/>
            <a:ext cx="23134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メタプログラミング</a:t>
            </a:r>
            <a:endParaRPr lang="en-US" sz="1400" dirty="0"/>
          </a:p>
        </p:txBody>
      </p:sp>
      <p:sp>
        <p:nvSpPr>
          <p:cNvPr id="29" name="Text 27"/>
          <p:cNvSpPr/>
          <p:nvPr/>
        </p:nvSpPr>
        <p:spPr>
          <a:xfrm>
            <a:off x="3547872" y="4215384"/>
            <a:ext cx="231343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compile-time・trait・generics</a:t>
            </a:r>
            <a:endParaRPr lang="en-US" sz="1100" dirty="0"/>
          </a:p>
        </p:txBody>
      </p:sp>
      <p:sp>
        <p:nvSpPr>
          <p:cNvPr id="30" name="Shape 28"/>
          <p:cNvSpPr/>
          <p:nvPr/>
        </p:nvSpPr>
        <p:spPr>
          <a:xfrm>
            <a:off x="6181344" y="3136392"/>
            <a:ext cx="2679192" cy="155448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31" name="Shape 29"/>
          <p:cNvSpPr/>
          <p:nvPr/>
        </p:nvSpPr>
        <p:spPr>
          <a:xfrm>
            <a:off x="6181344" y="3136392"/>
            <a:ext cx="2679192" cy="73152"/>
          </a:xfrm>
          <a:prstGeom prst="rect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6364224" y="3319272"/>
            <a:ext cx="914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06</a:t>
            </a:r>
            <a:endParaRPr lang="en-US" sz="2400" dirty="0"/>
          </a:p>
        </p:txBody>
      </p:sp>
      <p:sp>
        <p:nvSpPr>
          <p:cNvPr id="33" name="Text 31"/>
          <p:cNvSpPr/>
          <p:nvPr/>
        </p:nvSpPr>
        <p:spPr>
          <a:xfrm>
            <a:off x="6364224" y="3849624"/>
            <a:ext cx="231343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GPU・Layout・interop</a:t>
            </a:r>
            <a:endParaRPr lang="en-US" sz="1400" dirty="0"/>
          </a:p>
        </p:txBody>
      </p:sp>
      <p:sp>
        <p:nvSpPr>
          <p:cNvPr id="34" name="Text 32"/>
          <p:cNvSpPr/>
          <p:nvPr/>
        </p:nvSpPr>
        <p:spPr>
          <a:xfrm>
            <a:off x="6364224" y="4215384"/>
            <a:ext cx="231343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ポインタ・並列・Python連携</a:t>
            </a:r>
            <a:endParaRPr lang="en-US" sz="1100" dirty="0"/>
          </a:p>
        </p:txBody>
      </p:sp>
      <p:sp>
        <p:nvSpPr>
          <p:cNvPr id="35" name="Text 33"/>
          <p:cNvSpPr/>
          <p:nvPr/>
        </p:nvSpPr>
        <p:spPr>
          <a:xfrm>
            <a:off x="365760" y="4800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mojo入門 — Part 2</a:t>
            </a:r>
            <a:endParaRPr lang="en-US" sz="900" dirty="0"/>
          </a:p>
        </p:txBody>
      </p:sp>
      <p:sp>
        <p:nvSpPr>
          <p:cNvPr id="36" name="Text 34"/>
          <p:cNvSpPr/>
          <p:nvPr/>
        </p:nvSpPr>
        <p:spPr>
          <a:xfrm>
            <a:off x="7863840" y="480060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1 / 24</a:t>
            </a:r>
            <a:endParaRPr lang="en-US" sz="900" dirty="0"/>
          </a:p>
        </p:txBody>
      </p:sp>
      <p:sp>
        <p:nvSpPr>
          <p:cNvPr id="37" name="Shape 35"/>
          <p:cNvSpPr/>
          <p:nvPr/>
        </p:nvSpPr>
        <p:spPr>
          <a:xfrm>
            <a:off x="7178040" y="4901184"/>
            <a:ext cx="73152" cy="73152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pic>
        <p:nvPicPr>
          <p:cNvPr id="38" name="slide_02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8"/>
                </p:tgtEl>
              </p:cMediaNode>
            </p:audio>
          </p:childTnLst>
        </p:cTn>
      </p:par>
    </p:tnLst>
  </p:timing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POINTERS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ポインタも用途で型を分ける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65760" y="365760"/>
            <a:ext cx="73152" cy="868680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417320"/>
            <a:ext cx="8229600" cy="64008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48640" y="1417320"/>
            <a:ext cx="109728" cy="640080"/>
          </a:xfrm>
          <a:prstGeom prst="rect">
            <a:avLst/>
          </a:prstGeom>
          <a:solidFill>
            <a:srgbClr val="60A5F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77240" y="1417320"/>
            <a:ext cx="2194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60A5F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Pointer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2926080" y="1417320"/>
            <a:ext cx="1188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借用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4114800" y="1417320"/>
            <a:ext cx="4572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値を読み書きする借用ポインタ。所有しない。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548640" y="2130552"/>
            <a:ext cx="8229600" cy="64008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548640" y="2130552"/>
            <a:ext cx="109728" cy="640080"/>
          </a:xfrm>
          <a:prstGeom prst="rect">
            <a:avLst/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777240" y="2130552"/>
            <a:ext cx="2194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B981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OwnedPointer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2926080" y="2130552"/>
            <a:ext cx="1188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所有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4114800" y="2130552"/>
            <a:ext cx="4572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領域の所有を持つ。スコープを抜けると解放。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548640" y="2843784"/>
            <a:ext cx="8229600" cy="64008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548640" y="2843784"/>
            <a:ext cx="109728" cy="640080"/>
          </a:xfrm>
          <a:prstGeom prst="rect">
            <a:avLst/>
          </a:prstGeom>
          <a:solidFill>
            <a:srgbClr val="FB923C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777240" y="2843784"/>
            <a:ext cx="2194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ArcPointer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2926080" y="2843784"/>
            <a:ext cx="1188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共有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4114800" y="2843784"/>
            <a:ext cx="4572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参照カウントで共有する。アトミックに増減。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548640" y="3557016"/>
            <a:ext cx="8229600" cy="64008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548640" y="3557016"/>
            <a:ext cx="109728" cy="640080"/>
          </a:xfrm>
          <a:prstGeom prst="rect">
            <a:avLst/>
          </a:prstGeom>
          <a:solidFill>
            <a:srgbClr val="EF4444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777240" y="3557016"/>
            <a:ext cx="21945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EF4444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UnsafePointer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2926080" y="3557016"/>
            <a:ext cx="1188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低水準操作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4114800" y="3557016"/>
            <a:ext cx="4572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FFI / 低水準バッファ用。最後の手段。</a:t>
            </a:r>
            <a:endParaRPr lang="en-US" sz="1100" dirty="0"/>
          </a:p>
        </p:txBody>
      </p:sp>
      <p:sp>
        <p:nvSpPr>
          <p:cNvPr id="25" name="Shape 23"/>
          <p:cNvSpPr/>
          <p:nvPr/>
        </p:nvSpPr>
        <p:spPr>
          <a:xfrm>
            <a:off x="548640" y="4389120"/>
            <a:ext cx="8229600" cy="36576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85800" y="4389120"/>
            <a:ext cx="79552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i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「便利だから unsafe」ではなく、安全な API で足りないときの最後の手段。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365760" y="4800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mojo入門 — Part 2</a:t>
            </a:r>
            <a:endParaRPr lang="en-US" sz="900" dirty="0"/>
          </a:p>
        </p:txBody>
      </p:sp>
      <p:sp>
        <p:nvSpPr>
          <p:cNvPr id="28" name="Text 26"/>
          <p:cNvSpPr/>
          <p:nvPr/>
        </p:nvSpPr>
        <p:spPr>
          <a:xfrm>
            <a:off x="7863840" y="480060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13 / 24</a:t>
            </a:r>
            <a:endParaRPr lang="en-US" sz="900" dirty="0"/>
          </a:p>
        </p:txBody>
      </p:sp>
      <p:sp>
        <p:nvSpPr>
          <p:cNvPr id="29" name="Shape 27"/>
          <p:cNvSpPr/>
          <p:nvPr/>
        </p:nvSpPr>
        <p:spPr>
          <a:xfrm>
            <a:off x="7178040" y="4901184"/>
            <a:ext cx="73152" cy="73152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pic>
        <p:nvPicPr>
          <p:cNvPr id="30" name="slide_20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audio>
          </p:childTnLst>
        </p:cTn>
      </p:par>
    </p:tnLst>
  </p:timing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GPU &amp; LAYOUT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GPU 階層と Layout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65760" y="365760"/>
            <a:ext cx="73152" cy="868680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1371600"/>
            <a:ext cx="4114800" cy="320040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40080" y="146304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3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GPU 実行モデル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640080" y="178308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thread → block → grid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640080" y="2286000"/>
            <a:ext cx="3749040" cy="1828800"/>
          </a:xfrm>
          <a:prstGeom prst="rect">
            <a:avLst/>
          </a:prstGeom>
          <a:solidFill>
            <a:srgbClr val="FFFFFF"/>
          </a:solidFill>
          <a:ln w="25400">
            <a:solidFill>
              <a:srgbClr val="FB923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31520" y="2331720"/>
            <a:ext cx="914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grid</a:t>
            </a:r>
            <a:endParaRPr lang="en-US" sz="1000" dirty="0"/>
          </a:p>
        </p:txBody>
      </p:sp>
      <p:sp>
        <p:nvSpPr>
          <p:cNvPr id="10" name="Shape 8"/>
          <p:cNvSpPr/>
          <p:nvPr/>
        </p:nvSpPr>
        <p:spPr>
          <a:xfrm>
            <a:off x="868680" y="2651760"/>
            <a:ext cx="1554480" cy="1325880"/>
          </a:xfrm>
          <a:prstGeom prst="rect">
            <a:avLst/>
          </a:prstGeom>
          <a:solidFill>
            <a:srgbClr val="F8FAFC"/>
          </a:solidFill>
          <a:ln w="19050">
            <a:solidFill>
              <a:srgbClr val="10B981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914400" y="2670048"/>
            <a:ext cx="731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10B981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block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1005840" y="2944368"/>
            <a:ext cx="292608" cy="310896"/>
          </a:xfrm>
          <a:prstGeom prst="rect">
            <a:avLst/>
          </a:prstGeom>
          <a:solidFill>
            <a:srgbClr val="F97316">
              <a:alpha val="40000"/>
            </a:srgbClr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335024" y="2944368"/>
            <a:ext cx="292608" cy="310896"/>
          </a:xfrm>
          <a:prstGeom prst="rect">
            <a:avLst/>
          </a:prstGeom>
          <a:solidFill>
            <a:srgbClr val="F97316">
              <a:alpha val="40000"/>
            </a:srgbClr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1664208" y="2944368"/>
            <a:ext cx="292608" cy="310896"/>
          </a:xfrm>
          <a:prstGeom prst="rect">
            <a:avLst/>
          </a:prstGeom>
          <a:solidFill>
            <a:srgbClr val="F97316">
              <a:alpha val="40000"/>
            </a:srgbClr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1993392" y="2944368"/>
            <a:ext cx="292608" cy="310896"/>
          </a:xfrm>
          <a:prstGeom prst="rect">
            <a:avLst/>
          </a:prstGeom>
          <a:solidFill>
            <a:srgbClr val="F97316">
              <a:alpha val="40000"/>
            </a:srgbClr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1005840" y="3310128"/>
            <a:ext cx="292608" cy="310896"/>
          </a:xfrm>
          <a:prstGeom prst="rect">
            <a:avLst/>
          </a:prstGeom>
          <a:solidFill>
            <a:srgbClr val="F97316">
              <a:alpha val="40000"/>
            </a:srgbClr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1335024" y="3310128"/>
            <a:ext cx="292608" cy="310896"/>
          </a:xfrm>
          <a:prstGeom prst="rect">
            <a:avLst/>
          </a:prstGeom>
          <a:solidFill>
            <a:srgbClr val="F97316">
              <a:alpha val="40000"/>
            </a:srgbClr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1664208" y="3310128"/>
            <a:ext cx="292608" cy="310896"/>
          </a:xfrm>
          <a:prstGeom prst="rect">
            <a:avLst/>
          </a:prstGeom>
          <a:solidFill>
            <a:srgbClr val="F97316">
              <a:alpha val="40000"/>
            </a:srgbClr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1993392" y="3310128"/>
            <a:ext cx="292608" cy="310896"/>
          </a:xfrm>
          <a:prstGeom prst="rect">
            <a:avLst/>
          </a:prstGeom>
          <a:solidFill>
            <a:srgbClr val="F97316">
              <a:alpha val="40000"/>
            </a:srgbClr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2560320" y="2651760"/>
            <a:ext cx="1554480" cy="1325880"/>
          </a:xfrm>
          <a:prstGeom prst="rect">
            <a:avLst/>
          </a:prstGeom>
          <a:solidFill>
            <a:srgbClr val="F8FAFC"/>
          </a:solidFill>
          <a:ln w="19050">
            <a:solidFill>
              <a:srgbClr val="10B981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2606040" y="2670048"/>
            <a:ext cx="731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10B981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block</a:t>
            </a:r>
            <a:endParaRPr lang="en-US" sz="900" dirty="0"/>
          </a:p>
        </p:txBody>
      </p:sp>
      <p:sp>
        <p:nvSpPr>
          <p:cNvPr id="22" name="Shape 20"/>
          <p:cNvSpPr/>
          <p:nvPr/>
        </p:nvSpPr>
        <p:spPr>
          <a:xfrm>
            <a:off x="2697480" y="2944368"/>
            <a:ext cx="292608" cy="310896"/>
          </a:xfrm>
          <a:prstGeom prst="rect">
            <a:avLst/>
          </a:prstGeom>
          <a:solidFill>
            <a:srgbClr val="F97316">
              <a:alpha val="40000"/>
            </a:srgbClr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3026664" y="2944368"/>
            <a:ext cx="292608" cy="310896"/>
          </a:xfrm>
          <a:prstGeom prst="rect">
            <a:avLst/>
          </a:prstGeom>
          <a:solidFill>
            <a:srgbClr val="F97316">
              <a:alpha val="40000"/>
            </a:srgbClr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3355848" y="2944368"/>
            <a:ext cx="292608" cy="310896"/>
          </a:xfrm>
          <a:prstGeom prst="rect">
            <a:avLst/>
          </a:prstGeom>
          <a:solidFill>
            <a:srgbClr val="F97316">
              <a:alpha val="40000"/>
            </a:srgbClr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3685032" y="2944368"/>
            <a:ext cx="292608" cy="310896"/>
          </a:xfrm>
          <a:prstGeom prst="rect">
            <a:avLst/>
          </a:prstGeom>
          <a:solidFill>
            <a:srgbClr val="F97316">
              <a:alpha val="40000"/>
            </a:srgbClr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2697480" y="3310128"/>
            <a:ext cx="292608" cy="310896"/>
          </a:xfrm>
          <a:prstGeom prst="rect">
            <a:avLst/>
          </a:prstGeom>
          <a:solidFill>
            <a:srgbClr val="F97316">
              <a:alpha val="40000"/>
            </a:srgbClr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3026664" y="3310128"/>
            <a:ext cx="292608" cy="310896"/>
          </a:xfrm>
          <a:prstGeom prst="rect">
            <a:avLst/>
          </a:prstGeom>
          <a:solidFill>
            <a:srgbClr val="F97316">
              <a:alpha val="40000"/>
            </a:srgbClr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3355848" y="3310128"/>
            <a:ext cx="292608" cy="310896"/>
          </a:xfrm>
          <a:prstGeom prst="rect">
            <a:avLst/>
          </a:prstGeom>
          <a:solidFill>
            <a:srgbClr val="F97316">
              <a:alpha val="40000"/>
            </a:srgbClr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3685032" y="3310128"/>
            <a:ext cx="292608" cy="310896"/>
          </a:xfrm>
          <a:prstGeom prst="rect">
            <a:avLst/>
          </a:prstGeom>
          <a:solidFill>
            <a:srgbClr val="F97316">
              <a:alpha val="40000"/>
            </a:srgbClr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640080" y="4206240"/>
            <a:ext cx="37490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64748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global_id = block_id × block_dim + thread_in_block</a:t>
            </a:r>
            <a:endParaRPr lang="en-US" sz="900" dirty="0"/>
          </a:p>
        </p:txBody>
      </p:sp>
      <p:sp>
        <p:nvSpPr>
          <p:cNvPr id="31" name="Shape 29"/>
          <p:cNvSpPr/>
          <p:nvPr/>
        </p:nvSpPr>
        <p:spPr>
          <a:xfrm>
            <a:off x="4754880" y="1371600"/>
            <a:ext cx="4023360" cy="320040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4937760" y="146304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LAYOUT</a:t>
            </a:r>
            <a:endParaRPr lang="en-US" sz="1100" dirty="0"/>
          </a:p>
        </p:txBody>
      </p:sp>
      <p:sp>
        <p:nvSpPr>
          <p:cNvPr id="33" name="Text 31"/>
          <p:cNvSpPr/>
          <p:nvPr/>
        </p:nvSpPr>
        <p:spPr>
          <a:xfrm>
            <a:off x="4937760" y="178308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shape × stride を型で表現</a:t>
            </a:r>
            <a:endParaRPr lang="en-US" sz="1400" dirty="0"/>
          </a:p>
        </p:txBody>
      </p:sp>
      <p:sp>
        <p:nvSpPr>
          <p:cNvPr id="34" name="Shape 32"/>
          <p:cNvSpPr/>
          <p:nvPr/>
        </p:nvSpPr>
        <p:spPr>
          <a:xfrm>
            <a:off x="4937760" y="2286000"/>
            <a:ext cx="1188720" cy="36576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4983480" y="2286000"/>
            <a:ext cx="1143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10B981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shape</a:t>
            </a:r>
            <a:endParaRPr lang="en-US" sz="1100" dirty="0"/>
          </a:p>
        </p:txBody>
      </p:sp>
      <p:sp>
        <p:nvSpPr>
          <p:cNvPr id="36" name="Text 34"/>
          <p:cNvSpPr/>
          <p:nvPr/>
        </p:nvSpPr>
        <p:spPr>
          <a:xfrm>
            <a:off x="6263640" y="228600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形 (例: (3, 4))</a:t>
            </a:r>
            <a:endParaRPr lang="en-US" sz="1100" dirty="0"/>
          </a:p>
        </p:txBody>
      </p:sp>
      <p:sp>
        <p:nvSpPr>
          <p:cNvPr id="37" name="Shape 35"/>
          <p:cNvSpPr/>
          <p:nvPr/>
        </p:nvSpPr>
        <p:spPr>
          <a:xfrm>
            <a:off x="4937760" y="2743200"/>
            <a:ext cx="1188720" cy="36576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4983480" y="2743200"/>
            <a:ext cx="1143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60A5F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stride</a:t>
            </a:r>
            <a:endParaRPr lang="en-US" sz="1100" dirty="0"/>
          </a:p>
        </p:txBody>
      </p:sp>
      <p:sp>
        <p:nvSpPr>
          <p:cNvPr id="39" name="Text 37"/>
          <p:cNvSpPr/>
          <p:nvPr/>
        </p:nvSpPr>
        <p:spPr>
          <a:xfrm>
            <a:off x="6263640" y="274320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並び方の間隔</a:t>
            </a:r>
            <a:endParaRPr lang="en-US" sz="1100" dirty="0"/>
          </a:p>
        </p:txBody>
      </p:sp>
      <p:sp>
        <p:nvSpPr>
          <p:cNvPr id="40" name="Shape 38"/>
          <p:cNvSpPr/>
          <p:nvPr/>
        </p:nvSpPr>
        <p:spPr>
          <a:xfrm>
            <a:off x="4937760" y="3200400"/>
            <a:ext cx="1188720" cy="36576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4983480" y="3200400"/>
            <a:ext cx="11430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tile</a:t>
            </a:r>
            <a:endParaRPr lang="en-US" sz="1100" dirty="0"/>
          </a:p>
        </p:txBody>
      </p:sp>
      <p:sp>
        <p:nvSpPr>
          <p:cNvPr id="42" name="Text 40"/>
          <p:cNvSpPr/>
          <p:nvPr/>
        </p:nvSpPr>
        <p:spPr>
          <a:xfrm>
            <a:off x="6263640" y="3200400"/>
            <a:ext cx="2377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部分レイアウトを切り出す</a:t>
            </a:r>
            <a:endParaRPr lang="en-US" sz="1100" dirty="0"/>
          </a:p>
        </p:txBody>
      </p:sp>
      <p:sp>
        <p:nvSpPr>
          <p:cNvPr id="43" name="Text 41"/>
          <p:cNvSpPr/>
          <p:nvPr/>
        </p:nvSpPr>
        <p:spPr>
          <a:xfrm>
            <a:off x="4937760" y="402336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i="1" dirty="0">
                <a:solidFill>
                  <a:srgbClr val="FB923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LayoutTensor = Layout + 実データの多次元ビュー</a:t>
            </a:r>
            <a:endParaRPr lang="en-US" sz="1100" dirty="0"/>
          </a:p>
        </p:txBody>
      </p:sp>
      <p:sp>
        <p:nvSpPr>
          <p:cNvPr id="44" name="Text 42"/>
          <p:cNvSpPr/>
          <p:nvPr/>
        </p:nvSpPr>
        <p:spPr>
          <a:xfrm>
            <a:off x="365760" y="4800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mojo入門 — Part 2</a:t>
            </a:r>
            <a:endParaRPr lang="en-US" sz="900" dirty="0"/>
          </a:p>
        </p:txBody>
      </p:sp>
      <p:sp>
        <p:nvSpPr>
          <p:cNvPr id="45" name="Text 43"/>
          <p:cNvSpPr/>
          <p:nvPr/>
        </p:nvSpPr>
        <p:spPr>
          <a:xfrm>
            <a:off x="7863840" y="480060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14 / 24</a:t>
            </a:r>
            <a:endParaRPr lang="en-US" sz="900" dirty="0"/>
          </a:p>
        </p:txBody>
      </p:sp>
      <p:sp>
        <p:nvSpPr>
          <p:cNvPr id="46" name="Shape 44"/>
          <p:cNvSpPr/>
          <p:nvPr/>
        </p:nvSpPr>
        <p:spPr>
          <a:xfrm>
            <a:off x="7178040" y="4901184"/>
            <a:ext cx="73152" cy="73152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pic>
        <p:nvPicPr>
          <p:cNvPr id="47" name="slide_21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7"/>
                </p:tgtEl>
              </p:cMediaNode>
            </p:audio>
          </p:childTnLst>
        </p:cTn>
      </p:par>
    </p:tnLst>
  </p:timing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463040"/>
            <a:ext cx="34747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07</a:t>
            </a:r>
            <a:endParaRPr lang="en-US" sz="13000" dirty="0"/>
          </a:p>
        </p:txBody>
      </p:sp>
      <p:sp>
        <p:nvSpPr>
          <p:cNvPr id="3" name="Text 1"/>
          <p:cNvSpPr/>
          <p:nvPr/>
        </p:nvSpPr>
        <p:spPr>
          <a:xfrm>
            <a:off x="4114800" y="1737360"/>
            <a:ext cx="4937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600" kern="0" dirty="0">
                <a:solidFill>
                  <a:srgbClr val="FB923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CHAPTER 07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4114800" y="2103120"/>
            <a:ext cx="49377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Python 相互運用と導入判断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114800" y="2880360"/>
            <a:ext cx="914400" cy="0"/>
          </a:xfrm>
          <a:prstGeom prst="line">
            <a:avLst/>
          </a:prstGeom>
          <a:noFill/>
          <a:ln w="381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114800" y="3017520"/>
            <a:ext cx="4937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CADCF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段階導入こそ、Mojo の現実的な使い方。</a:t>
            </a:r>
            <a:endParaRPr lang="en-US" sz="1400" dirty="0"/>
          </a:p>
        </p:txBody>
      </p:sp>
      <p:pic>
        <p:nvPicPr>
          <p:cNvPr id="7" name="slide_22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PYTHON INTEROP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 ↔ Python の双方向呼び出し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65760" y="365760"/>
            <a:ext cx="73152" cy="868680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371600"/>
            <a:ext cx="4023360" cy="32004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48640" y="1371600"/>
            <a:ext cx="4023360" cy="502920"/>
          </a:xfrm>
          <a:prstGeom prst="rect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8640" y="1371600"/>
            <a:ext cx="4023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 → Python</a:t>
            </a:r>
            <a:endParaRPr lang="en-US" sz="1400" dirty="0"/>
          </a:p>
        </p:txBody>
      </p:sp>
      <p:sp>
        <p:nvSpPr>
          <p:cNvPr id="8" name="Shape 6"/>
          <p:cNvSpPr/>
          <p:nvPr/>
        </p:nvSpPr>
        <p:spPr>
          <a:xfrm>
            <a:off x="731520" y="2011680"/>
            <a:ext cx="3657600" cy="178308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868680" y="2103120"/>
            <a:ext cx="347472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35000"/>
              </a:lnSpc>
              <a:buNone/>
            </a:pPr>
            <a:r>
              <a:rPr lang="en-US" sz="1000" b="1" dirty="0">
                <a:solidFill>
                  <a:srgbClr val="F472B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from </a:t>
            </a:r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std.python </a:t>
            </a:r>
            <a:pPr indent="0" marL="0">
              <a:lnSpc>
                <a:spcPct val="135000"/>
              </a:lnSpc>
              <a:buNone/>
            </a:pPr>
            <a:r>
              <a:rPr lang="en-US" sz="1000" b="1" dirty="0">
                <a:solidFill>
                  <a:srgbClr val="F472B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import </a:t>
            </a:r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60A5F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Python</a:t>
            </a:r>
            <a:endParaRPr lang="en-US" sz="1000" dirty="0"/>
          </a:p>
          <a:p>
            <a:pPr indent="0" marL="0">
              <a:lnSpc>
                <a:spcPct val="135000"/>
              </a:lnSpc>
              <a:buNone/>
            </a:pPr>
            <a:endParaRPr lang="en-US" sz="1000" dirty="0"/>
          </a:p>
          <a:p>
            <a:pPr indent="0" marL="0">
              <a:lnSpc>
                <a:spcPct val="135000"/>
              </a:lnSpc>
              <a:buNone/>
            </a:pPr>
            <a:r>
              <a:rPr lang="en-US" sz="1000" b="1" dirty="0">
                <a:solidFill>
                  <a:srgbClr val="F472B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def </a:t>
            </a:r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60A5F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main</a:t>
            </a:r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() </a:t>
            </a:r>
            <a:pPr indent="0" marL="0">
              <a:lnSpc>
                <a:spcPct val="135000"/>
              </a:lnSpc>
              <a:buNone/>
            </a:pPr>
            <a:r>
              <a:rPr lang="en-US" sz="1000" b="1" dirty="0">
                <a:solidFill>
                  <a:srgbClr val="F9731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raises</a:t>
            </a:r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:</a:t>
            </a:r>
            <a:endParaRPr lang="en-US" sz="1000" dirty="0"/>
          </a:p>
          <a:p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np = Python.import_module(</a:t>
            </a:r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FCA5A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"numpy"</a:t>
            </a:r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)</a:t>
            </a:r>
            <a:endParaRPr lang="en-US" sz="1000" dirty="0"/>
          </a:p>
          <a:p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arr = np.array([1, 2, 3])</a:t>
            </a:r>
            <a:endParaRPr lang="en-US" sz="1000" dirty="0"/>
          </a:p>
          <a:p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print(arr)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731520" y="3886200"/>
            <a:ext cx="36576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→ NumPy 等の Python 資産をそのまま使える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754880" y="1371600"/>
            <a:ext cx="4023360" cy="320040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4754880" y="1371600"/>
            <a:ext cx="4023360" cy="50292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754880" y="1371600"/>
            <a:ext cx="4023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Python → Mojo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4937760" y="205740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拡張モジュールとして読み込む</a:t>
            </a:r>
            <a:endParaRPr lang="en-US" sz="1300" dirty="0"/>
          </a:p>
        </p:txBody>
      </p:sp>
      <p:sp>
        <p:nvSpPr>
          <p:cNvPr id="15" name="Shape 13"/>
          <p:cNvSpPr/>
          <p:nvPr/>
        </p:nvSpPr>
        <p:spPr>
          <a:xfrm>
            <a:off x="4937760" y="2542032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5120640" y="2468880"/>
            <a:ext cx="3520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1. Mojo で拡張モジュールをビルド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937760" y="2926080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5120640" y="2852928"/>
            <a:ext cx="3520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2. PYTHONPATH に配置する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4937760" y="3310128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5120640" y="3236976"/>
            <a:ext cx="3520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3. Python 側から import mojo_module</a:t>
            </a:r>
            <a:endParaRPr lang="en-US" sz="1100" dirty="0"/>
          </a:p>
        </p:txBody>
      </p:sp>
      <p:sp>
        <p:nvSpPr>
          <p:cNvPr id="21" name="Shape 19"/>
          <p:cNvSpPr/>
          <p:nvPr/>
        </p:nvSpPr>
        <p:spPr>
          <a:xfrm>
            <a:off x="4937760" y="3694176"/>
            <a:ext cx="109728" cy="109728"/>
          </a:xfrm>
          <a:prstGeom prst="ellipse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5120640" y="3621024"/>
            <a:ext cx="35204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4. Mojo の関数を Python の関数のように呼べる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4937760" y="406908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i="1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→ ホットパスだけを Mojo で書き、Python から呼ぶ</a:t>
            </a:r>
            <a:endParaRPr lang="en-US" sz="1100" dirty="0"/>
          </a:p>
        </p:txBody>
      </p:sp>
      <p:sp>
        <p:nvSpPr>
          <p:cNvPr id="24" name="Text 22"/>
          <p:cNvSpPr/>
          <p:nvPr/>
        </p:nvSpPr>
        <p:spPr>
          <a:xfrm>
            <a:off x="365760" y="4800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mojo入門 — Part 2</a:t>
            </a:r>
            <a:endParaRPr lang="en-US" sz="900" dirty="0"/>
          </a:p>
        </p:txBody>
      </p:sp>
      <p:sp>
        <p:nvSpPr>
          <p:cNvPr id="25" name="Text 23"/>
          <p:cNvSpPr/>
          <p:nvPr/>
        </p:nvSpPr>
        <p:spPr>
          <a:xfrm>
            <a:off x="7863840" y="480060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15 / 24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7178040" y="4901184"/>
            <a:ext cx="73152" cy="73152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pic>
        <p:nvPicPr>
          <p:cNvPr id="27" name="slide_23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audio>
          </p:childTnLst>
        </p:cTn>
      </p:par>
    </p:tnLst>
  </p:timing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595360" y="0"/>
            <a:ext cx="548640" cy="5143500"/>
          </a:xfrm>
          <a:prstGeom prst="rect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548640" y="457200"/>
            <a:ext cx="5486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600" kern="0" dirty="0">
                <a:solidFill>
                  <a:srgbClr val="FB923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CONCLUSION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48640" y="77724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導入判断と Part 2 まとめ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548640" y="1554480"/>
            <a:ext cx="5029200" cy="365760"/>
          </a:xfrm>
          <a:prstGeom prst="rect">
            <a:avLst/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85800" y="1554480"/>
            <a:ext cx="4846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✓  Mojo 導入が向く場面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640080" y="2011680"/>
            <a:ext cx="182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B981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•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822960" y="2011680"/>
            <a:ext cx="47548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Python で性能限界が見えている処理</a:t>
            </a:r>
            <a:endParaRPr lang="en-US" sz="1100" dirty="0"/>
          </a:p>
        </p:txBody>
      </p:sp>
      <p:sp>
        <p:nvSpPr>
          <p:cNvPr id="9" name="Text 7"/>
          <p:cNvSpPr/>
          <p:nvPr/>
        </p:nvSpPr>
        <p:spPr>
          <a:xfrm>
            <a:off x="640080" y="2304288"/>
            <a:ext cx="182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B981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•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822960" y="2304288"/>
            <a:ext cx="47548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数値計算・カーネル寄りのコード</a:t>
            </a:r>
            <a:endParaRPr lang="en-US" sz="1100" dirty="0"/>
          </a:p>
        </p:txBody>
      </p:sp>
      <p:sp>
        <p:nvSpPr>
          <p:cNvPr id="11" name="Text 9"/>
          <p:cNvSpPr/>
          <p:nvPr/>
        </p:nvSpPr>
        <p:spPr>
          <a:xfrm>
            <a:off x="640080" y="2596896"/>
            <a:ext cx="182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B981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•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822960" y="2596896"/>
            <a:ext cx="47548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CPU / GPU / アクセラレータを見据える処理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640080" y="2889504"/>
            <a:ext cx="182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0B981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•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822960" y="2889504"/>
            <a:ext cx="47548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Python 資産を残したまま部分高速化したい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548640" y="3383280"/>
            <a:ext cx="5029200" cy="365760"/>
          </a:xfrm>
          <a:prstGeom prst="rect">
            <a:avLst/>
          </a:prstGeom>
          <a:solidFill>
            <a:srgbClr val="EF4444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85800" y="3383280"/>
            <a:ext cx="48463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△  慎重に見るべき場面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640080" y="3840480"/>
            <a:ext cx="182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EF4444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•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822960" y="3840480"/>
            <a:ext cx="47548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一般アプリ全体の全面置換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640080" y="4133088"/>
            <a:ext cx="1828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EF4444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•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822960" y="4133088"/>
            <a:ext cx="47548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すぐに強い安定性が必要な場合</a:t>
            </a:r>
            <a:endParaRPr lang="en-US" sz="1100" dirty="0"/>
          </a:p>
        </p:txBody>
      </p:sp>
      <p:sp>
        <p:nvSpPr>
          <p:cNvPr id="21" name="Shape 19"/>
          <p:cNvSpPr/>
          <p:nvPr/>
        </p:nvSpPr>
        <p:spPr>
          <a:xfrm>
            <a:off x="5852160" y="1554480"/>
            <a:ext cx="2468880" cy="2743200"/>
          </a:xfrm>
          <a:prstGeom prst="rect">
            <a:avLst/>
          </a:prstGeom>
          <a:solidFill>
            <a:srgbClr val="1E293B"/>
          </a:solidFill>
          <a:ln w="25400">
            <a:solidFill>
              <a:srgbClr val="F97316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6035040" y="1737360"/>
            <a:ext cx="2103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500" kern="0" dirty="0">
                <a:solidFill>
                  <a:srgbClr val="FB923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NEXT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6035040" y="2057400"/>
            <a:ext cx="2103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Part 3</a:t>
            </a:r>
            <a:endParaRPr lang="en-US" sz="2200" dirty="0"/>
          </a:p>
        </p:txBody>
      </p:sp>
      <p:sp>
        <p:nvSpPr>
          <p:cNvPr id="24" name="Text 22"/>
          <p:cNvSpPr/>
          <p:nvPr/>
        </p:nvSpPr>
        <p:spPr>
          <a:xfrm>
            <a:off x="6035040" y="2514600"/>
            <a:ext cx="2103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CADCF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MicroGPT 実装</a:t>
            </a:r>
            <a:endParaRPr lang="en-US" sz="1200" dirty="0"/>
          </a:p>
        </p:txBody>
      </p:sp>
      <p:sp>
        <p:nvSpPr>
          <p:cNvPr id="25" name="Shape 23"/>
          <p:cNvSpPr/>
          <p:nvPr/>
        </p:nvSpPr>
        <p:spPr>
          <a:xfrm>
            <a:off x="6035040" y="2880360"/>
            <a:ext cx="914400" cy="0"/>
          </a:xfrm>
          <a:prstGeom prst="line">
            <a:avLst/>
          </a:prstGeom>
          <a:noFill/>
          <a:ln w="25400">
            <a:solidFill>
              <a:srgbClr val="F97316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6035040" y="3017520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CADCF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最初は PoC や限定導入から。</a:t>
            </a:r>
            <a:endParaRPr lang="en-US" sz="1100" dirty="0"/>
          </a:p>
        </p:txBody>
      </p:sp>
      <p:sp>
        <p:nvSpPr>
          <p:cNvPr id="27" name="Text 25"/>
          <p:cNvSpPr/>
          <p:nvPr/>
        </p:nvSpPr>
        <p:spPr>
          <a:xfrm>
            <a:off x="6035040" y="3383280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CADCF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hot path を 1 本だけ Mojo 化。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6035040" y="3749040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CADCF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uv / pixi で環境を作る。</a:t>
            </a:r>
            <a:endParaRPr lang="en-US" sz="1100" dirty="0"/>
          </a:p>
        </p:txBody>
      </p:sp>
      <p:sp>
        <p:nvSpPr>
          <p:cNvPr id="29" name="Text 27"/>
          <p:cNvSpPr/>
          <p:nvPr/>
        </p:nvSpPr>
        <p:spPr>
          <a:xfrm>
            <a:off x="548640" y="461772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i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 は Python の書きやすさを入口に、性能・安全性・ハードウェア制御へ段階的に進む言語。</a:t>
            </a:r>
            <a:endParaRPr lang="en-US" sz="1100" dirty="0"/>
          </a:p>
        </p:txBody>
      </p:sp>
      <p:pic>
        <p:nvPicPr>
          <p:cNvPr id="30" name="slide_24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audio>
          </p:childTnLst>
        </p:cTn>
      </p:par>
    </p:tnLst>
  </p:timing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463040"/>
            <a:ext cx="34747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01</a:t>
            </a:r>
            <a:endParaRPr lang="en-US" sz="13000" dirty="0"/>
          </a:p>
        </p:txBody>
      </p:sp>
      <p:sp>
        <p:nvSpPr>
          <p:cNvPr id="3" name="Text 1"/>
          <p:cNvSpPr/>
          <p:nvPr/>
        </p:nvSpPr>
        <p:spPr>
          <a:xfrm>
            <a:off x="4114800" y="1737360"/>
            <a:ext cx="4937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600" kern="0" dirty="0">
                <a:solidFill>
                  <a:srgbClr val="FB923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CHAPTER 01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4114800" y="2103120"/>
            <a:ext cx="49377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言語基礎 (1)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114800" y="2880360"/>
            <a:ext cx="914400" cy="0"/>
          </a:xfrm>
          <a:prstGeom prst="line">
            <a:avLst/>
          </a:prstGeom>
          <a:noFill/>
          <a:ln w="381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114800" y="3017520"/>
            <a:ext cx="4937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CADCF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概要・関数・変数 — Mojo の入口を整える。</a:t>
            </a:r>
            <a:endParaRPr lang="en-US" sz="1400" dirty="0"/>
          </a:p>
        </p:txBody>
      </p:sp>
      <p:pic>
        <p:nvPicPr>
          <p:cNvPr id="7" name="slide_03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FUNCTIONS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関数 — シグネチャが多くを語る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65760" y="365760"/>
            <a:ext cx="73152" cy="868680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02920" y="1481328"/>
            <a:ext cx="411480" cy="411480"/>
          </a:xfrm>
          <a:prstGeom prst="ellipse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02920" y="1481328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1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005840" y="141732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def が基本</a:t>
            </a:r>
            <a:endParaRPr lang="en-US" sz="1300" dirty="0"/>
          </a:p>
        </p:txBody>
      </p:sp>
      <p:sp>
        <p:nvSpPr>
          <p:cNvPr id="8" name="Text 6"/>
          <p:cNvSpPr/>
          <p:nvPr/>
        </p:nvSpPr>
        <p:spPr>
          <a:xfrm>
            <a:off x="1005840" y="1728216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fn は非推奨。def で関数を定義する。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502920" y="2194560"/>
            <a:ext cx="411480" cy="411480"/>
          </a:xfrm>
          <a:prstGeom prst="ellipse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02920" y="2194560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2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005840" y="2130552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() と [] は別物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1005840" y="2441448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() は実行時引数、[] はコンパイル時 parameter。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502920" y="2907792"/>
            <a:ext cx="411480" cy="411480"/>
          </a:xfrm>
          <a:prstGeom prst="ellipse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502920" y="2907792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3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005840" y="2843784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オーバーロード可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1005840" y="315468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同名でも引数型が違えば別関数として共存できる。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502920" y="3621024"/>
            <a:ext cx="411480" cy="411480"/>
          </a:xfrm>
          <a:prstGeom prst="ellipse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502920" y="3621024"/>
            <a:ext cx="4114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4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005840" y="3557016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raises がシグネチャに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1005840" y="3867912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エラーを投げる関数は raises を明示する。</a:t>
            </a:r>
            <a:endParaRPr lang="en-US" sz="1100" dirty="0"/>
          </a:p>
        </p:txBody>
      </p:sp>
      <p:sp>
        <p:nvSpPr>
          <p:cNvPr id="21" name="Shape 19"/>
          <p:cNvSpPr/>
          <p:nvPr/>
        </p:nvSpPr>
        <p:spPr>
          <a:xfrm>
            <a:off x="4937760" y="1417320"/>
            <a:ext cx="3840480" cy="320040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4937760" y="1417320"/>
            <a:ext cx="3840480" cy="365760"/>
          </a:xfrm>
          <a:prstGeom prst="rect">
            <a:avLst/>
          </a:prstGeom>
          <a:solidFill>
            <a:srgbClr val="1E293B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120640" y="1417320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functions.mojo</a:t>
            </a:r>
            <a:endParaRPr lang="en-US" sz="1000" dirty="0"/>
          </a:p>
        </p:txBody>
      </p:sp>
      <p:sp>
        <p:nvSpPr>
          <p:cNvPr id="24" name="Shape 22"/>
          <p:cNvSpPr/>
          <p:nvPr/>
        </p:nvSpPr>
        <p:spPr>
          <a:xfrm>
            <a:off x="8321040" y="1536192"/>
            <a:ext cx="91440" cy="91440"/>
          </a:xfrm>
          <a:prstGeom prst="ellipse">
            <a:avLst/>
          </a:prstGeom>
          <a:solidFill>
            <a:srgbClr val="EF4444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5" name="Shape 23"/>
          <p:cNvSpPr/>
          <p:nvPr/>
        </p:nvSpPr>
        <p:spPr>
          <a:xfrm>
            <a:off x="8439912" y="1536192"/>
            <a:ext cx="91440" cy="91440"/>
          </a:xfrm>
          <a:prstGeom prst="ellipse">
            <a:avLst/>
          </a:prstGeom>
          <a:solidFill>
            <a:srgbClr val="FBBF24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8558784" y="1536192"/>
            <a:ext cx="91440" cy="91440"/>
          </a:xfrm>
          <a:prstGeom prst="ellipse">
            <a:avLst/>
          </a:prstGeom>
          <a:solidFill>
            <a:srgbClr val="10B981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5120640" y="1920240"/>
            <a:ext cx="3566160" cy="2606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30000"/>
              </a:lnSpc>
              <a:buNone/>
            </a:pPr>
            <a:r>
              <a:rPr lang="en-US" sz="1000" b="1" dirty="0">
                <a:solidFill>
                  <a:srgbClr val="F472B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def </a:t>
            </a:r>
            <a:pPr indent="0" marL="0">
              <a:lnSpc>
                <a:spcPct val="130000"/>
              </a:lnSpc>
              <a:buNone/>
            </a:pPr>
            <a:r>
              <a:rPr lang="en-US" sz="1000" b="1" dirty="0">
                <a:solidFill>
                  <a:srgbClr val="60A5F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show</a:t>
            </a:r>
            <a:pPr indent="0" marL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(a: </a:t>
            </a:r>
            <a:pPr indent="0" marL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34D39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Int</a:t>
            </a:r>
            <a:pPr indent="0" marL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):</a:t>
            </a:r>
            <a:endParaRPr lang="en-US" sz="1000" dirty="0"/>
          </a:p>
          <a:p>
            <a:pPr indent="0" marL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print(</a:t>
            </a:r>
            <a:pPr indent="0" marL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FCA5A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"int"</a:t>
            </a:r>
            <a:pPr indent="0" marL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, a)</a:t>
            </a:r>
            <a:endParaRPr lang="en-US" sz="1000" dirty="0"/>
          </a:p>
          <a:p>
            <a:pPr indent="0" marL="0">
              <a:lnSpc>
                <a:spcPct val="130000"/>
              </a:lnSpc>
              <a:buNone/>
            </a:pPr>
            <a:endParaRPr lang="en-US" sz="1000" dirty="0"/>
          </a:p>
          <a:p>
            <a:pPr indent="0" marL="0">
              <a:lnSpc>
                <a:spcPct val="130000"/>
              </a:lnSpc>
              <a:buNone/>
            </a:pPr>
            <a:r>
              <a:rPr lang="en-US" sz="1000" b="1" dirty="0">
                <a:solidFill>
                  <a:srgbClr val="F472B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def </a:t>
            </a:r>
            <a:pPr indent="0" marL="0">
              <a:lnSpc>
                <a:spcPct val="130000"/>
              </a:lnSpc>
              <a:buNone/>
            </a:pPr>
            <a:r>
              <a:rPr lang="en-US" sz="1000" b="1" dirty="0">
                <a:solidFill>
                  <a:srgbClr val="60A5F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repeat</a:t>
            </a:r>
            <a:pPr indent="0" marL="0">
              <a:lnSpc>
                <a:spcPct val="130000"/>
              </a:lnSpc>
              <a:buNone/>
            </a:pPr>
            <a:r>
              <a:rPr lang="en-US" sz="1000" b="1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[count: </a:t>
            </a:r>
            <a:pPr indent="0" marL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34D39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Int</a:t>
            </a:r>
            <a:pPr indent="0" marL="0">
              <a:lnSpc>
                <a:spcPct val="130000"/>
              </a:lnSpc>
              <a:buNone/>
            </a:pPr>
            <a:r>
              <a:rPr lang="en-US" sz="1000" b="1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]</a:t>
            </a:r>
            <a:pPr indent="0" marL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(msg: </a:t>
            </a:r>
            <a:pPr indent="0" marL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34D39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String</a:t>
            </a:r>
            <a:pPr indent="0" marL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):</a:t>
            </a:r>
            <a:endParaRPr lang="en-US" sz="1000" dirty="0"/>
          </a:p>
          <a:p>
            <a:pPr indent="0" marL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for _ in </a:t>
            </a:r>
            <a:pPr indent="0" marL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60A5F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range</a:t>
            </a:r>
            <a:pPr indent="0" marL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(count): print(msg)</a:t>
            </a:r>
            <a:endParaRPr lang="en-US" sz="1000" dirty="0"/>
          </a:p>
          <a:p>
            <a:pPr indent="0" marL="0">
              <a:lnSpc>
                <a:spcPct val="130000"/>
              </a:lnSpc>
              <a:buNone/>
            </a:pPr>
            <a:endParaRPr lang="en-US" sz="1000" dirty="0"/>
          </a:p>
          <a:p>
            <a:pPr indent="0" marL="0">
              <a:lnSpc>
                <a:spcPct val="130000"/>
              </a:lnSpc>
              <a:buNone/>
            </a:pPr>
            <a:r>
              <a:rPr lang="en-US" sz="1000" b="1" dirty="0">
                <a:solidFill>
                  <a:srgbClr val="F472B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def </a:t>
            </a:r>
            <a:pPr indent="0" marL="0">
              <a:lnSpc>
                <a:spcPct val="130000"/>
              </a:lnSpc>
              <a:buNone/>
            </a:pPr>
            <a:r>
              <a:rPr lang="en-US" sz="1000" b="1" dirty="0">
                <a:solidFill>
                  <a:srgbClr val="60A5F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pick_nonzero</a:t>
            </a:r>
            <a:pPr indent="0" marL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(x: </a:t>
            </a:r>
            <a:pPr indent="0" marL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34D39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Int</a:t>
            </a:r>
            <a:pPr indent="0" marL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) </a:t>
            </a:r>
            <a:pPr indent="0" marL="0">
              <a:lnSpc>
                <a:spcPct val="130000"/>
              </a:lnSpc>
              <a:buNone/>
            </a:pPr>
            <a:r>
              <a:rPr lang="en-US" sz="1000" b="1" dirty="0">
                <a:solidFill>
                  <a:srgbClr val="F9731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raises</a:t>
            </a:r>
            <a:pPr indent="0" marL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-&gt; </a:t>
            </a:r>
            <a:pPr indent="0" marL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34D39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Int</a:t>
            </a:r>
            <a:pPr indent="0" marL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:</a:t>
            </a:r>
            <a:endParaRPr lang="en-US" sz="1000" dirty="0"/>
          </a:p>
          <a:p>
            <a:pPr indent="0" marL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if x == 0:</a:t>
            </a:r>
            <a:endParaRPr lang="en-US" sz="1000" dirty="0"/>
          </a:p>
          <a:p>
            <a:pPr indent="0" marL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F472B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raise </a:t>
            </a:r>
            <a:pPr indent="0" marL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60A5F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Error</a:t>
            </a:r>
            <a:pPr indent="0" marL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(</a:t>
            </a:r>
            <a:pPr indent="0" marL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FCA5A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"zero"</a:t>
            </a:r>
            <a:pPr indent="0" marL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)</a:t>
            </a:r>
            <a:endParaRPr lang="en-US" sz="1000" dirty="0"/>
          </a:p>
          <a:p>
            <a:pPr indent="0" marL="0">
              <a:lnSpc>
                <a:spcPct val="130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return x</a:t>
            </a:r>
            <a:endParaRPr lang="en-US" sz="1000" dirty="0"/>
          </a:p>
        </p:txBody>
      </p:sp>
      <p:sp>
        <p:nvSpPr>
          <p:cNvPr id="28" name="Text 26"/>
          <p:cNvSpPr/>
          <p:nvPr/>
        </p:nvSpPr>
        <p:spPr>
          <a:xfrm>
            <a:off x="365760" y="4800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mojo入門 — Part 2</a:t>
            </a:r>
            <a:endParaRPr lang="en-US" sz="900" dirty="0"/>
          </a:p>
        </p:txBody>
      </p:sp>
      <p:sp>
        <p:nvSpPr>
          <p:cNvPr id="29" name="Text 27"/>
          <p:cNvSpPr/>
          <p:nvPr/>
        </p:nvSpPr>
        <p:spPr>
          <a:xfrm>
            <a:off x="7863840" y="480060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2 / 24</a:t>
            </a:r>
            <a:endParaRPr lang="en-US" sz="900" dirty="0"/>
          </a:p>
        </p:txBody>
      </p:sp>
      <p:sp>
        <p:nvSpPr>
          <p:cNvPr id="30" name="Shape 28"/>
          <p:cNvSpPr/>
          <p:nvPr/>
        </p:nvSpPr>
        <p:spPr>
          <a:xfrm>
            <a:off x="7178040" y="4901184"/>
            <a:ext cx="73152" cy="73152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pic>
        <p:nvPicPr>
          <p:cNvPr id="31" name="slide_04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audio>
          </p:childTnLst>
        </p:cTn>
      </p:par>
    </p:tnLst>
  </p:timing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VARIABLES &amp; SCOPE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変数 — var と暗黙宣言とスコープ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65760" y="365760"/>
            <a:ext cx="73152" cy="868680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48640" y="1371600"/>
            <a:ext cx="4023360" cy="155448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48640" y="1371600"/>
            <a:ext cx="4023360" cy="45720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31520" y="137160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var ブロックスコープ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731520" y="1874520"/>
            <a:ext cx="36576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F9731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var x = 1</a:t>
            </a:r>
            <a:pPr indent="0" marL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 は</a:t>
            </a:r>
            <a:pPr indent="0" marL="0">
              <a:lnSpc>
                <a:spcPct val="140000"/>
              </a:lnSpc>
              <a:buNone/>
            </a:pPr>
            <a:r>
              <a:rPr lang="en-US" sz="12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 宣言したブロック内</a:t>
            </a:r>
            <a:pPr indent="0" marL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 のみ有効。</a:t>
            </a:r>
            <a:endParaRPr lang="en-US" sz="1200" dirty="0"/>
          </a:p>
          <a:p>
            <a:pPr indent="0" marL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if 内で var すると、外では使えない。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4754880" y="1371600"/>
            <a:ext cx="4023360" cy="155448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4754880" y="1371600"/>
            <a:ext cx="4023360" cy="45720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937760" y="1371600"/>
            <a:ext cx="3657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暗黙宣言は関数スコープ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4937760" y="1874520"/>
            <a:ext cx="36576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F9731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y = 10</a:t>
            </a:r>
            <a:pPr indent="0" marL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 のような</a:t>
            </a:r>
            <a:pPr indent="0" marL="0">
              <a:lnSpc>
                <a:spcPct val="140000"/>
              </a:lnSpc>
              <a:buNone/>
            </a:pPr>
            <a:r>
              <a:rPr lang="en-US" sz="12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 暗黙宣言</a:t>
            </a:r>
            <a:pPr indent="0" marL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 は</a:t>
            </a:r>
            <a:endParaRPr lang="en-US" sz="1200" dirty="0"/>
          </a:p>
          <a:p>
            <a:pPr indent="0" marL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関数全体で見える。Python に近い感覚。</a:t>
            </a:r>
            <a:endParaRPr lang="en-US" sz="1200" dirty="0"/>
          </a:p>
        </p:txBody>
      </p:sp>
      <p:sp>
        <p:nvSpPr>
          <p:cNvPr id="13" name="Shape 11"/>
          <p:cNvSpPr/>
          <p:nvPr/>
        </p:nvSpPr>
        <p:spPr>
          <a:xfrm>
            <a:off x="548640" y="3108960"/>
            <a:ext cx="8229600" cy="146304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14" name="Shape 12"/>
          <p:cNvSpPr/>
          <p:nvPr/>
        </p:nvSpPr>
        <p:spPr>
          <a:xfrm>
            <a:off x="548640" y="3108960"/>
            <a:ext cx="91440" cy="1463040"/>
          </a:xfrm>
          <a:prstGeom prst="rect">
            <a:avLst/>
          </a:prstGeom>
          <a:solidFill>
            <a:srgbClr val="F97316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77240" y="320040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FB923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^ — 所有権の移動 (ownership transfer)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868680" y="3520440"/>
            <a:ext cx="786384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40000"/>
              </a:lnSpc>
              <a:buNone/>
            </a:pPr>
            <a:r>
              <a:rPr lang="en-US" sz="1200" b="1" dirty="0">
                <a:solidFill>
                  <a:srgbClr val="F472B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var </a:t>
            </a:r>
            <a:pPr indent="0" marL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msg = </a:t>
            </a:r>
            <a:pPr indent="0" marL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60A5F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String</a:t>
            </a:r>
            <a:pPr indent="0" marL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(</a:t>
            </a:r>
            <a:pPr indent="0" marL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FCA5A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"hi"</a:t>
            </a:r>
            <a:pPr indent="0" marL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)</a:t>
            </a:r>
            <a:endParaRPr lang="en-US" sz="1200" dirty="0"/>
          </a:p>
          <a:p>
            <a:pPr indent="0" marL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take(msg</a:t>
            </a:r>
            <a:pPr indent="0" marL="0">
              <a:lnSpc>
                <a:spcPct val="140000"/>
              </a:lnSpc>
              <a:buNone/>
            </a:pPr>
            <a:r>
              <a:rPr lang="en-US" sz="1200" b="1" dirty="0">
                <a:solidFill>
                  <a:srgbClr val="F9731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^</a:t>
            </a:r>
            <a:pPr indent="0" marL="0">
              <a:lnSpc>
                <a:spcPct val="140000"/>
              </a:lnSpc>
              <a:buNone/>
            </a:pPr>
            <a:r>
              <a:rPr lang="en-US" sz="12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)  </a:t>
            </a:r>
            <a:pPr indent="0" marL="0">
              <a:lnSpc>
                <a:spcPct val="140000"/>
              </a:lnSpc>
              <a:buNone/>
            </a:pPr>
            <a:r>
              <a:rPr lang="en-US" sz="1200" i="1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ここで msg は相手に渡し切られる</a:t>
            </a:r>
            <a:endParaRPr lang="en-US" sz="1200" dirty="0"/>
          </a:p>
          <a:p>
            <a:pPr indent="0" marL="0">
              <a:lnSpc>
                <a:spcPct val="140000"/>
              </a:lnSpc>
              <a:buNone/>
            </a:pPr>
            <a:r>
              <a:rPr lang="en-US" sz="1200" i="1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このあと msg は使えない (compile error)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365760" y="4800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mojo入門 — Part 2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7863840" y="480060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3 / 24</a:t>
            </a:r>
            <a:endParaRPr lang="en-US" sz="900" dirty="0"/>
          </a:p>
        </p:txBody>
      </p:sp>
      <p:sp>
        <p:nvSpPr>
          <p:cNvPr id="19" name="Shape 17"/>
          <p:cNvSpPr/>
          <p:nvPr/>
        </p:nvSpPr>
        <p:spPr>
          <a:xfrm>
            <a:off x="7178040" y="4901184"/>
            <a:ext cx="73152" cy="73152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pic>
        <p:nvPicPr>
          <p:cNvPr id="20" name="slide_05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audio>
          </p:childTnLst>
        </p:cTn>
      </p:par>
    </p:tnLst>
  </p:timing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F172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463040"/>
            <a:ext cx="347472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02</a:t>
            </a:r>
            <a:endParaRPr lang="en-US" sz="13000" dirty="0"/>
          </a:p>
        </p:txBody>
      </p:sp>
      <p:sp>
        <p:nvSpPr>
          <p:cNvPr id="3" name="Text 1"/>
          <p:cNvSpPr/>
          <p:nvPr/>
        </p:nvSpPr>
        <p:spPr>
          <a:xfrm>
            <a:off x="4114800" y="1737360"/>
            <a:ext cx="4937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600" kern="0" dirty="0">
                <a:solidFill>
                  <a:srgbClr val="FB923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CHAPTER 02</a:t>
            </a:r>
            <a:endParaRPr lang="en-US" sz="1300" dirty="0"/>
          </a:p>
        </p:txBody>
      </p:sp>
      <p:sp>
        <p:nvSpPr>
          <p:cNvPr id="4" name="Text 2"/>
          <p:cNvSpPr/>
          <p:nvPr/>
        </p:nvSpPr>
        <p:spPr>
          <a:xfrm>
            <a:off x="4114800" y="2103120"/>
            <a:ext cx="49377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型・演算子・制御・エラー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114800" y="2880360"/>
            <a:ext cx="914400" cy="0"/>
          </a:xfrm>
          <a:prstGeom prst="line">
            <a:avLst/>
          </a:prstGeom>
          <a:noFill/>
          <a:ln w="38100">
            <a:solidFill>
              <a:srgbClr val="F97316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114800" y="3017520"/>
            <a:ext cx="49377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CADCF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 の足回りを揃える。</a:t>
            </a:r>
            <a:endParaRPr lang="en-US" sz="1400" dirty="0"/>
          </a:p>
        </p:txBody>
      </p:sp>
      <p:pic>
        <p:nvPicPr>
          <p:cNvPr id="7" name="slide_06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audio>
          </p:childTnLst>
        </p:cTn>
      </p:par>
    </p:tnLst>
  </p:timing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TYPES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型 — 名義的・SIMD・明示的変換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65760" y="365760"/>
            <a:ext cx="73152" cy="868680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1417320"/>
            <a:ext cx="2697480" cy="219456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457200" y="1417320"/>
            <a:ext cx="2697480" cy="45720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40080" y="1417320"/>
            <a:ext cx="2331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400" kern="0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NOMINAL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685800" y="2011680"/>
            <a:ext cx="22402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struct は名前で区別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685800" y="2651760"/>
            <a:ext cx="548640" cy="0"/>
          </a:xfrm>
          <a:prstGeom prst="line">
            <a:avLst/>
          </a:prstGeom>
          <a:noFill/>
          <a:ln w="25400">
            <a:solidFill>
              <a:srgbClr val="F9731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85800" y="2743200"/>
            <a:ext cx="22402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フィールドが同じでも別名なら別型。Point2D ≠ PointXY。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3291840" y="1417320"/>
            <a:ext cx="2697480" cy="219456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12" name="Shape 10"/>
          <p:cNvSpPr/>
          <p:nvPr/>
        </p:nvSpPr>
        <p:spPr>
          <a:xfrm>
            <a:off x="3291840" y="1417320"/>
            <a:ext cx="2697480" cy="45720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3474720" y="1417320"/>
            <a:ext cx="2331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400" kern="0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SIMD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520440" y="2011680"/>
            <a:ext cx="22402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要素数が型に含まれる</a:t>
            </a:r>
            <a:endParaRPr lang="en-US" sz="1400" dirty="0"/>
          </a:p>
        </p:txBody>
      </p:sp>
      <p:sp>
        <p:nvSpPr>
          <p:cNvPr id="15" name="Shape 13"/>
          <p:cNvSpPr/>
          <p:nvPr/>
        </p:nvSpPr>
        <p:spPr>
          <a:xfrm>
            <a:off x="3520440" y="2651760"/>
            <a:ext cx="548640" cy="0"/>
          </a:xfrm>
          <a:prstGeom prst="line">
            <a:avLst/>
          </a:prstGeom>
          <a:noFill/>
          <a:ln w="25400">
            <a:solidFill>
              <a:srgbClr val="F97316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3520440" y="2743200"/>
            <a:ext cx="22402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SIMD[DType.float64, 4] は固定長。+ や * は各要素に作用。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6126480" y="1417320"/>
            <a:ext cx="2697480" cy="2194560"/>
          </a:xfrm>
          <a:prstGeom prst="rect">
            <a:avLst/>
          </a:prstGeom>
          <a:solidFill>
            <a:srgbClr val="FFFFFF"/>
          </a:solidFill>
          <a:ln w="12700">
            <a:solidFill>
              <a:srgbClr val="E2E8F0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6126480" y="1417320"/>
            <a:ext cx="2697480" cy="45720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6309360" y="1417320"/>
            <a:ext cx="23317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400" kern="0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CAST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6355080" y="2011680"/>
            <a:ext cx="22402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型は自分で揃える</a:t>
            </a:r>
            <a:endParaRPr lang="en-US" sz="1400" dirty="0"/>
          </a:p>
        </p:txBody>
      </p:sp>
      <p:sp>
        <p:nvSpPr>
          <p:cNvPr id="21" name="Shape 19"/>
          <p:cNvSpPr/>
          <p:nvPr/>
        </p:nvSpPr>
        <p:spPr>
          <a:xfrm>
            <a:off x="6355080" y="2651760"/>
            <a:ext cx="548640" cy="0"/>
          </a:xfrm>
          <a:prstGeom prst="line">
            <a:avLst/>
          </a:prstGeom>
          <a:noFill/>
          <a:ln w="25400">
            <a:solidFill>
              <a:srgbClr val="F97316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6355080" y="2743200"/>
            <a:ext cx="22402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Int と Float64 を混ぜるなら Float64(n) で明示的に変換。</a:t>
            </a:r>
            <a:endParaRPr lang="en-US" sz="1100" dirty="0"/>
          </a:p>
        </p:txBody>
      </p:sp>
      <p:sp>
        <p:nvSpPr>
          <p:cNvPr id="23" name="Shape 21"/>
          <p:cNvSpPr/>
          <p:nvPr/>
        </p:nvSpPr>
        <p:spPr>
          <a:xfrm>
            <a:off x="457200" y="3840480"/>
            <a:ext cx="8321040" cy="77724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640080" y="3931920"/>
            <a:ext cx="3657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B923C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よく使う組み込み型:</a:t>
            </a:r>
            <a:endParaRPr lang="en-US" sz="1100" dirty="0"/>
          </a:p>
        </p:txBody>
      </p:sp>
      <p:sp>
        <p:nvSpPr>
          <p:cNvPr id="25" name="Text 23"/>
          <p:cNvSpPr/>
          <p:nvPr/>
        </p:nvSpPr>
        <p:spPr>
          <a:xfrm>
            <a:off x="640080" y="4206240"/>
            <a:ext cx="7955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34D39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Int</a:t>
            </a:r>
            <a:pPr indent="0" marL="0">
              <a:buNone/>
            </a:pPr>
            <a:r>
              <a:rPr lang="en-US" sz="11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· </a:t>
            </a:r>
            <a:pPr indent="0" marL="0">
              <a:buNone/>
            </a:pPr>
            <a:r>
              <a:rPr lang="en-US" sz="1100" dirty="0">
                <a:solidFill>
                  <a:srgbClr val="34D39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Float64</a:t>
            </a:r>
            <a:pPr indent="0" marL="0">
              <a:buNone/>
            </a:pPr>
            <a:r>
              <a:rPr lang="en-US" sz="11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· </a:t>
            </a:r>
            <a:pPr indent="0" marL="0">
              <a:buNone/>
            </a:pPr>
            <a:r>
              <a:rPr lang="en-US" sz="1100" dirty="0">
                <a:solidFill>
                  <a:srgbClr val="34D39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Bool</a:t>
            </a:r>
            <a:pPr indent="0" marL="0">
              <a:buNone/>
            </a:pPr>
            <a:r>
              <a:rPr lang="en-US" sz="11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· </a:t>
            </a:r>
            <a:pPr indent="0" marL="0">
              <a:buNone/>
            </a:pPr>
            <a:r>
              <a:rPr lang="en-US" sz="1100" dirty="0">
                <a:solidFill>
                  <a:srgbClr val="34D39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String</a:t>
            </a:r>
            <a:pPr indent="0" marL="0">
              <a:buNone/>
            </a:pPr>
            <a:r>
              <a:rPr lang="en-US" sz="11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· </a:t>
            </a:r>
            <a:pPr indent="0" marL="0">
              <a:buNone/>
            </a:pPr>
            <a:r>
              <a:rPr lang="en-US" sz="1100" dirty="0">
                <a:solidFill>
                  <a:srgbClr val="34D39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Tuple</a:t>
            </a:r>
            <a:pPr indent="0" marL="0">
              <a:buNone/>
            </a:pPr>
            <a:r>
              <a:rPr lang="en-US" sz="11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· </a:t>
            </a:r>
            <a:pPr indent="0" marL="0">
              <a:buNone/>
            </a:pPr>
            <a:r>
              <a:rPr lang="en-US" sz="1100" dirty="0">
                <a:solidFill>
                  <a:srgbClr val="34D39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List</a:t>
            </a:r>
            <a:pPr indent="0" marL="0">
              <a:buNone/>
            </a:pPr>
            <a:r>
              <a:rPr lang="en-US" sz="11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· </a:t>
            </a:r>
            <a:pPr indent="0" marL="0">
              <a:buNone/>
            </a:pPr>
            <a:r>
              <a:rPr lang="en-US" sz="1100" dirty="0">
                <a:solidFill>
                  <a:srgbClr val="34D39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Dict</a:t>
            </a:r>
            <a:pPr indent="0" marL="0">
              <a:buNone/>
            </a:pPr>
            <a:r>
              <a:rPr lang="en-US" sz="11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· </a:t>
            </a:r>
            <a:pPr indent="0" marL="0">
              <a:buNone/>
            </a:pPr>
            <a:r>
              <a:rPr lang="en-US" sz="1100" dirty="0">
                <a:solidFill>
                  <a:srgbClr val="34D39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Set</a:t>
            </a:r>
            <a:pPr indent="0" marL="0">
              <a:buNone/>
            </a:pPr>
            <a:r>
              <a:rPr lang="en-US" sz="1100" dirty="0">
                <a:solidFill>
                  <a:srgbClr val="94A3B8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· </a:t>
            </a:r>
            <a:pPr indent="0" marL="0">
              <a:buNone/>
            </a:pPr>
            <a:r>
              <a:rPr lang="en-US" sz="1100" dirty="0">
                <a:solidFill>
                  <a:srgbClr val="34D39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Optional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365760" y="4800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mojo入門 — Part 2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7863840" y="480060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4 / 24</a:t>
            </a:r>
            <a:endParaRPr lang="en-US" sz="900" dirty="0"/>
          </a:p>
        </p:txBody>
      </p:sp>
      <p:sp>
        <p:nvSpPr>
          <p:cNvPr id="28" name="Shape 26"/>
          <p:cNvSpPr/>
          <p:nvPr/>
        </p:nvSpPr>
        <p:spPr>
          <a:xfrm>
            <a:off x="7178040" y="4901184"/>
            <a:ext cx="73152" cy="73152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pic>
        <p:nvPicPr>
          <p:cNvPr id="29" name="slide_07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audio>
          </p:childTnLst>
        </p:cTn>
      </p:par>
    </p:tnLst>
  </p:timing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OPERATORS &amp; CONTROL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演算子の落とし穴と制御フロー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65760" y="365760"/>
            <a:ext cx="73152" cy="868680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1371600"/>
            <a:ext cx="4114800" cy="320040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640080" y="1508760"/>
            <a:ext cx="3840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600" b="1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^</a:t>
            </a:r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  には 2 つの意味がある</a:t>
            </a:r>
            <a:endParaRPr lang="en-US" sz="3600" dirty="0"/>
          </a:p>
        </p:txBody>
      </p:sp>
      <p:sp>
        <p:nvSpPr>
          <p:cNvPr id="7" name="Shape 5"/>
          <p:cNvSpPr/>
          <p:nvPr/>
        </p:nvSpPr>
        <p:spPr>
          <a:xfrm>
            <a:off x="640080" y="2011680"/>
            <a:ext cx="640080" cy="0"/>
          </a:xfrm>
          <a:prstGeom prst="line">
            <a:avLst/>
          </a:prstGeom>
          <a:noFill/>
          <a:ln w="25400">
            <a:solidFill>
              <a:srgbClr val="F97316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40080" y="2148840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二項演算子: ビット XOR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640080" y="2423160"/>
            <a:ext cx="3840480" cy="36576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31520" y="242316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5 ^ 3   # → 6 (XOR)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640080" y="2926080"/>
            <a:ext cx="3840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接尾辞: 値をムーブ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640080" y="3200400"/>
            <a:ext cx="3840480" cy="36576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31520" y="3200400"/>
            <a:ext cx="36576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consume_list(data^)  # move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640080" y="3657600"/>
            <a:ext cx="38404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40000"/>
              </a:lnSpc>
              <a:buNone/>
            </a:pPr>
            <a:r>
              <a:rPr lang="en-US" sz="1100" i="1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二項か接尾辞かで意味が変わる。コードを読むときは形に注目。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4754880" y="1371600"/>
            <a:ext cx="4023360" cy="3200400"/>
          </a:xfrm>
          <a:prstGeom prst="rect">
            <a:avLst/>
          </a:prstGeom>
          <a:solidFill>
            <a:srgbClr val="F8FAFC"/>
          </a:solidFill>
          <a:ln w="12700">
            <a:solidFill>
              <a:srgbClr val="E2E8F0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937760" y="1508760"/>
            <a:ext cx="37490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制御フローは Python に近い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4937760" y="1920240"/>
            <a:ext cx="640080" cy="0"/>
          </a:xfrm>
          <a:prstGeom prst="line">
            <a:avLst/>
          </a:prstGeom>
          <a:noFill/>
          <a:ln w="25400">
            <a:solidFill>
              <a:srgbClr val="F97316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4937760" y="2103120"/>
            <a:ext cx="1554480" cy="36576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983480" y="2103120"/>
            <a:ext cx="1508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if / elif / else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6583680" y="2103120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条件分岐</a:t>
            </a:r>
            <a:endParaRPr lang="en-US" sz="1100" dirty="0"/>
          </a:p>
        </p:txBody>
      </p:sp>
      <p:sp>
        <p:nvSpPr>
          <p:cNvPr id="21" name="Shape 19"/>
          <p:cNvSpPr/>
          <p:nvPr/>
        </p:nvSpPr>
        <p:spPr>
          <a:xfrm>
            <a:off x="4937760" y="2606040"/>
            <a:ext cx="1554480" cy="36576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4983480" y="2606040"/>
            <a:ext cx="1508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for / while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6583680" y="2606040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ループ</a:t>
            </a:r>
            <a:endParaRPr lang="en-US" sz="1100" dirty="0"/>
          </a:p>
        </p:txBody>
      </p:sp>
      <p:sp>
        <p:nvSpPr>
          <p:cNvPr id="24" name="Shape 22"/>
          <p:cNvSpPr/>
          <p:nvPr/>
        </p:nvSpPr>
        <p:spPr>
          <a:xfrm>
            <a:off x="4937760" y="3108960"/>
            <a:ext cx="1554480" cy="36576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4983480" y="3108960"/>
            <a:ext cx="1508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for ref v in xs: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6583680" y="3108960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要素の参照を借用、その場で更新</a:t>
            </a:r>
            <a:endParaRPr lang="en-US" sz="1100" dirty="0"/>
          </a:p>
        </p:txBody>
      </p:sp>
      <p:sp>
        <p:nvSpPr>
          <p:cNvPr id="27" name="Shape 25"/>
          <p:cNvSpPr/>
          <p:nvPr/>
        </p:nvSpPr>
        <p:spPr>
          <a:xfrm>
            <a:off x="4937760" y="3611880"/>
            <a:ext cx="1554480" cy="36576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4983480" y="3611880"/>
            <a:ext cx="1508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for / while else</a:t>
            </a:r>
            <a:endParaRPr lang="en-US" sz="1000" dirty="0"/>
          </a:p>
        </p:txBody>
      </p:sp>
      <p:sp>
        <p:nvSpPr>
          <p:cNvPr id="29" name="Text 27"/>
          <p:cNvSpPr/>
          <p:nvPr/>
        </p:nvSpPr>
        <p:spPr>
          <a:xfrm>
            <a:off x="6583680" y="3611880"/>
            <a:ext cx="21031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break しなかったときだけ実行</a:t>
            </a:r>
            <a:endParaRPr lang="en-US" sz="1100" dirty="0"/>
          </a:p>
        </p:txBody>
      </p:sp>
      <p:sp>
        <p:nvSpPr>
          <p:cNvPr id="30" name="Text 28"/>
          <p:cNvSpPr/>
          <p:nvPr/>
        </p:nvSpPr>
        <p:spPr>
          <a:xfrm>
            <a:off x="365760" y="4800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mojo入門 — Part 2</a:t>
            </a:r>
            <a:endParaRPr lang="en-US" sz="900" dirty="0"/>
          </a:p>
        </p:txBody>
      </p:sp>
      <p:sp>
        <p:nvSpPr>
          <p:cNvPr id="31" name="Text 29"/>
          <p:cNvSpPr/>
          <p:nvPr/>
        </p:nvSpPr>
        <p:spPr>
          <a:xfrm>
            <a:off x="7863840" y="480060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5 / 24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7178040" y="4901184"/>
            <a:ext cx="73152" cy="73152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pic>
        <p:nvPicPr>
          <p:cNvPr id="33" name="slide_08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audio>
          </p:childTnLst>
        </p:cTn>
      </p:par>
    </p:tnLst>
  </p:timing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20040"/>
            <a:ext cx="8229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400" kern="0" dirty="0">
                <a:solidFill>
                  <a:srgbClr val="F97316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ERROR HANDLING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594360"/>
            <a:ext cx="8229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エラー処理 — try / except / else / finally</a:t>
            </a:r>
            <a:endParaRPr lang="en-US" sz="2600" dirty="0"/>
          </a:p>
        </p:txBody>
      </p:sp>
      <p:sp>
        <p:nvSpPr>
          <p:cNvPr id="4" name="Shape 2"/>
          <p:cNvSpPr/>
          <p:nvPr/>
        </p:nvSpPr>
        <p:spPr>
          <a:xfrm>
            <a:off x="365760" y="365760"/>
            <a:ext cx="73152" cy="868680"/>
          </a:xfrm>
          <a:prstGeom prst="rect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02920" y="1417320"/>
            <a:ext cx="1554480" cy="36576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548640" y="1417320"/>
            <a:ext cx="1508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try / except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2148840" y="1417320"/>
            <a:ext cx="2468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失敗を捕まえる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502920" y="1920240"/>
            <a:ext cx="1554480" cy="36576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48640" y="1920240"/>
            <a:ext cx="1508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else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2148840" y="1920240"/>
            <a:ext cx="2468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成功したときだけ実行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502920" y="2423160"/>
            <a:ext cx="1554480" cy="36576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548640" y="2423160"/>
            <a:ext cx="1508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finally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2148840" y="2423160"/>
            <a:ext cx="2468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成功・失敗を問わず必ず実行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502920" y="2926080"/>
            <a:ext cx="1554480" cy="36576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548640" y="2926080"/>
            <a:ext cx="1508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raise e^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2148840" y="2926080"/>
            <a:ext cx="2468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受け取ったエラーを外へ投げ直す</a:t>
            </a:r>
            <a:endParaRPr lang="en-US" sz="1200" dirty="0"/>
          </a:p>
        </p:txBody>
      </p:sp>
      <p:sp>
        <p:nvSpPr>
          <p:cNvPr id="17" name="Shape 15"/>
          <p:cNvSpPr/>
          <p:nvPr/>
        </p:nvSpPr>
        <p:spPr>
          <a:xfrm>
            <a:off x="502920" y="3429000"/>
            <a:ext cx="1554480" cy="36576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548640" y="3429000"/>
            <a:ext cx="1508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FB923C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型付きエラー</a:t>
            </a:r>
            <a:endParaRPr lang="en-US" sz="1100" dirty="0"/>
          </a:p>
        </p:txBody>
      </p:sp>
      <p:sp>
        <p:nvSpPr>
          <p:cNvPr id="19" name="Text 17"/>
          <p:cNvSpPr/>
          <p:nvPr/>
        </p:nvSpPr>
        <p:spPr>
          <a:xfrm>
            <a:off x="2148840" y="3429000"/>
            <a:ext cx="24688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1E293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struct や Variant でエラー型を作れる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4937760" y="1371600"/>
            <a:ext cx="3840480" cy="3246120"/>
          </a:xfrm>
          <a:prstGeom prst="rect">
            <a:avLst/>
          </a:prstGeom>
          <a:solidFill>
            <a:srgbClr val="0F172A"/>
          </a:solidFill>
          <a:ln w="12700">
            <a:solidFill>
              <a:srgbClr val="333333"/>
            </a:solidFill>
            <a:prstDash val="solid"/>
          </a:ln>
          <a:effectLst>
            <a:outerShdw sx="100000" sy="100000" kx="0" ky="0" algn="bl" rotWithShape="0" blurRad="101600" dist="25400" dir="5400000">
              <a:srgbClr val="000000">
                <a:alpha val="8000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4937760" y="1371600"/>
            <a:ext cx="3840480" cy="365760"/>
          </a:xfrm>
          <a:prstGeom prst="rect">
            <a:avLst/>
          </a:prstGeom>
          <a:solidFill>
            <a:srgbClr val="1E293B"/>
          </a:solidFill>
          <a:ln w="12700">
            <a:solidFill>
              <a:srgbClr val="333333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5120640" y="1371600"/>
            <a:ext cx="34747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64748B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errors_try.mojo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5120640" y="1874520"/>
            <a:ext cx="3566160" cy="2606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ct val="135000"/>
              </a:lnSpc>
              <a:buNone/>
            </a:pPr>
            <a:r>
              <a:rPr lang="en-US" sz="1000" b="1" dirty="0">
                <a:solidFill>
                  <a:srgbClr val="F472B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def </a:t>
            </a:r>
            <a:pPr indent="0" marL="0">
              <a:lnSpc>
                <a:spcPct val="135000"/>
              </a:lnSpc>
              <a:buNone/>
            </a:pPr>
            <a:r>
              <a:rPr lang="en-US" sz="1000" b="1" dirty="0">
                <a:solidFill>
                  <a:srgbClr val="60A5F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process</a:t>
            </a:r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(id: </a:t>
            </a:r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34D39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Int</a:t>
            </a:r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) </a:t>
            </a:r>
            <a:pPr indent="0" marL="0">
              <a:lnSpc>
                <a:spcPct val="135000"/>
              </a:lnSpc>
              <a:buNone/>
            </a:pPr>
            <a:r>
              <a:rPr lang="en-US" sz="1000" b="1" dirty="0">
                <a:solidFill>
                  <a:srgbClr val="F9731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raises</a:t>
            </a:r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:</a:t>
            </a:r>
            <a:endParaRPr lang="en-US" sz="1000" dirty="0"/>
          </a:p>
          <a:p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if id &lt; 0:</a:t>
            </a:r>
            <a:endParaRPr lang="en-US" sz="1000" dirty="0"/>
          </a:p>
          <a:p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F472B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raise </a:t>
            </a:r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60A5F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Error</a:t>
            </a:r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(</a:t>
            </a:r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FCA5A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"bad id"</a:t>
            </a:r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)</a:t>
            </a:r>
            <a:endParaRPr lang="en-US" sz="1000" dirty="0"/>
          </a:p>
          <a:p>
            <a:pPr indent="0" marL="0">
              <a:lnSpc>
                <a:spcPct val="135000"/>
              </a:lnSpc>
              <a:buNone/>
            </a:pPr>
            <a:endParaRPr lang="en-US" sz="1000" dirty="0"/>
          </a:p>
          <a:p>
            <a:pPr indent="0" marL="0">
              <a:lnSpc>
                <a:spcPct val="135000"/>
              </a:lnSpc>
              <a:buNone/>
            </a:pPr>
            <a:r>
              <a:rPr lang="en-US" sz="1000" b="1" dirty="0">
                <a:solidFill>
                  <a:srgbClr val="F472B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try</a:t>
            </a:r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:</a:t>
            </a:r>
            <a:endParaRPr lang="en-US" sz="1000" dirty="0"/>
          </a:p>
          <a:p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process(id)</a:t>
            </a:r>
            <a:endParaRPr lang="en-US" sz="1000" dirty="0"/>
          </a:p>
          <a:p>
            <a:pPr indent="0" marL="0">
              <a:lnSpc>
                <a:spcPct val="135000"/>
              </a:lnSpc>
              <a:buNone/>
            </a:pPr>
            <a:r>
              <a:rPr lang="en-US" sz="1000" b="1" dirty="0">
                <a:solidFill>
                  <a:srgbClr val="F472B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except</a:t>
            </a:r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e:</a:t>
            </a:r>
            <a:endParaRPr lang="en-US" sz="1000" dirty="0"/>
          </a:p>
          <a:p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if id &lt; 0: raise e</a:t>
            </a:r>
            <a:pPr indent="0" marL="0">
              <a:lnSpc>
                <a:spcPct val="135000"/>
              </a:lnSpc>
              <a:buNone/>
            </a:pPr>
            <a:r>
              <a:rPr lang="en-US" sz="1000" b="1" dirty="0">
                <a:solidFill>
                  <a:srgbClr val="F9731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^</a:t>
            </a:r>
            <a:endParaRPr lang="en-US" sz="1000" dirty="0"/>
          </a:p>
          <a:p>
            <a:pPr indent="0" marL="0">
              <a:lnSpc>
                <a:spcPct val="135000"/>
              </a:lnSpc>
              <a:buNone/>
            </a:pPr>
            <a:r>
              <a:rPr lang="en-US" sz="1000" b="1" dirty="0">
                <a:solidFill>
                  <a:srgbClr val="F472B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else</a:t>
            </a:r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:  print(</a:t>
            </a:r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FCA5A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"ok"</a:t>
            </a:r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)</a:t>
            </a:r>
            <a:endParaRPr lang="en-US" sz="1000" dirty="0"/>
          </a:p>
          <a:p>
            <a:pPr indent="0" marL="0">
              <a:lnSpc>
                <a:spcPct val="135000"/>
              </a:lnSpc>
              <a:buNone/>
            </a:pPr>
            <a:r>
              <a:rPr lang="en-US" sz="1000" b="1" dirty="0">
                <a:solidFill>
                  <a:srgbClr val="F472B6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finally</a:t>
            </a:r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: print(</a:t>
            </a:r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FCA5A5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"done"</a:t>
            </a:r>
            <a:pPr indent="0" marL="0">
              <a:lnSpc>
                <a:spcPct val="135000"/>
              </a:lnSpc>
              <a:buNone/>
            </a:pPr>
            <a:r>
              <a:rPr lang="en-US" sz="1000" dirty="0">
                <a:solidFill>
                  <a:srgbClr val="E2E8F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)</a:t>
            </a:r>
            <a:endParaRPr lang="en-US" sz="1000" dirty="0"/>
          </a:p>
        </p:txBody>
      </p:sp>
      <p:sp>
        <p:nvSpPr>
          <p:cNvPr id="24" name="Text 22"/>
          <p:cNvSpPr/>
          <p:nvPr/>
        </p:nvSpPr>
        <p:spPr>
          <a:xfrm>
            <a:off x="365760" y="480060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mojo入門 — Part 2</a:t>
            </a:r>
            <a:endParaRPr lang="en-US" sz="900" dirty="0"/>
          </a:p>
        </p:txBody>
      </p:sp>
      <p:sp>
        <p:nvSpPr>
          <p:cNvPr id="25" name="Text 23"/>
          <p:cNvSpPr/>
          <p:nvPr/>
        </p:nvSpPr>
        <p:spPr>
          <a:xfrm>
            <a:off x="7863840" y="4800600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64748B"/>
                </a:solidFill>
                <a:latin typeface="Meiryo" pitchFamily="34" charset="0"/>
                <a:ea typeface="Meiryo" pitchFamily="34" charset="-122"/>
                <a:cs typeface="Meiryo" pitchFamily="34" charset="-120"/>
              </a:rPr>
              <a:t>6 / 24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7178040" y="4901184"/>
            <a:ext cx="73152" cy="73152"/>
          </a:xfrm>
          <a:prstGeom prst="ellipse">
            <a:avLst/>
          </a:prstGeom>
          <a:solidFill>
            <a:srgbClr val="F97316"/>
          </a:solidFill>
          <a:ln w="12700">
            <a:solidFill>
              <a:srgbClr val="F97316"/>
            </a:solidFill>
            <a:prstDash val="solid"/>
          </a:ln>
        </p:spPr>
      </p:sp>
      <p:pic>
        <p:nvPicPr>
          <p:cNvPr id="27" name="slide_09.mp3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" y="91440"/>
            <a:ext cx="365760" cy="365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indefinite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audio>
          </p:childTnLst>
        </p:cTn>
      </p:par>
    </p:tnLst>
  </p:timing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Mojo入門 Part 2</dc:title>
  <dc:subject>PptxGenJS Presentation</dc:subject>
  <dc:creator>Hiromi</dc:creator>
  <cp:lastModifiedBy>Hiromi</cp:lastModifiedBy>
  <cp:revision>1</cp:revision>
  <dcterms:created xsi:type="dcterms:W3CDTF">2026-04-25T04:40:56Z</dcterms:created>
  <dcterms:modified xsi:type="dcterms:W3CDTF">2026-04-25T04:40:56Z</dcterms:modified>
</cp:coreProperties>
</file>