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media/media1.mp3" ContentType="audio/mpeg"/>
  <Override PartName="/ppt/media/media10.mp3" ContentType="audio/mpeg"/>
  <Override PartName="/ppt/media/media11.mp3" ContentType="audio/mpeg"/>
  <Override PartName="/ppt/media/media12.mp3" ContentType="audio/mpeg"/>
  <Override PartName="/ppt/media/media13.mp3" ContentType="audio/mpeg"/>
  <Override PartName="/ppt/media/media14.mp3" ContentType="audio/mpeg"/>
  <Override PartName="/ppt/media/media15.mp3" ContentType="audio/mpeg"/>
  <Override PartName="/ppt/media/media16.mp3" ContentType="audio/mpeg"/>
  <Override PartName="/ppt/media/media17.mp3" ContentType="audio/mpeg"/>
  <Override PartName="/ppt/media/media2.mp3" ContentType="audio/mpeg"/>
  <Override PartName="/ppt/media/media3.mp3" ContentType="audio/mpeg"/>
  <Override PartName="/ppt/media/media4.mp3" ContentType="audio/mpeg"/>
  <Override PartName="/ppt/media/media5.mp3" ContentType="audio/mpeg"/>
  <Override PartName="/ppt/media/media6.mp3" ContentType="audio/mpeg"/>
  <Override PartName="/ppt/media/media7.mp3" ContentType="audio/mpeg"/>
  <Override PartName="/ppt/media/media8.mp3" ContentType="audio/mpeg"/>
  <Override PartName="/ppt/media/media9.mp3" ContentType="audio/mpeg"/>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70" d="100"/>
          <a:sy n="170" d="100"/>
        </p:scale>
        <p:origin x="5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11866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err="1"/>
              <a:t>こんにちは。これから、Mojo入門</a:t>
            </a:r>
            <a:r>
              <a:rPr dirty="0"/>
              <a:t> Part 1 </a:t>
            </a:r>
            <a:r>
              <a:rPr dirty="0" err="1"/>
              <a:t>をはじめます。このパートのテーマは、Mojo</a:t>
            </a:r>
            <a:r>
              <a:rPr dirty="0"/>
              <a:t> </a:t>
            </a:r>
            <a:r>
              <a:rPr dirty="0" err="1"/>
              <a:t>とは何か、です。Python</a:t>
            </a:r>
            <a:r>
              <a:rPr dirty="0"/>
              <a:t> </a:t>
            </a:r>
            <a:r>
              <a:rPr dirty="0" err="1"/>
              <a:t>に似た見た目を持ちながら、AIインフラを支えるシステムプログラミング言語として設計されている</a:t>
            </a:r>
            <a:r>
              <a:rPr dirty="0"/>
              <a:t> Mojo </a:t>
            </a:r>
            <a:r>
              <a:rPr dirty="0" err="1"/>
              <a:t>を、Python</a:t>
            </a:r>
            <a:r>
              <a:rPr dirty="0"/>
              <a:t> </a:t>
            </a:r>
            <a:r>
              <a:rPr dirty="0" err="1"/>
              <a:t>開発者の視点から整理していきます。本資料は、執筆時点の</a:t>
            </a:r>
            <a:r>
              <a:rPr dirty="0"/>
              <a:t> Mojo バージョン0.26.2 </a:t>
            </a:r>
            <a:r>
              <a:rPr dirty="0" err="1"/>
              <a:t>に対応しており、サンプルコードは</a:t>
            </a:r>
            <a:r>
              <a:rPr dirty="0"/>
              <a:t> GitHub の、h3adeu </a:t>
            </a:r>
            <a:r>
              <a:rPr dirty="0" err="1"/>
              <a:t>スラッシュ</a:t>
            </a:r>
            <a:r>
              <a:rPr dirty="0"/>
              <a:t> mojo-from-scratch </a:t>
            </a:r>
            <a:r>
              <a:rPr dirty="0" err="1"/>
              <a:t>で公開しています。それでは、はじめましょう</a:t>
            </a:r>
            <a:r>
              <a:rPr dirty="0"/>
              <a:t>。</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t>Mojo が、書きやすさと性能の両立、を目指せるのは、文法だけではなく、コンパイラ基盤まで含めて設計しているからです。その中心にあるのが、MLIR、つまり、マルチレベル IR </a:t>
            </a:r>
            <a:r>
              <a:rPr dirty="0" err="1"/>
              <a:t>です。MLIR</a:t>
            </a:r>
            <a:r>
              <a:rPr dirty="0"/>
              <a:t> は、いろいろな段階の中間表現をまとめて扱うための仕組みで、抽象的な表現から低水準な表現まで、段階を分けて変換していくことができます。これを、ロワーリング、と呼びます。図のように、Mojo </a:t>
            </a:r>
            <a:r>
              <a:rPr dirty="0" err="1"/>
              <a:t>のソースはまず高レベルの</a:t>
            </a:r>
            <a:r>
              <a:rPr dirty="0"/>
              <a:t> MLIR </a:t>
            </a:r>
            <a:r>
              <a:rPr dirty="0" err="1"/>
              <a:t>方言に落とされ、そこから低レベルの方言を経て、最終的に</a:t>
            </a:r>
            <a:r>
              <a:rPr dirty="0"/>
              <a:t> CPU </a:t>
            </a:r>
            <a:r>
              <a:rPr dirty="0" err="1"/>
              <a:t>や</a:t>
            </a:r>
            <a:r>
              <a:rPr dirty="0"/>
              <a:t> GPU </a:t>
            </a:r>
            <a:r>
              <a:rPr dirty="0" err="1"/>
              <a:t>の機械語へと変換されていきます。細かいパス名まで覚える必要はありません。Mojo</a:t>
            </a:r>
            <a:r>
              <a:rPr dirty="0"/>
              <a:t> </a:t>
            </a:r>
            <a:r>
              <a:rPr dirty="0" err="1"/>
              <a:t>は単に</a:t>
            </a:r>
            <a:r>
              <a:rPr dirty="0"/>
              <a:t> Python </a:t>
            </a:r>
            <a:r>
              <a:rPr dirty="0" err="1"/>
              <a:t>に似ているだけの言語ではなく、強いコンパイラ基盤を前提にした言語で、その中心に</a:t>
            </a:r>
            <a:r>
              <a:rPr dirty="0"/>
              <a:t> MLIR </a:t>
            </a:r>
            <a:r>
              <a:rPr dirty="0" err="1"/>
              <a:t>がある、というイメージを持ってください</a:t>
            </a:r>
            <a:r>
              <a:rPr dirty="0"/>
              <a:t>。</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第三章は、Mojo の設計思想についてです。オーナーシップ、コンパイルタイム、Python インターロップ、という三つの柱で、Mojo 全体の考え方を整理していきます。</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Mojo Manual にはたくさんの特徴が並んでいますが、それらを三つの柱に整理してみます。一本目は、オーナーシップとバリューセマンティクスです。値の持ち主と寿命を明示することで、ガベージコレクションに頼らずにメモリ安全を保ち、不要なコピーも減らせます。二本目は、コンパイルタイムです。コンパイル時の情報を使ってコードを作り分けることで、実行時の無駄を減らし、ハードウェアに特化したコードを生成しやすくなります。三本目が、Python インターロップ、Python 相互運用です。Python の資産を Mojo から使えるので、既存コードを残しつつ、必要な部分だけを高速化できます。Part 2 では、これらの柱を、リード、ミュート、キャレット、角括弧、フロム・パイソン・インポート、といった具体的な構文と一緒に確認していきます。</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第四章は、Python との比較です。Mojo は見た目こそ Python に似ていますが、中身はかなり違います。その違いを早めに押さえておきましょう。</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Python と Mojo の違いを、四つの観点で並べてみます。ひとつめは、静的型とコンパイル時の扱いです。Python は実行時の動的型が基本ですが、Mojo では型がはっきりしていて、角括弧で渡すコンパイルタイム情報がコードの特化に関わってきます。ふたつめは、値の扱いです。Python ではオブジェクト参照として考えがちですが、Mojo はバリューセマンティクスとオーナーシップを重視します。三つめは、エラー処理です。Mojo では、レイジス、をシグネチャに書くことで、エラーを返す可能性があることを明示します。エラーのコストが型として見える、というのが大きな違いです。四つめは、Python との相互運用です。Mojo では、これが外部連携ではなく、言語機能として組み込まれています。見た目は Python に近くても、設計の中心はシステムプログラミング言語だ、ということを覚えておいてください。</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Python の感覚のままだと、少し混乱しやすい点があります。読み替えのコツを三つ紹介します。ひとつめは、名前がオブジェクトを指す、より、だれが値を持っているか、を意識すること。Mojo ではオーナーシップが大事です。ふたつめは、関数シグネチャをしっかり読むこと。リード、ミュート、ヴァー、レイジス、といったキーワードに、関数の性質がはっきり表れます。三つめは、角括弧と丸括弧を混同しないこと。角括弧はコンパイルタイム、丸括弧はランタイム、と区別すると整理しやすくなります。画面右に示したコード例を見てください。関数定義に、レイジス、が入っていますね。これがシグネチャに見えること。これが、Python との大きな違いの一つです。</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Part 1 の最後は、少し踏み込んだ話です。プリント、ハロー、Mojo、というたった一行が、機械語のレベルで何をしているのか、三つのポイントで見ていきます。ひとつめ、文字列はスタック上に組み立てられます。Python のようにすべてがヒープのオブジェクトになるのではなく、サイズ、ポインタ、フラグを並べた構造体として、スタック上にレイアウトされます。ふたつめ、エラーは戻り値のビットフラグで返ります。特定のマスクで該当ビットを取り出し、エラーがあるかないかを判定する。Mojo の例外処理が、機械語レベルでどう実装されているかの一例です。そして三つめが、参照カウントです。ロック・エックスアドキュー、という命令を使い、マルチスレッド下でも安全にアトミックに減算します。たった一行のプリントでも、Mojo のメモリ安全の仕組みが、ちゃんと機械語に反映されているのです。</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Part 1 のまとめです。Mojo は、Python に似た文法を持つ高性能言語です。その目的は、書きやすさだけでなく、性能、安全性、ハードウェア制御にもあります。中心となる設計思想は、オーナーシップ、コンパイルタイム、Python インターロップの三本柱です。そして、Python の完全置換を目指すのではなく、性能ボトルネックのある部分から段階的に導入していくのが現実的なアプローチです。強力なコンパイラ基盤 MLIR が、この、書きやすさと性能の両立、を支えています。このあと、Part 2 では言語仕様を、Part 3 では MicroGPT 実装を扱っていきます。サンプルコードは GitHub で公開していますので、ぜひあわせてご覧ください。ご視聴ありがとうございました。</a:t>
            </a:r>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t>Part 1 </a:t>
            </a:r>
            <a:r>
              <a:rPr dirty="0" err="1"/>
              <a:t>は、大きく五つの章で構成されています。まず第一章で、Mojo</a:t>
            </a:r>
            <a:r>
              <a:rPr dirty="0"/>
              <a:t> </a:t>
            </a:r>
            <a:r>
              <a:rPr dirty="0" err="1"/>
              <a:t>の位置づけと、向き不向きを整理します。第二章では、開発元の</a:t>
            </a:r>
            <a:r>
              <a:rPr dirty="0"/>
              <a:t> Modular </a:t>
            </a:r>
            <a:r>
              <a:rPr dirty="0" err="1"/>
              <a:t>社と、コンパイラ基盤である</a:t>
            </a:r>
            <a:r>
              <a:rPr dirty="0"/>
              <a:t> MLIR </a:t>
            </a:r>
            <a:r>
              <a:rPr dirty="0" err="1"/>
              <a:t>の話に進みます。第三章では、Mojo</a:t>
            </a:r>
            <a:r>
              <a:rPr dirty="0"/>
              <a:t> </a:t>
            </a:r>
            <a:r>
              <a:rPr dirty="0" err="1"/>
              <a:t>の設計思想を、オーナーシップ、コンパイルタイム、Python</a:t>
            </a:r>
            <a:r>
              <a:rPr dirty="0"/>
              <a:t> </a:t>
            </a:r>
            <a:r>
              <a:rPr dirty="0" err="1"/>
              <a:t>相互運用の三つの柱で見ていきます。第四章では、Python</a:t>
            </a:r>
            <a:r>
              <a:rPr dirty="0"/>
              <a:t> </a:t>
            </a:r>
            <a:r>
              <a:rPr dirty="0" err="1"/>
              <a:t>との違いを四つの観点で押さえます。そして最後の第五章では、プリント、ハロ</a:t>
            </a:r>
            <a:r>
              <a:rPr dirty="0"/>
              <a:t>ー、Mojo </a:t>
            </a:r>
            <a:r>
              <a:rPr dirty="0" err="1"/>
              <a:t>という一行が、機械語のレベルで何をしているのかをアセンブリから読み解きます。この流れで、Mojo</a:t>
            </a:r>
            <a:r>
              <a:rPr dirty="0"/>
              <a:t> </a:t>
            </a:r>
            <a:r>
              <a:rPr dirty="0" err="1"/>
              <a:t>という言語の輪郭をつかんでいきましょう</a:t>
            </a:r>
            <a:r>
              <a:rPr dirty="0"/>
              <a:t>。</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err="1"/>
              <a:t>ここでは、なぜ今</a:t>
            </a:r>
            <a:r>
              <a:rPr dirty="0"/>
              <a:t> Mojo </a:t>
            </a:r>
            <a:r>
              <a:rPr dirty="0" err="1"/>
              <a:t>を学ぶ価値があるのかをお話しします。ひとつめは、LLM</a:t>
            </a:r>
            <a:r>
              <a:rPr dirty="0"/>
              <a:t> の登場によって、私たちの学び方そのものが変わってきたことです。試して、調べて、検証する。そのサイクルが、以前よりずっと速く回せるようになり、新しい言語の輪郭も短期間でつかめるようになりました。ふたつめは、Python </a:t>
            </a:r>
            <a:r>
              <a:rPr dirty="0" err="1"/>
              <a:t>だけでは届かない領域が広がっていることです。AI</a:t>
            </a:r>
            <a:r>
              <a:rPr dirty="0"/>
              <a:t> </a:t>
            </a:r>
            <a:r>
              <a:rPr dirty="0" err="1"/>
              <a:t>の本番運用では、性能、メモリ配置、そしてハードウェア制御が同時に問われます。そして三つめが、Modular</a:t>
            </a:r>
            <a:r>
              <a:rPr dirty="0"/>
              <a:t> </a:t>
            </a:r>
            <a:r>
              <a:rPr dirty="0" err="1"/>
              <a:t>社の挑戦です。Python</a:t>
            </a:r>
            <a:r>
              <a:rPr dirty="0"/>
              <a:t> </a:t>
            </a:r>
            <a:r>
              <a:rPr dirty="0" err="1"/>
              <a:t>の書きやすさを保ったまま、システム言語としての力を取り戻そうとしている。本書は、その</a:t>
            </a:r>
            <a:r>
              <a:rPr dirty="0"/>
              <a:t> Mojo </a:t>
            </a:r>
            <a:r>
              <a:rPr dirty="0" err="1"/>
              <a:t>を、Python</a:t>
            </a:r>
            <a:r>
              <a:rPr dirty="0"/>
              <a:t> </a:t>
            </a:r>
            <a:r>
              <a:rPr dirty="0" err="1"/>
              <a:t>の次にどこへ進むかを考えるための実践的な地図として書きました</a:t>
            </a:r>
            <a:r>
              <a:rPr dirty="0"/>
              <a:t>。</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err="1"/>
              <a:t>本書が想定しているのは、次の三つのタイプの方です。ひとつめは、Python</a:t>
            </a:r>
            <a:r>
              <a:rPr dirty="0"/>
              <a:t> </a:t>
            </a:r>
            <a:r>
              <a:rPr dirty="0" err="1"/>
              <a:t>を使ったことがあり、次のステップを探しているプログラマーの方。ふたつめは、Mojo</a:t>
            </a:r>
            <a:r>
              <a:rPr dirty="0"/>
              <a:t> </a:t>
            </a:r>
            <a:r>
              <a:rPr dirty="0" err="1"/>
              <a:t>の名前は聞いたことがあるけれど、どこから始めればいいのかわからない、という方。そして三つめは、小さな</a:t>
            </a:r>
            <a:r>
              <a:rPr dirty="0"/>
              <a:t> GPT </a:t>
            </a:r>
            <a:r>
              <a:rPr dirty="0" err="1"/>
              <a:t>実装を通して、LLM</a:t>
            </a:r>
            <a:r>
              <a:rPr dirty="0"/>
              <a:t> </a:t>
            </a:r>
            <a:r>
              <a:rPr dirty="0" err="1"/>
              <a:t>の仕組みを具体的に理解したい方です。なお、サンプルコードは</a:t>
            </a:r>
            <a:r>
              <a:rPr dirty="0"/>
              <a:t> Mojo バージョン0.26.2 </a:t>
            </a:r>
            <a:r>
              <a:rPr dirty="0" err="1"/>
              <a:t>を対象としています。Mojo</a:t>
            </a:r>
            <a:r>
              <a:rPr dirty="0"/>
              <a:t> </a:t>
            </a:r>
            <a:r>
              <a:rPr dirty="0" err="1"/>
              <a:t>は活発に開発が進んでいるため、将来のバージョンでは記法や</a:t>
            </a:r>
            <a:r>
              <a:rPr dirty="0"/>
              <a:t> API </a:t>
            </a:r>
            <a:r>
              <a:rPr dirty="0" err="1"/>
              <a:t>が変わる場合があります。その点だけ、最初にお断りしておきます</a:t>
            </a:r>
            <a:r>
              <a:rPr dirty="0"/>
              <a:t>。</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err="1"/>
              <a:t>それでは、第一章、Mojo</a:t>
            </a:r>
            <a:r>
              <a:rPr dirty="0"/>
              <a:t> </a:t>
            </a:r>
            <a:r>
              <a:rPr dirty="0" err="1"/>
              <a:t>とは何か・位置づけ、に入ります。用途、向き不向き、そして結論を、一気に整理していきます</a:t>
            </a:r>
            <a:r>
              <a:rPr dirty="0"/>
              <a:t>。</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t>Mojo </a:t>
            </a:r>
            <a:r>
              <a:rPr dirty="0" err="1"/>
              <a:t>は、公式の</a:t>
            </a:r>
            <a:r>
              <a:rPr dirty="0"/>
              <a:t> Manual </a:t>
            </a:r>
            <a:r>
              <a:rPr dirty="0" err="1"/>
              <a:t>と</a:t>
            </a:r>
            <a:r>
              <a:rPr dirty="0"/>
              <a:t> Vision </a:t>
            </a:r>
            <a:r>
              <a:rPr dirty="0" err="1"/>
              <a:t>に沿って言うと、次の四つを同時に追求する言語として設計されています。ひとつめは、AI</a:t>
            </a:r>
            <a:r>
              <a:rPr dirty="0"/>
              <a:t> </a:t>
            </a:r>
            <a:r>
              <a:rPr dirty="0" err="1"/>
              <a:t>インフラのための高性能なシステムプログラミング言語であること。ふたつめは、Python</a:t>
            </a:r>
            <a:r>
              <a:rPr dirty="0"/>
              <a:t> に近い書きやすさを持ちながら、静的型とメモリ安全を重視していること。三つめは、CPU、GPU、そしてそのほかのアクセラレータを意識して使えること。そして四つめが、Python </a:t>
            </a:r>
            <a:r>
              <a:rPr dirty="0" err="1"/>
              <a:t>のライブラリ資産と相互運用しやすいことです。ここで大事なのは、Mojo</a:t>
            </a:r>
            <a:r>
              <a:rPr dirty="0"/>
              <a:t> </a:t>
            </a:r>
            <a:r>
              <a:rPr dirty="0" err="1"/>
              <a:t>を</a:t>
            </a:r>
            <a:r>
              <a:rPr dirty="0"/>
              <a:t> Python </a:t>
            </a:r>
            <a:r>
              <a:rPr dirty="0" err="1"/>
              <a:t>の方言と捉えないことです。Python</a:t>
            </a:r>
            <a:r>
              <a:rPr dirty="0"/>
              <a:t> </a:t>
            </a:r>
            <a:r>
              <a:rPr dirty="0" err="1"/>
              <a:t>に似た入口を持つ、別の高性能言語、と理解するのが自然です</a:t>
            </a:r>
            <a:r>
              <a:rPr dirty="0"/>
              <a:t>。</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t>Mojo が力を発揮しやすい場面と、そうでない場面を整理します。向いているのは、数値計算、テンソル処理、カーネルなど、性能が大事な処理です。メモリ配置や GPU </a:t>
            </a:r>
            <a:r>
              <a:rPr dirty="0" err="1"/>
              <a:t>を意識する処理、そして</a:t>
            </a:r>
            <a:r>
              <a:rPr dirty="0"/>
              <a:t> Python </a:t>
            </a:r>
            <a:r>
              <a:rPr dirty="0" err="1"/>
              <a:t>の性能ボトルネックになっている部分の高速化にも向いています。一方で、慎重に見るべきなのは、一般的な</a:t>
            </a:r>
            <a:r>
              <a:rPr dirty="0"/>
              <a:t> Web </a:t>
            </a:r>
            <a:r>
              <a:rPr dirty="0" err="1"/>
              <a:t>アプリの全置き換えや、業務アプリを最初から最後まで</a:t>
            </a:r>
            <a:r>
              <a:rPr dirty="0"/>
              <a:t> Mojo </a:t>
            </a:r>
            <a:r>
              <a:rPr dirty="0" err="1"/>
              <a:t>で書くようなケースです。現時点で、Python</a:t>
            </a:r>
            <a:r>
              <a:rPr dirty="0"/>
              <a:t> </a:t>
            </a:r>
            <a:r>
              <a:rPr dirty="0" err="1"/>
              <a:t>の完全な代替を目指すのは時期尚早です。ですので、初学者はまず、Mojo</a:t>
            </a:r>
            <a:r>
              <a:rPr dirty="0"/>
              <a:t> </a:t>
            </a:r>
            <a:r>
              <a:rPr dirty="0" err="1"/>
              <a:t>を、Python</a:t>
            </a:r>
            <a:r>
              <a:rPr dirty="0"/>
              <a:t> </a:t>
            </a:r>
            <a:r>
              <a:rPr dirty="0" err="1"/>
              <a:t>の完全な代わり、ではなく、Python</a:t>
            </a:r>
            <a:r>
              <a:rPr dirty="0"/>
              <a:t> </a:t>
            </a:r>
            <a:r>
              <a:rPr dirty="0" err="1"/>
              <a:t>を補う高性能な選択肢、として捉えるのが現実的です</a:t>
            </a:r>
            <a:r>
              <a:rPr dirty="0"/>
              <a:t>。</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err="1"/>
              <a:t>続いて、第二章、誕生の背景と</a:t>
            </a:r>
            <a:r>
              <a:rPr dirty="0"/>
              <a:t> </a:t>
            </a:r>
            <a:r>
              <a:rPr dirty="0" err="1"/>
              <a:t>MLIR、に進みます。なぜ今、新しい言語が必要なのか。その背景を見ていきましょう</a:t>
            </a:r>
            <a:r>
              <a:rPr dirty="0"/>
              <a:t>。</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t>Mojo </a:t>
            </a:r>
            <a:r>
              <a:rPr dirty="0" err="1"/>
              <a:t>を開発しているのは、Modular</a:t>
            </a:r>
            <a:r>
              <a:rPr dirty="0"/>
              <a:t> Inc. </a:t>
            </a:r>
            <a:r>
              <a:rPr dirty="0" err="1"/>
              <a:t>という会社です。AI</a:t>
            </a:r>
            <a:r>
              <a:rPr dirty="0"/>
              <a:t> </a:t>
            </a:r>
            <a:r>
              <a:rPr dirty="0" err="1"/>
              <a:t>の推論やデプロイを含む、AI</a:t>
            </a:r>
            <a:r>
              <a:rPr dirty="0"/>
              <a:t> </a:t>
            </a:r>
            <a:r>
              <a:rPr dirty="0" err="1"/>
              <a:t>インフラ全体を手がけており、生産性と性能の両立を強く意識しています。プロジェクトには、LLVM、Clang、Swift</a:t>
            </a:r>
            <a:r>
              <a:rPr dirty="0"/>
              <a:t> などを手がけてきた、クリス・ラトナーも関わっています。肩書きを覚える必要はありませんが、コンパイラと言語設計の経験が深い人たちが、Mojo </a:t>
            </a:r>
            <a:r>
              <a:rPr dirty="0" err="1"/>
              <a:t>の基盤づくりに関わっている、と理解しておけば十分です。そしてもうひとつ重要なのが、AI</a:t>
            </a:r>
            <a:r>
              <a:rPr dirty="0"/>
              <a:t> </a:t>
            </a:r>
            <a:r>
              <a:rPr dirty="0" err="1"/>
              <a:t>インフラの本番環境では、Python、C</a:t>
            </a:r>
            <a:r>
              <a:rPr dirty="0"/>
              <a:t> </a:t>
            </a:r>
            <a:r>
              <a:rPr dirty="0" err="1"/>
              <a:t>や</a:t>
            </a:r>
            <a:r>
              <a:rPr dirty="0"/>
              <a:t> C++、</a:t>
            </a:r>
            <a:r>
              <a:rPr dirty="0" err="1"/>
              <a:t>CUDA、専用ランタイム、そして複数の中間表現が混在しやすい、という現実です。Mojo</a:t>
            </a:r>
            <a:r>
              <a:rPr dirty="0"/>
              <a:t> </a:t>
            </a:r>
            <a:r>
              <a:rPr dirty="0" err="1"/>
              <a:t>は、この混在を一つの流れに統合しようとしています</a:t>
            </a:r>
            <a:r>
              <a:rPr dirty="0"/>
              <a:t>。</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microsoft.com/office/2007/relationships/media" Target="../media/media1.mp3"/><Relationship Id="rId4" Type="http://schemas.openxmlformats.org/officeDocument/2006/relationships/video" Target="../media/media1.mp3"/><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microsoft.com/office/2007/relationships/media" Target="../media/media10.mp3"/><Relationship Id="rId4" Type="http://schemas.openxmlformats.org/officeDocument/2006/relationships/video" Target="../media/media10.mp3"/><Relationship Id="rId5"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microsoft.com/office/2007/relationships/media" Target="../media/media11.mp3"/><Relationship Id="rId4" Type="http://schemas.openxmlformats.org/officeDocument/2006/relationships/video" Target="../media/media11.mp3"/><Relationship Id="rId5"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microsoft.com/office/2007/relationships/media" Target="../media/media12.mp3"/><Relationship Id="rId4" Type="http://schemas.openxmlformats.org/officeDocument/2006/relationships/video" Target="../media/media12.mp3"/><Relationship Id="rId5"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microsoft.com/office/2007/relationships/media" Target="../media/media13.mp3"/><Relationship Id="rId4" Type="http://schemas.openxmlformats.org/officeDocument/2006/relationships/video" Target="../media/media13.mp3"/><Relationship Id="rId5"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microsoft.com/office/2007/relationships/media" Target="../media/media14.mp3"/><Relationship Id="rId4" Type="http://schemas.openxmlformats.org/officeDocument/2006/relationships/video" Target="../media/media14.mp3"/><Relationship Id="rId5"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microsoft.com/office/2007/relationships/media" Target="../media/media15.mp3"/><Relationship Id="rId4" Type="http://schemas.openxmlformats.org/officeDocument/2006/relationships/video" Target="../media/media15.mp3"/><Relationship Id="rId5"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microsoft.com/office/2007/relationships/media" Target="../media/media16.mp3"/><Relationship Id="rId4" Type="http://schemas.openxmlformats.org/officeDocument/2006/relationships/video" Target="../media/media16.mp3"/><Relationship Id="rId5"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microsoft.com/office/2007/relationships/media" Target="../media/media17.mp3"/><Relationship Id="rId4" Type="http://schemas.openxmlformats.org/officeDocument/2006/relationships/video" Target="../media/media17.mp3"/><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microsoft.com/office/2007/relationships/media" Target="../media/media2.mp3"/><Relationship Id="rId4" Type="http://schemas.openxmlformats.org/officeDocument/2006/relationships/video" Target="../media/media2.mp3"/><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microsoft.com/office/2007/relationships/media" Target="../media/media3.mp3"/><Relationship Id="rId4" Type="http://schemas.openxmlformats.org/officeDocument/2006/relationships/video" Target="../media/media3.mp3"/><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microsoft.com/office/2007/relationships/media" Target="../media/media4.mp3"/><Relationship Id="rId4" Type="http://schemas.openxmlformats.org/officeDocument/2006/relationships/video" Target="../media/media4.mp3"/><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microsoft.com/office/2007/relationships/media" Target="../media/media5.mp3"/><Relationship Id="rId4" Type="http://schemas.openxmlformats.org/officeDocument/2006/relationships/video" Target="../media/media5.mp3"/><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microsoft.com/office/2007/relationships/media" Target="../media/media6.mp3"/><Relationship Id="rId4" Type="http://schemas.openxmlformats.org/officeDocument/2006/relationships/video" Target="../media/media6.mp3"/><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microsoft.com/office/2007/relationships/media" Target="../media/media7.mp3"/><Relationship Id="rId4" Type="http://schemas.openxmlformats.org/officeDocument/2006/relationships/video" Target="../media/media7.mp3"/><Relationship Id="rId5"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microsoft.com/office/2007/relationships/media" Target="../media/media8.mp3"/><Relationship Id="rId4" Type="http://schemas.openxmlformats.org/officeDocument/2006/relationships/video" Target="../media/media8.mp3"/><Relationship Id="rId5"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microsoft.com/office/2007/relationships/media" Target="../media/media9.mp3"/><Relationship Id="rId4" Type="http://schemas.openxmlformats.org/officeDocument/2006/relationships/video" Target="../media/media9.mp3"/><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F172A"/>
        </a:solidFill>
        <a:effectLst/>
      </p:bgPr>
    </p:bg>
    <p:spTree>
      <p:nvGrpSpPr>
        <p:cNvPr id="1" name=""/>
        <p:cNvGrpSpPr/>
        <p:nvPr/>
      </p:nvGrpSpPr>
      <p:grpSpPr>
        <a:xfrm>
          <a:off x="0" y="0"/>
          <a:ext cx="0" cy="0"/>
          <a:chOff x="0" y="0"/>
          <a:chExt cx="0" cy="0"/>
        </a:xfrm>
      </p:grpSpPr>
      <p:sp>
        <p:nvSpPr>
          <p:cNvPr id="2" name="Shape 0"/>
          <p:cNvSpPr/>
          <p:nvPr/>
        </p:nvSpPr>
        <p:spPr>
          <a:xfrm>
            <a:off x="6400800" y="0"/>
            <a:ext cx="2926080" cy="5143500"/>
          </a:xfrm>
          <a:prstGeom prst="rect">
            <a:avLst/>
          </a:prstGeom>
          <a:solidFill>
            <a:srgbClr val="F97316">
              <a:alpha val="12000"/>
            </a:srgbClr>
          </a:solidFill>
          <a:ln w="12700">
            <a:solidFill>
              <a:srgbClr val="333333"/>
            </a:solidFill>
            <a:prstDash val="solid"/>
          </a:ln>
        </p:spPr>
        <p:txBody>
          <a:bodyPr/>
          <a:lstStyle/>
          <a:p>
            <a:endParaRPr lang="ja-JP" altLang="en-US"/>
          </a:p>
        </p:txBody>
      </p:sp>
      <p:sp>
        <p:nvSpPr>
          <p:cNvPr id="3" name="Shape 1"/>
          <p:cNvSpPr/>
          <p:nvPr/>
        </p:nvSpPr>
        <p:spPr>
          <a:xfrm>
            <a:off x="8595360" y="0"/>
            <a:ext cx="548640" cy="5143500"/>
          </a:xfrm>
          <a:prstGeom prst="rect">
            <a:avLst/>
          </a:prstGeom>
          <a:solidFill>
            <a:srgbClr val="F97316"/>
          </a:solidFill>
          <a:ln w="12700">
            <a:solidFill>
              <a:srgbClr val="333333"/>
            </a:solidFill>
            <a:prstDash val="solid"/>
          </a:ln>
        </p:spPr>
        <p:txBody>
          <a:bodyPr/>
          <a:lstStyle/>
          <a:p>
            <a:endParaRPr lang="ja-JP" altLang="en-US"/>
          </a:p>
        </p:txBody>
      </p:sp>
      <p:sp>
        <p:nvSpPr>
          <p:cNvPr id="4" name="Text 2"/>
          <p:cNvSpPr/>
          <p:nvPr/>
        </p:nvSpPr>
        <p:spPr>
          <a:xfrm>
            <a:off x="548640" y="457200"/>
            <a:ext cx="6400800" cy="274320"/>
          </a:xfrm>
          <a:prstGeom prst="rect">
            <a:avLst/>
          </a:prstGeom>
          <a:noFill/>
          <a:ln/>
        </p:spPr>
        <p:txBody>
          <a:bodyPr wrap="square" lIns="0" tIns="0" rIns="0" bIns="0" rtlCol="0" anchor="ctr"/>
          <a:lstStyle/>
          <a:p>
            <a:pPr marL="0" indent="0">
              <a:buNone/>
            </a:pPr>
            <a:r>
              <a:rPr lang="en-US" sz="1200" b="1" kern="0" spc="600" dirty="0">
                <a:solidFill>
                  <a:srgbClr val="FB923C"/>
                </a:solidFill>
                <a:latin typeface="Meiryo" pitchFamily="34" charset="0"/>
                <a:ea typeface="Meiryo" pitchFamily="34" charset="-122"/>
                <a:cs typeface="Meiryo" pitchFamily="34" charset="-120"/>
              </a:rPr>
              <a:t>PART 1  /  FREE PREVIEW</a:t>
            </a:r>
            <a:endParaRPr lang="en-US" sz="1200" dirty="0"/>
          </a:p>
        </p:txBody>
      </p:sp>
      <p:sp>
        <p:nvSpPr>
          <p:cNvPr id="5" name="Text 3"/>
          <p:cNvSpPr/>
          <p:nvPr/>
        </p:nvSpPr>
        <p:spPr>
          <a:xfrm>
            <a:off x="548640" y="1097280"/>
            <a:ext cx="7315200" cy="1097280"/>
          </a:xfrm>
          <a:prstGeom prst="rect">
            <a:avLst/>
          </a:prstGeom>
          <a:noFill/>
          <a:ln/>
        </p:spPr>
        <p:txBody>
          <a:bodyPr wrap="square" lIns="0" tIns="0" rIns="0" bIns="0" rtlCol="0" anchor="ctr"/>
          <a:lstStyle/>
          <a:p>
            <a:pPr marL="0" indent="0">
              <a:buNone/>
            </a:pPr>
            <a:r>
              <a:rPr lang="en-US" sz="5600" b="1" dirty="0">
                <a:solidFill>
                  <a:srgbClr val="FFFFFF"/>
                </a:solidFill>
                <a:latin typeface="Meiryo" pitchFamily="34" charset="0"/>
                <a:ea typeface="Meiryo" pitchFamily="34" charset="-122"/>
                <a:cs typeface="Meiryo" pitchFamily="34" charset="-120"/>
              </a:rPr>
              <a:t>Mojo入門</a:t>
            </a:r>
            <a:endParaRPr lang="en-US" sz="5600" dirty="0"/>
          </a:p>
        </p:txBody>
      </p:sp>
      <p:sp>
        <p:nvSpPr>
          <p:cNvPr id="6" name="Text 4"/>
          <p:cNvSpPr/>
          <p:nvPr/>
        </p:nvSpPr>
        <p:spPr>
          <a:xfrm>
            <a:off x="548640" y="2240280"/>
            <a:ext cx="7315200" cy="640080"/>
          </a:xfrm>
          <a:prstGeom prst="rect">
            <a:avLst/>
          </a:prstGeom>
          <a:noFill/>
          <a:ln/>
        </p:spPr>
        <p:txBody>
          <a:bodyPr wrap="square" lIns="0" tIns="0" rIns="0" bIns="0" rtlCol="0" anchor="ctr"/>
          <a:lstStyle/>
          <a:p>
            <a:pPr marL="0" indent="0">
              <a:buNone/>
            </a:pPr>
            <a:r>
              <a:rPr lang="en-US" sz="3000" dirty="0">
                <a:solidFill>
                  <a:srgbClr val="FB923C"/>
                </a:solidFill>
                <a:latin typeface="Meiryo" pitchFamily="34" charset="0"/>
                <a:ea typeface="Meiryo" pitchFamily="34" charset="-122"/>
                <a:cs typeface="Meiryo" pitchFamily="34" charset="-120"/>
              </a:rPr>
              <a:t>Mojo とは何か</a:t>
            </a:r>
            <a:endParaRPr lang="en-US" sz="3000" dirty="0"/>
          </a:p>
        </p:txBody>
      </p:sp>
      <p:sp>
        <p:nvSpPr>
          <p:cNvPr id="7" name="Text 5"/>
          <p:cNvSpPr/>
          <p:nvPr/>
        </p:nvSpPr>
        <p:spPr>
          <a:xfrm>
            <a:off x="548640" y="2971800"/>
            <a:ext cx="7315200" cy="365760"/>
          </a:xfrm>
          <a:prstGeom prst="rect">
            <a:avLst/>
          </a:prstGeom>
          <a:noFill/>
          <a:ln/>
        </p:spPr>
        <p:txBody>
          <a:bodyPr wrap="square" lIns="0" tIns="0" rIns="0" bIns="0" rtlCol="0" anchor="ctr"/>
          <a:lstStyle/>
          <a:p>
            <a:pPr marL="0" indent="0">
              <a:buNone/>
            </a:pPr>
            <a:r>
              <a:rPr lang="en-US" sz="1400" dirty="0">
                <a:solidFill>
                  <a:srgbClr val="CADCFC"/>
                </a:solidFill>
                <a:latin typeface="Meiryo" pitchFamily="34" charset="0"/>
                <a:ea typeface="Meiryo" pitchFamily="34" charset="-122"/>
                <a:cs typeface="Meiryo" pitchFamily="34" charset="-120"/>
              </a:rPr>
              <a:t>Python開発者のための、AIインフラ向けシステムプログラミング言語</a:t>
            </a:r>
            <a:endParaRPr lang="en-US" sz="1400" dirty="0"/>
          </a:p>
        </p:txBody>
      </p:sp>
      <p:sp>
        <p:nvSpPr>
          <p:cNvPr id="8" name="Shape 6"/>
          <p:cNvSpPr/>
          <p:nvPr/>
        </p:nvSpPr>
        <p:spPr>
          <a:xfrm>
            <a:off x="548640" y="3611880"/>
            <a:ext cx="914400" cy="0"/>
          </a:xfrm>
          <a:prstGeom prst="line">
            <a:avLst/>
          </a:prstGeom>
          <a:noFill/>
          <a:ln w="38100">
            <a:solidFill>
              <a:srgbClr val="F97316"/>
            </a:solidFill>
            <a:prstDash val="solid"/>
          </a:ln>
        </p:spPr>
        <p:txBody>
          <a:bodyPr/>
          <a:lstStyle/>
          <a:p>
            <a:endParaRPr lang="ja-JP" altLang="en-US"/>
          </a:p>
        </p:txBody>
      </p:sp>
      <p:sp>
        <p:nvSpPr>
          <p:cNvPr id="9" name="Text 7"/>
          <p:cNvSpPr/>
          <p:nvPr/>
        </p:nvSpPr>
        <p:spPr>
          <a:xfrm>
            <a:off x="548640" y="3794760"/>
            <a:ext cx="7315200" cy="365760"/>
          </a:xfrm>
          <a:prstGeom prst="rect">
            <a:avLst/>
          </a:prstGeom>
          <a:noFill/>
          <a:ln/>
        </p:spPr>
        <p:txBody>
          <a:bodyPr wrap="square" lIns="0" tIns="0" rIns="0" bIns="0" rtlCol="0" anchor="ctr"/>
          <a:lstStyle/>
          <a:p>
            <a:pPr marL="0" indent="0">
              <a:buNone/>
            </a:pPr>
            <a:r>
              <a:rPr lang="en-US" sz="1400" b="1" dirty="0">
                <a:solidFill>
                  <a:srgbClr val="FFFFFF"/>
                </a:solidFill>
                <a:latin typeface="Meiryo" pitchFamily="34" charset="0"/>
                <a:ea typeface="Meiryo" pitchFamily="34" charset="-122"/>
                <a:cs typeface="Meiryo" pitchFamily="34" charset="-120"/>
              </a:rPr>
              <a:t>Hiromi</a:t>
            </a:r>
            <a:r>
              <a:rPr lang="en-US" sz="1400" dirty="0">
                <a:solidFill>
                  <a:srgbClr val="64748B"/>
                </a:solidFill>
                <a:latin typeface="Meiryo" pitchFamily="34" charset="0"/>
                <a:ea typeface="Meiryo" pitchFamily="34" charset="-122"/>
                <a:cs typeface="Meiryo" pitchFamily="34" charset="-120"/>
              </a:rPr>
              <a:t>    /    </a:t>
            </a:r>
            <a:r>
              <a:rPr lang="en-US" sz="1300" dirty="0">
                <a:solidFill>
                  <a:srgbClr val="CADCFC"/>
                </a:solidFill>
                <a:latin typeface="Meiryo" pitchFamily="34" charset="0"/>
                <a:ea typeface="Meiryo" pitchFamily="34" charset="-122"/>
                <a:cs typeface="Meiryo" pitchFamily="34" charset="-120"/>
              </a:rPr>
              <a:t>Mojo 0.26.2 対応</a:t>
            </a:r>
            <a:endParaRPr lang="en-US" sz="1400" dirty="0"/>
          </a:p>
        </p:txBody>
      </p:sp>
      <p:sp>
        <p:nvSpPr>
          <p:cNvPr id="10" name="Text 8"/>
          <p:cNvSpPr/>
          <p:nvPr/>
        </p:nvSpPr>
        <p:spPr>
          <a:xfrm>
            <a:off x="548640" y="4160520"/>
            <a:ext cx="7315200" cy="365760"/>
          </a:xfrm>
          <a:prstGeom prst="rect">
            <a:avLst/>
          </a:prstGeom>
          <a:noFill/>
          <a:ln/>
        </p:spPr>
        <p:txBody>
          <a:bodyPr wrap="square" lIns="0" tIns="0" rIns="0" bIns="0" rtlCol="0" anchor="ctr"/>
          <a:lstStyle/>
          <a:p>
            <a:pPr marL="0" indent="0">
              <a:buNone/>
            </a:pPr>
            <a:r>
              <a:rPr lang="en-US" sz="1100" dirty="0">
                <a:solidFill>
                  <a:srgbClr val="94A3B8"/>
                </a:solidFill>
                <a:latin typeface="Consolas" pitchFamily="34" charset="0"/>
                <a:ea typeface="Consolas" pitchFamily="34" charset="-122"/>
                <a:cs typeface="Consolas" pitchFamily="34" charset="-120"/>
              </a:rPr>
              <a:t>github.com/h3adeu/mojo-from-scratch</a:t>
            </a:r>
            <a:endParaRPr lang="en-US" sz="1100" dirty="0"/>
          </a:p>
        </p:txBody>
      </p:sp>
      <p:pic>
        <p:nvPicPr>
          <p:cNvPr id="11" name="slide_01.mp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a:stretch>
            <a:fillRect/>
          </a:stretch>
        </p:blipFill>
        <p:spPr>
          <a:xfrm>
            <a:off x="91440" y="91440"/>
            <a:ext cx="365760" cy="36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afterEffect">
                                  <p:stCondLst>
                                    <p:cond delay="0"/>
                                  </p:stCondLst>
                                  <p:childTnLst>
                                    <p:cmd type="call" cmd="playFrom(0.0)">
                                      <p:cBhvr>
                                        <p:cTn id="6" dur="indefinite"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11"/>
                </p:tgtEl>
              </p:cMediaNode>
            </p:audio>
          </p:childTnLst>
        </p:cTn>
      </p:par>
    </p:tnLst>
  </p:timing>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20040"/>
            <a:ext cx="8229600" cy="274320"/>
          </a:xfrm>
          <a:prstGeom prst="rect">
            <a:avLst/>
          </a:prstGeom>
          <a:noFill/>
          <a:ln/>
        </p:spPr>
        <p:txBody>
          <a:bodyPr wrap="square" lIns="0" tIns="0" rIns="0" bIns="0" rtlCol="0" anchor="ctr"/>
          <a:lstStyle/>
          <a:p>
            <a:pPr marL="0" indent="0">
              <a:buNone/>
            </a:pPr>
            <a:r>
              <a:rPr lang="en-US" sz="1100" b="1" kern="0" spc="400" dirty="0">
                <a:solidFill>
                  <a:srgbClr val="F97316"/>
                </a:solidFill>
                <a:latin typeface="Meiryo" pitchFamily="34" charset="0"/>
                <a:ea typeface="Meiryo" pitchFamily="34" charset="-122"/>
                <a:cs typeface="Meiryo" pitchFamily="34" charset="-120"/>
              </a:rPr>
              <a:t>MLIR</a:t>
            </a:r>
            <a:endParaRPr lang="en-US" sz="1100" dirty="0"/>
          </a:p>
        </p:txBody>
      </p:sp>
      <p:sp>
        <p:nvSpPr>
          <p:cNvPr id="3" name="Text 1"/>
          <p:cNvSpPr/>
          <p:nvPr/>
        </p:nvSpPr>
        <p:spPr>
          <a:xfrm>
            <a:off x="548640" y="594360"/>
            <a:ext cx="8229600" cy="640080"/>
          </a:xfrm>
          <a:prstGeom prst="rect">
            <a:avLst/>
          </a:prstGeom>
          <a:noFill/>
          <a:ln/>
        </p:spPr>
        <p:txBody>
          <a:bodyPr wrap="square" lIns="0" tIns="0" rIns="0" bIns="0" rtlCol="0" anchor="ctr"/>
          <a:lstStyle/>
          <a:p>
            <a:pPr marL="0" indent="0">
              <a:buNone/>
            </a:pPr>
            <a:r>
              <a:rPr lang="en-US" sz="2800" b="1" dirty="0">
                <a:solidFill>
                  <a:srgbClr val="1E293B"/>
                </a:solidFill>
                <a:latin typeface="Meiryo" pitchFamily="34" charset="0"/>
                <a:ea typeface="Meiryo" pitchFamily="34" charset="-122"/>
                <a:cs typeface="Meiryo" pitchFamily="34" charset="-120"/>
              </a:rPr>
              <a:t>Mojo のコンパイラ基盤 — MLIR</a:t>
            </a:r>
            <a:endParaRPr lang="en-US" sz="2800" dirty="0"/>
          </a:p>
        </p:txBody>
      </p:sp>
      <p:sp>
        <p:nvSpPr>
          <p:cNvPr id="4" name="Shape 2"/>
          <p:cNvSpPr/>
          <p:nvPr/>
        </p:nvSpPr>
        <p:spPr>
          <a:xfrm>
            <a:off x="365760" y="365760"/>
            <a:ext cx="73152" cy="868680"/>
          </a:xfrm>
          <a:prstGeom prst="rect">
            <a:avLst/>
          </a:prstGeom>
          <a:solidFill>
            <a:srgbClr val="F97316"/>
          </a:solidFill>
          <a:ln w="12700">
            <a:solidFill>
              <a:srgbClr val="F97316"/>
            </a:solidFill>
            <a:prstDash val="solid"/>
          </a:ln>
        </p:spPr>
        <p:txBody>
          <a:bodyPr/>
          <a:lstStyle/>
          <a:p>
            <a:endParaRPr lang="ja-JP" altLang="en-US"/>
          </a:p>
        </p:txBody>
      </p:sp>
      <p:sp>
        <p:nvSpPr>
          <p:cNvPr id="5" name="Shape 3"/>
          <p:cNvSpPr/>
          <p:nvPr/>
        </p:nvSpPr>
        <p:spPr>
          <a:xfrm>
            <a:off x="548640" y="1417320"/>
            <a:ext cx="3931920" cy="2926080"/>
          </a:xfrm>
          <a:prstGeom prst="rect">
            <a:avLst/>
          </a:prstGeom>
          <a:solidFill>
            <a:srgbClr val="F8FAFC"/>
          </a:solidFill>
          <a:ln w="12700">
            <a:solidFill>
              <a:srgbClr val="E2E8F0"/>
            </a:solidFill>
            <a:prstDash val="solid"/>
          </a:ln>
        </p:spPr>
        <p:txBody>
          <a:bodyPr/>
          <a:lstStyle/>
          <a:p>
            <a:endParaRPr lang="ja-JP" altLang="en-US"/>
          </a:p>
        </p:txBody>
      </p:sp>
      <p:sp>
        <p:nvSpPr>
          <p:cNvPr id="6" name="Text 4"/>
          <p:cNvSpPr/>
          <p:nvPr/>
        </p:nvSpPr>
        <p:spPr>
          <a:xfrm>
            <a:off x="777240" y="1554480"/>
            <a:ext cx="3474720" cy="548640"/>
          </a:xfrm>
          <a:prstGeom prst="rect">
            <a:avLst/>
          </a:prstGeom>
          <a:noFill/>
          <a:ln/>
        </p:spPr>
        <p:txBody>
          <a:bodyPr wrap="square" lIns="0" tIns="0" rIns="0" bIns="0" rtlCol="0" anchor="ctr"/>
          <a:lstStyle/>
          <a:p>
            <a:pPr marL="0" indent="0">
              <a:buNone/>
            </a:pPr>
            <a:r>
              <a:rPr lang="en-US" sz="3200" b="1" dirty="0">
                <a:solidFill>
                  <a:srgbClr val="F97316"/>
                </a:solidFill>
                <a:latin typeface="Meiryo" pitchFamily="34" charset="0"/>
                <a:ea typeface="Meiryo" pitchFamily="34" charset="-122"/>
                <a:cs typeface="Meiryo" pitchFamily="34" charset="-120"/>
              </a:rPr>
              <a:t>MLIR</a:t>
            </a:r>
            <a:endParaRPr lang="en-US" sz="3200" dirty="0"/>
          </a:p>
        </p:txBody>
      </p:sp>
      <p:sp>
        <p:nvSpPr>
          <p:cNvPr id="7" name="Text 5"/>
          <p:cNvSpPr/>
          <p:nvPr/>
        </p:nvSpPr>
        <p:spPr>
          <a:xfrm>
            <a:off x="777240" y="2103120"/>
            <a:ext cx="3474720" cy="365760"/>
          </a:xfrm>
          <a:prstGeom prst="rect">
            <a:avLst/>
          </a:prstGeom>
          <a:noFill/>
          <a:ln/>
        </p:spPr>
        <p:txBody>
          <a:bodyPr wrap="square" lIns="0" tIns="0" rIns="0" bIns="0" rtlCol="0" anchor="ctr"/>
          <a:lstStyle/>
          <a:p>
            <a:pPr marL="0" indent="0">
              <a:buNone/>
            </a:pPr>
            <a:r>
              <a:rPr lang="en-US" sz="1400" b="1" dirty="0">
                <a:solidFill>
                  <a:srgbClr val="1E293B"/>
                </a:solidFill>
                <a:latin typeface="Meiryo" pitchFamily="34" charset="0"/>
                <a:ea typeface="Meiryo" pitchFamily="34" charset="-122"/>
                <a:cs typeface="Meiryo" pitchFamily="34" charset="-120"/>
              </a:rPr>
              <a:t>Multi-Level IR</a:t>
            </a:r>
            <a:endParaRPr lang="en-US" sz="1400" dirty="0"/>
          </a:p>
        </p:txBody>
      </p:sp>
      <p:sp>
        <p:nvSpPr>
          <p:cNvPr id="8" name="Shape 6"/>
          <p:cNvSpPr/>
          <p:nvPr/>
        </p:nvSpPr>
        <p:spPr>
          <a:xfrm>
            <a:off x="777240" y="2514600"/>
            <a:ext cx="640080" cy="0"/>
          </a:xfrm>
          <a:prstGeom prst="line">
            <a:avLst/>
          </a:prstGeom>
          <a:noFill/>
          <a:ln w="25400">
            <a:solidFill>
              <a:srgbClr val="F97316"/>
            </a:solidFill>
            <a:prstDash val="solid"/>
          </a:ln>
        </p:spPr>
        <p:txBody>
          <a:bodyPr/>
          <a:lstStyle/>
          <a:p>
            <a:endParaRPr lang="ja-JP" altLang="en-US"/>
          </a:p>
        </p:txBody>
      </p:sp>
      <p:sp>
        <p:nvSpPr>
          <p:cNvPr id="9" name="Text 7"/>
          <p:cNvSpPr/>
          <p:nvPr/>
        </p:nvSpPr>
        <p:spPr>
          <a:xfrm>
            <a:off x="777240" y="2651760"/>
            <a:ext cx="3474720" cy="1554480"/>
          </a:xfrm>
          <a:prstGeom prst="rect">
            <a:avLst/>
          </a:prstGeom>
          <a:noFill/>
          <a:ln/>
        </p:spPr>
        <p:txBody>
          <a:bodyPr wrap="square" lIns="0" tIns="0" rIns="0" bIns="0" rtlCol="0" anchor="ctr"/>
          <a:lstStyle/>
          <a:p>
            <a:pPr marL="0" indent="0">
              <a:lnSpc>
                <a:spcPct val="140000"/>
              </a:lnSpc>
              <a:buNone/>
            </a:pPr>
            <a:r>
              <a:rPr lang="en-US" sz="1200" dirty="0">
                <a:solidFill>
                  <a:srgbClr val="1E293B"/>
                </a:solidFill>
                <a:latin typeface="Meiryo" pitchFamily="34" charset="0"/>
                <a:ea typeface="Meiryo" pitchFamily="34" charset="-122"/>
                <a:cs typeface="Meiryo" pitchFamily="34" charset="-120"/>
              </a:rPr>
              <a:t>いろいろな段階の中間表現を</a:t>
            </a:r>
            <a:endParaRPr lang="en-US" sz="1200" dirty="0"/>
          </a:p>
          <a:p>
            <a:pPr marL="0" indent="0">
              <a:lnSpc>
                <a:spcPct val="140000"/>
              </a:lnSpc>
              <a:buNone/>
            </a:pPr>
            <a:r>
              <a:rPr lang="en-US" sz="1200" b="1" dirty="0">
                <a:solidFill>
                  <a:srgbClr val="1E293B"/>
                </a:solidFill>
                <a:latin typeface="Meiryo" pitchFamily="34" charset="0"/>
                <a:ea typeface="Meiryo" pitchFamily="34" charset="-122"/>
                <a:cs typeface="Meiryo" pitchFamily="34" charset="-120"/>
              </a:rPr>
              <a:t>まとめて扱うための仕組み。</a:t>
            </a:r>
            <a:endParaRPr lang="en-US" sz="1200" dirty="0"/>
          </a:p>
          <a:p>
            <a:pPr marL="0" indent="0">
              <a:lnSpc>
                <a:spcPct val="140000"/>
              </a:lnSpc>
              <a:buNone/>
            </a:pPr>
            <a:endParaRPr lang="en-US" sz="1200" dirty="0"/>
          </a:p>
          <a:p>
            <a:pPr marL="0" indent="0">
              <a:lnSpc>
                <a:spcPct val="140000"/>
              </a:lnSpc>
              <a:buNone/>
            </a:pPr>
            <a:r>
              <a:rPr lang="en-US" sz="1200" dirty="0">
                <a:solidFill>
                  <a:srgbClr val="1E293B"/>
                </a:solidFill>
                <a:latin typeface="Meiryo" pitchFamily="34" charset="0"/>
                <a:ea typeface="Meiryo" pitchFamily="34" charset="-122"/>
                <a:cs typeface="Meiryo" pitchFamily="34" charset="-120"/>
              </a:rPr>
              <a:t>抽象的な表現から低水準な表現まで、</a:t>
            </a:r>
            <a:endParaRPr lang="en-US" sz="1200" dirty="0"/>
          </a:p>
          <a:p>
            <a:pPr marL="0" indent="0">
              <a:lnSpc>
                <a:spcPct val="140000"/>
              </a:lnSpc>
              <a:buNone/>
            </a:pPr>
            <a:r>
              <a:rPr lang="en-US" sz="1200" dirty="0">
                <a:solidFill>
                  <a:srgbClr val="1E293B"/>
                </a:solidFill>
                <a:latin typeface="Meiryo" pitchFamily="34" charset="0"/>
                <a:ea typeface="Meiryo" pitchFamily="34" charset="-122"/>
                <a:cs typeface="Meiryo" pitchFamily="34" charset="-120"/>
              </a:rPr>
              <a:t>段階を分けて変換していける </a:t>
            </a:r>
            <a:r>
              <a:rPr lang="en-US" sz="1200" dirty="0">
                <a:solidFill>
                  <a:srgbClr val="F97316"/>
                </a:solidFill>
                <a:latin typeface="Consolas" pitchFamily="34" charset="0"/>
                <a:ea typeface="Consolas" pitchFamily="34" charset="-122"/>
                <a:cs typeface="Consolas" pitchFamily="34" charset="-120"/>
              </a:rPr>
              <a:t>(lowering)</a:t>
            </a:r>
            <a:r>
              <a:rPr lang="en-US" sz="1200" dirty="0">
                <a:solidFill>
                  <a:srgbClr val="1E293B"/>
                </a:solidFill>
                <a:latin typeface="Meiryo" pitchFamily="34" charset="0"/>
                <a:ea typeface="Meiryo" pitchFamily="34" charset="-122"/>
                <a:cs typeface="Meiryo" pitchFamily="34" charset="-120"/>
              </a:rPr>
              <a:t>。</a:t>
            </a:r>
            <a:endParaRPr lang="en-US" sz="1200" dirty="0"/>
          </a:p>
        </p:txBody>
      </p:sp>
      <p:sp>
        <p:nvSpPr>
          <p:cNvPr id="10" name="Text 8"/>
          <p:cNvSpPr/>
          <p:nvPr/>
        </p:nvSpPr>
        <p:spPr>
          <a:xfrm>
            <a:off x="4846320" y="1188720"/>
            <a:ext cx="3931920" cy="274320"/>
          </a:xfrm>
          <a:prstGeom prst="rect">
            <a:avLst/>
          </a:prstGeom>
          <a:noFill/>
          <a:ln/>
        </p:spPr>
        <p:txBody>
          <a:bodyPr wrap="square" lIns="0" tIns="0" rIns="0" bIns="0" rtlCol="0" anchor="ctr"/>
          <a:lstStyle/>
          <a:p>
            <a:pPr marL="0" indent="0">
              <a:buNone/>
            </a:pPr>
            <a:r>
              <a:rPr lang="en-US" sz="1100" b="1" kern="0" spc="400" dirty="0">
                <a:solidFill>
                  <a:srgbClr val="64748B"/>
                </a:solidFill>
                <a:latin typeface="Meiryo" pitchFamily="34" charset="0"/>
                <a:ea typeface="Meiryo" pitchFamily="34" charset="-122"/>
                <a:cs typeface="Meiryo" pitchFamily="34" charset="-120"/>
              </a:rPr>
              <a:t>lowering の流れ</a:t>
            </a:r>
            <a:endParaRPr lang="en-US" sz="1100" dirty="0"/>
          </a:p>
        </p:txBody>
      </p:sp>
      <p:sp>
        <p:nvSpPr>
          <p:cNvPr id="11" name="Shape 9"/>
          <p:cNvSpPr/>
          <p:nvPr/>
        </p:nvSpPr>
        <p:spPr>
          <a:xfrm>
            <a:off x="4846320" y="1508760"/>
            <a:ext cx="3931920" cy="548640"/>
          </a:xfrm>
          <a:prstGeom prst="rect">
            <a:avLst/>
          </a:prstGeom>
          <a:solidFill>
            <a:srgbClr val="FFFFFF"/>
          </a:solidFill>
          <a:ln w="25400">
            <a:solidFill>
              <a:srgbClr val="F97316"/>
            </a:solidFill>
            <a:prstDash val="solid"/>
          </a:ln>
          <a:effectLst>
            <a:outerShdw blurRad="101600" dist="25400" dir="5400000" algn="bl" rotWithShape="0">
              <a:srgbClr val="000000">
                <a:alpha val="8000"/>
              </a:srgbClr>
            </a:outerShdw>
          </a:effectLst>
        </p:spPr>
        <p:txBody>
          <a:bodyPr/>
          <a:lstStyle/>
          <a:p>
            <a:endParaRPr lang="ja-JP" altLang="en-US"/>
          </a:p>
        </p:txBody>
      </p:sp>
      <p:sp>
        <p:nvSpPr>
          <p:cNvPr id="12" name="Shape 10"/>
          <p:cNvSpPr/>
          <p:nvPr/>
        </p:nvSpPr>
        <p:spPr>
          <a:xfrm>
            <a:off x="4846320" y="1508760"/>
            <a:ext cx="109728" cy="548640"/>
          </a:xfrm>
          <a:prstGeom prst="rect">
            <a:avLst/>
          </a:prstGeom>
          <a:solidFill>
            <a:srgbClr val="F97316"/>
          </a:solidFill>
          <a:ln w="12700">
            <a:solidFill>
              <a:srgbClr val="333333"/>
            </a:solidFill>
            <a:prstDash val="solid"/>
          </a:ln>
        </p:spPr>
        <p:txBody>
          <a:bodyPr/>
          <a:lstStyle/>
          <a:p>
            <a:endParaRPr lang="ja-JP" altLang="en-US"/>
          </a:p>
        </p:txBody>
      </p:sp>
      <p:sp>
        <p:nvSpPr>
          <p:cNvPr id="13" name="Text 11"/>
          <p:cNvSpPr/>
          <p:nvPr/>
        </p:nvSpPr>
        <p:spPr>
          <a:xfrm>
            <a:off x="5074920" y="1554480"/>
            <a:ext cx="3474720" cy="274320"/>
          </a:xfrm>
          <a:prstGeom prst="rect">
            <a:avLst/>
          </a:prstGeom>
          <a:noFill/>
          <a:ln/>
        </p:spPr>
        <p:txBody>
          <a:bodyPr wrap="square" lIns="0" tIns="0" rIns="0" bIns="0" rtlCol="0" anchor="ctr"/>
          <a:lstStyle/>
          <a:p>
            <a:pPr marL="0" indent="0">
              <a:buNone/>
            </a:pPr>
            <a:r>
              <a:rPr lang="en-US" sz="1300" b="1" dirty="0">
                <a:solidFill>
                  <a:srgbClr val="1E293B"/>
                </a:solidFill>
                <a:latin typeface="Meiryo" pitchFamily="34" charset="0"/>
                <a:ea typeface="Meiryo" pitchFamily="34" charset="-122"/>
                <a:cs typeface="Meiryo" pitchFamily="34" charset="-120"/>
              </a:rPr>
              <a:t>Mojo ソース</a:t>
            </a:r>
            <a:endParaRPr lang="en-US" sz="1300" dirty="0"/>
          </a:p>
        </p:txBody>
      </p:sp>
      <p:sp>
        <p:nvSpPr>
          <p:cNvPr id="14" name="Text 12"/>
          <p:cNvSpPr/>
          <p:nvPr/>
        </p:nvSpPr>
        <p:spPr>
          <a:xfrm>
            <a:off x="5074920" y="1828800"/>
            <a:ext cx="3474720" cy="228600"/>
          </a:xfrm>
          <a:prstGeom prst="rect">
            <a:avLst/>
          </a:prstGeom>
          <a:noFill/>
          <a:ln/>
        </p:spPr>
        <p:txBody>
          <a:bodyPr wrap="square" lIns="0" tIns="0" rIns="0" bIns="0" rtlCol="0" anchor="ctr"/>
          <a:lstStyle/>
          <a:p>
            <a:pPr marL="0" indent="0">
              <a:buNone/>
            </a:pPr>
            <a:r>
              <a:rPr lang="en-US" sz="1000" dirty="0">
                <a:solidFill>
                  <a:srgbClr val="64748B"/>
                </a:solidFill>
                <a:latin typeface="Meiryo" pitchFamily="34" charset="0"/>
                <a:ea typeface="Meiryo" pitchFamily="34" charset="-122"/>
                <a:cs typeface="Meiryo" pitchFamily="34" charset="-120"/>
              </a:rPr>
              <a:t>高水準 (def, struct…)</a:t>
            </a:r>
            <a:endParaRPr lang="en-US" sz="1000" dirty="0"/>
          </a:p>
        </p:txBody>
      </p:sp>
      <p:sp>
        <p:nvSpPr>
          <p:cNvPr id="15" name="Text 13"/>
          <p:cNvSpPr/>
          <p:nvPr/>
        </p:nvSpPr>
        <p:spPr>
          <a:xfrm>
            <a:off x="6675120" y="2020824"/>
            <a:ext cx="274320" cy="164592"/>
          </a:xfrm>
          <a:prstGeom prst="rect">
            <a:avLst/>
          </a:prstGeom>
          <a:noFill/>
          <a:ln/>
        </p:spPr>
        <p:txBody>
          <a:bodyPr wrap="square" lIns="0" tIns="0" rIns="0" bIns="0" rtlCol="0" anchor="ctr"/>
          <a:lstStyle/>
          <a:p>
            <a:pPr marL="0" indent="0" algn="ctr">
              <a:buNone/>
            </a:pPr>
            <a:r>
              <a:rPr lang="en-US" sz="1000" dirty="0">
                <a:solidFill>
                  <a:srgbClr val="64748B"/>
                </a:solidFill>
                <a:latin typeface="Meiryo" pitchFamily="34" charset="0"/>
                <a:ea typeface="Meiryo" pitchFamily="34" charset="-122"/>
                <a:cs typeface="Meiryo" pitchFamily="34" charset="-120"/>
              </a:rPr>
              <a:t>▼</a:t>
            </a:r>
            <a:endParaRPr lang="en-US" sz="1000" dirty="0"/>
          </a:p>
        </p:txBody>
      </p:sp>
      <p:sp>
        <p:nvSpPr>
          <p:cNvPr id="16" name="Shape 14"/>
          <p:cNvSpPr/>
          <p:nvPr/>
        </p:nvSpPr>
        <p:spPr>
          <a:xfrm>
            <a:off x="4846320" y="2221992"/>
            <a:ext cx="3931920" cy="548640"/>
          </a:xfrm>
          <a:prstGeom prst="rect">
            <a:avLst/>
          </a:prstGeom>
          <a:solidFill>
            <a:srgbClr val="FFFFFF"/>
          </a:solidFill>
          <a:ln w="25400">
            <a:solidFill>
              <a:srgbClr val="FB923C"/>
            </a:solidFill>
            <a:prstDash val="solid"/>
          </a:ln>
          <a:effectLst>
            <a:outerShdw blurRad="101600" dist="25400" dir="5400000" algn="bl" rotWithShape="0">
              <a:srgbClr val="000000">
                <a:alpha val="8000"/>
              </a:srgbClr>
            </a:outerShdw>
          </a:effectLst>
        </p:spPr>
        <p:txBody>
          <a:bodyPr/>
          <a:lstStyle/>
          <a:p>
            <a:endParaRPr lang="ja-JP" altLang="en-US"/>
          </a:p>
        </p:txBody>
      </p:sp>
      <p:sp>
        <p:nvSpPr>
          <p:cNvPr id="17" name="Shape 15"/>
          <p:cNvSpPr/>
          <p:nvPr/>
        </p:nvSpPr>
        <p:spPr>
          <a:xfrm>
            <a:off x="4846320" y="2221992"/>
            <a:ext cx="109728" cy="548640"/>
          </a:xfrm>
          <a:prstGeom prst="rect">
            <a:avLst/>
          </a:prstGeom>
          <a:solidFill>
            <a:srgbClr val="FB923C"/>
          </a:solidFill>
          <a:ln w="12700">
            <a:solidFill>
              <a:srgbClr val="333333"/>
            </a:solidFill>
            <a:prstDash val="solid"/>
          </a:ln>
        </p:spPr>
        <p:txBody>
          <a:bodyPr/>
          <a:lstStyle/>
          <a:p>
            <a:endParaRPr lang="ja-JP" altLang="en-US"/>
          </a:p>
        </p:txBody>
      </p:sp>
      <p:sp>
        <p:nvSpPr>
          <p:cNvPr id="18" name="Text 16"/>
          <p:cNvSpPr/>
          <p:nvPr/>
        </p:nvSpPr>
        <p:spPr>
          <a:xfrm>
            <a:off x="5074920" y="2267712"/>
            <a:ext cx="3474720" cy="274320"/>
          </a:xfrm>
          <a:prstGeom prst="rect">
            <a:avLst/>
          </a:prstGeom>
          <a:noFill/>
          <a:ln/>
        </p:spPr>
        <p:txBody>
          <a:bodyPr wrap="square" lIns="0" tIns="0" rIns="0" bIns="0" rtlCol="0" anchor="ctr"/>
          <a:lstStyle/>
          <a:p>
            <a:pPr marL="0" indent="0">
              <a:buNone/>
            </a:pPr>
            <a:r>
              <a:rPr lang="en-US" sz="1300" b="1" dirty="0">
                <a:solidFill>
                  <a:srgbClr val="1E293B"/>
                </a:solidFill>
                <a:latin typeface="Meiryo" pitchFamily="34" charset="0"/>
                <a:ea typeface="Meiryo" pitchFamily="34" charset="-122"/>
                <a:cs typeface="Meiryo" pitchFamily="34" charset="-120"/>
              </a:rPr>
              <a:t>MLIR (高レベル)</a:t>
            </a:r>
            <a:endParaRPr lang="en-US" sz="1300" dirty="0"/>
          </a:p>
        </p:txBody>
      </p:sp>
      <p:sp>
        <p:nvSpPr>
          <p:cNvPr id="19" name="Text 17"/>
          <p:cNvSpPr/>
          <p:nvPr/>
        </p:nvSpPr>
        <p:spPr>
          <a:xfrm>
            <a:off x="5074920" y="2542032"/>
            <a:ext cx="3474720" cy="228600"/>
          </a:xfrm>
          <a:prstGeom prst="rect">
            <a:avLst/>
          </a:prstGeom>
          <a:noFill/>
          <a:ln/>
        </p:spPr>
        <p:txBody>
          <a:bodyPr wrap="square" lIns="0" tIns="0" rIns="0" bIns="0" rtlCol="0" anchor="ctr"/>
          <a:lstStyle/>
          <a:p>
            <a:pPr marL="0" indent="0">
              <a:buNone/>
            </a:pPr>
            <a:r>
              <a:rPr lang="en-US" sz="1000" dirty="0">
                <a:solidFill>
                  <a:srgbClr val="64748B"/>
                </a:solidFill>
                <a:latin typeface="Meiryo" pitchFamily="34" charset="0"/>
                <a:ea typeface="Meiryo" pitchFamily="34" charset="-122"/>
                <a:cs typeface="Meiryo" pitchFamily="34" charset="-120"/>
              </a:rPr>
              <a:t>Mojo 専用方言</a:t>
            </a:r>
            <a:endParaRPr lang="en-US" sz="1000" dirty="0"/>
          </a:p>
        </p:txBody>
      </p:sp>
      <p:sp>
        <p:nvSpPr>
          <p:cNvPr id="20" name="Text 18"/>
          <p:cNvSpPr/>
          <p:nvPr/>
        </p:nvSpPr>
        <p:spPr>
          <a:xfrm>
            <a:off x="6675120" y="2734056"/>
            <a:ext cx="274320" cy="164592"/>
          </a:xfrm>
          <a:prstGeom prst="rect">
            <a:avLst/>
          </a:prstGeom>
          <a:noFill/>
          <a:ln/>
        </p:spPr>
        <p:txBody>
          <a:bodyPr wrap="square" lIns="0" tIns="0" rIns="0" bIns="0" rtlCol="0" anchor="ctr"/>
          <a:lstStyle/>
          <a:p>
            <a:pPr marL="0" indent="0" algn="ctr">
              <a:buNone/>
            </a:pPr>
            <a:r>
              <a:rPr lang="en-US" sz="1000" dirty="0">
                <a:solidFill>
                  <a:srgbClr val="64748B"/>
                </a:solidFill>
                <a:latin typeface="Meiryo" pitchFamily="34" charset="0"/>
                <a:ea typeface="Meiryo" pitchFamily="34" charset="-122"/>
                <a:cs typeface="Meiryo" pitchFamily="34" charset="-120"/>
              </a:rPr>
              <a:t>▼</a:t>
            </a:r>
            <a:endParaRPr lang="en-US" sz="1000" dirty="0"/>
          </a:p>
        </p:txBody>
      </p:sp>
      <p:sp>
        <p:nvSpPr>
          <p:cNvPr id="21" name="Shape 19"/>
          <p:cNvSpPr/>
          <p:nvPr/>
        </p:nvSpPr>
        <p:spPr>
          <a:xfrm>
            <a:off x="4846320" y="2935224"/>
            <a:ext cx="3931920" cy="548640"/>
          </a:xfrm>
          <a:prstGeom prst="rect">
            <a:avLst/>
          </a:prstGeom>
          <a:solidFill>
            <a:srgbClr val="FFFFFF"/>
          </a:solidFill>
          <a:ln w="25400">
            <a:solidFill>
              <a:srgbClr val="60A5FA"/>
            </a:solidFill>
            <a:prstDash val="solid"/>
          </a:ln>
          <a:effectLst>
            <a:outerShdw blurRad="101600" dist="25400" dir="5400000" algn="bl" rotWithShape="0">
              <a:srgbClr val="000000">
                <a:alpha val="8000"/>
              </a:srgbClr>
            </a:outerShdw>
          </a:effectLst>
        </p:spPr>
        <p:txBody>
          <a:bodyPr/>
          <a:lstStyle/>
          <a:p>
            <a:endParaRPr lang="ja-JP" altLang="en-US"/>
          </a:p>
        </p:txBody>
      </p:sp>
      <p:sp>
        <p:nvSpPr>
          <p:cNvPr id="22" name="Shape 20"/>
          <p:cNvSpPr/>
          <p:nvPr/>
        </p:nvSpPr>
        <p:spPr>
          <a:xfrm>
            <a:off x="4846320" y="2935224"/>
            <a:ext cx="109728" cy="548640"/>
          </a:xfrm>
          <a:prstGeom prst="rect">
            <a:avLst/>
          </a:prstGeom>
          <a:solidFill>
            <a:srgbClr val="60A5FA"/>
          </a:solidFill>
          <a:ln w="12700">
            <a:solidFill>
              <a:srgbClr val="333333"/>
            </a:solidFill>
            <a:prstDash val="solid"/>
          </a:ln>
        </p:spPr>
        <p:txBody>
          <a:bodyPr/>
          <a:lstStyle/>
          <a:p>
            <a:endParaRPr lang="ja-JP" altLang="en-US"/>
          </a:p>
        </p:txBody>
      </p:sp>
      <p:sp>
        <p:nvSpPr>
          <p:cNvPr id="23" name="Text 21"/>
          <p:cNvSpPr/>
          <p:nvPr/>
        </p:nvSpPr>
        <p:spPr>
          <a:xfrm>
            <a:off x="5074920" y="2980944"/>
            <a:ext cx="3474720" cy="274320"/>
          </a:xfrm>
          <a:prstGeom prst="rect">
            <a:avLst/>
          </a:prstGeom>
          <a:noFill/>
          <a:ln/>
        </p:spPr>
        <p:txBody>
          <a:bodyPr wrap="square" lIns="0" tIns="0" rIns="0" bIns="0" rtlCol="0" anchor="ctr"/>
          <a:lstStyle/>
          <a:p>
            <a:pPr marL="0" indent="0">
              <a:buNone/>
            </a:pPr>
            <a:r>
              <a:rPr lang="en-US" sz="1300" b="1" dirty="0">
                <a:solidFill>
                  <a:srgbClr val="1E293B"/>
                </a:solidFill>
                <a:latin typeface="Meiryo" pitchFamily="34" charset="0"/>
                <a:ea typeface="Meiryo" pitchFamily="34" charset="-122"/>
                <a:cs typeface="Meiryo" pitchFamily="34" charset="-120"/>
              </a:rPr>
              <a:t>MLIR (低レベル)</a:t>
            </a:r>
            <a:endParaRPr lang="en-US" sz="1300" dirty="0"/>
          </a:p>
        </p:txBody>
      </p:sp>
      <p:sp>
        <p:nvSpPr>
          <p:cNvPr id="24" name="Text 22"/>
          <p:cNvSpPr/>
          <p:nvPr/>
        </p:nvSpPr>
        <p:spPr>
          <a:xfrm>
            <a:off x="5074920" y="3255264"/>
            <a:ext cx="3474720" cy="228600"/>
          </a:xfrm>
          <a:prstGeom prst="rect">
            <a:avLst/>
          </a:prstGeom>
          <a:noFill/>
          <a:ln/>
        </p:spPr>
        <p:txBody>
          <a:bodyPr wrap="square" lIns="0" tIns="0" rIns="0" bIns="0" rtlCol="0" anchor="ctr"/>
          <a:lstStyle/>
          <a:p>
            <a:pPr marL="0" indent="0">
              <a:buNone/>
            </a:pPr>
            <a:r>
              <a:rPr lang="en-US" sz="1000" dirty="0">
                <a:solidFill>
                  <a:srgbClr val="64748B"/>
                </a:solidFill>
                <a:latin typeface="Meiryo" pitchFamily="34" charset="0"/>
                <a:ea typeface="Meiryo" pitchFamily="34" charset="-122"/>
                <a:cs typeface="Meiryo" pitchFamily="34" charset="-120"/>
              </a:rPr>
              <a:t>ハードウェア向け方言</a:t>
            </a:r>
            <a:endParaRPr lang="en-US" sz="1000" dirty="0"/>
          </a:p>
        </p:txBody>
      </p:sp>
      <p:sp>
        <p:nvSpPr>
          <p:cNvPr id="25" name="Text 23"/>
          <p:cNvSpPr/>
          <p:nvPr/>
        </p:nvSpPr>
        <p:spPr>
          <a:xfrm>
            <a:off x="6675120" y="3447288"/>
            <a:ext cx="274320" cy="164592"/>
          </a:xfrm>
          <a:prstGeom prst="rect">
            <a:avLst/>
          </a:prstGeom>
          <a:noFill/>
          <a:ln/>
        </p:spPr>
        <p:txBody>
          <a:bodyPr wrap="square" lIns="0" tIns="0" rIns="0" bIns="0" rtlCol="0" anchor="ctr"/>
          <a:lstStyle/>
          <a:p>
            <a:pPr marL="0" indent="0" algn="ctr">
              <a:buNone/>
            </a:pPr>
            <a:r>
              <a:rPr lang="en-US" sz="1000" dirty="0">
                <a:solidFill>
                  <a:srgbClr val="64748B"/>
                </a:solidFill>
                <a:latin typeface="Meiryo" pitchFamily="34" charset="0"/>
                <a:ea typeface="Meiryo" pitchFamily="34" charset="-122"/>
                <a:cs typeface="Meiryo" pitchFamily="34" charset="-120"/>
              </a:rPr>
              <a:t>▼</a:t>
            </a:r>
            <a:endParaRPr lang="en-US" sz="1000" dirty="0"/>
          </a:p>
        </p:txBody>
      </p:sp>
      <p:sp>
        <p:nvSpPr>
          <p:cNvPr id="26" name="Shape 24"/>
          <p:cNvSpPr/>
          <p:nvPr/>
        </p:nvSpPr>
        <p:spPr>
          <a:xfrm>
            <a:off x="4846320" y="3648456"/>
            <a:ext cx="3931920" cy="548640"/>
          </a:xfrm>
          <a:prstGeom prst="rect">
            <a:avLst/>
          </a:prstGeom>
          <a:solidFill>
            <a:srgbClr val="FFFFFF"/>
          </a:solidFill>
          <a:ln w="25400">
            <a:solidFill>
              <a:srgbClr val="94A3B8"/>
            </a:solidFill>
            <a:prstDash val="solid"/>
          </a:ln>
          <a:effectLst>
            <a:outerShdw blurRad="101600" dist="25400" dir="5400000" algn="bl" rotWithShape="0">
              <a:srgbClr val="000000">
                <a:alpha val="8000"/>
              </a:srgbClr>
            </a:outerShdw>
          </a:effectLst>
        </p:spPr>
        <p:txBody>
          <a:bodyPr/>
          <a:lstStyle/>
          <a:p>
            <a:endParaRPr lang="ja-JP" altLang="en-US"/>
          </a:p>
        </p:txBody>
      </p:sp>
      <p:sp>
        <p:nvSpPr>
          <p:cNvPr id="27" name="Shape 25"/>
          <p:cNvSpPr/>
          <p:nvPr/>
        </p:nvSpPr>
        <p:spPr>
          <a:xfrm>
            <a:off x="4846320" y="3648456"/>
            <a:ext cx="109728" cy="548640"/>
          </a:xfrm>
          <a:prstGeom prst="rect">
            <a:avLst/>
          </a:prstGeom>
          <a:solidFill>
            <a:srgbClr val="94A3B8"/>
          </a:solidFill>
          <a:ln w="12700">
            <a:solidFill>
              <a:srgbClr val="333333"/>
            </a:solidFill>
            <a:prstDash val="solid"/>
          </a:ln>
        </p:spPr>
        <p:txBody>
          <a:bodyPr/>
          <a:lstStyle/>
          <a:p>
            <a:endParaRPr lang="ja-JP" altLang="en-US"/>
          </a:p>
        </p:txBody>
      </p:sp>
      <p:sp>
        <p:nvSpPr>
          <p:cNvPr id="28" name="Text 26"/>
          <p:cNvSpPr/>
          <p:nvPr/>
        </p:nvSpPr>
        <p:spPr>
          <a:xfrm>
            <a:off x="5074920" y="3694176"/>
            <a:ext cx="3474720" cy="274320"/>
          </a:xfrm>
          <a:prstGeom prst="rect">
            <a:avLst/>
          </a:prstGeom>
          <a:noFill/>
          <a:ln/>
        </p:spPr>
        <p:txBody>
          <a:bodyPr wrap="square" lIns="0" tIns="0" rIns="0" bIns="0" rtlCol="0" anchor="ctr"/>
          <a:lstStyle/>
          <a:p>
            <a:pPr marL="0" indent="0">
              <a:buNone/>
            </a:pPr>
            <a:r>
              <a:rPr lang="en-US" sz="1300" b="1" dirty="0">
                <a:solidFill>
                  <a:srgbClr val="1E293B"/>
                </a:solidFill>
                <a:latin typeface="Meiryo" pitchFamily="34" charset="0"/>
                <a:ea typeface="Meiryo" pitchFamily="34" charset="-122"/>
                <a:cs typeface="Meiryo" pitchFamily="34" charset="-120"/>
              </a:rPr>
              <a:t>機械語</a:t>
            </a:r>
            <a:endParaRPr lang="en-US" sz="1300" dirty="0"/>
          </a:p>
        </p:txBody>
      </p:sp>
      <p:sp>
        <p:nvSpPr>
          <p:cNvPr id="29" name="Text 27"/>
          <p:cNvSpPr/>
          <p:nvPr/>
        </p:nvSpPr>
        <p:spPr>
          <a:xfrm>
            <a:off x="5074920" y="3968496"/>
            <a:ext cx="3474720" cy="228600"/>
          </a:xfrm>
          <a:prstGeom prst="rect">
            <a:avLst/>
          </a:prstGeom>
          <a:noFill/>
          <a:ln/>
        </p:spPr>
        <p:txBody>
          <a:bodyPr wrap="square" lIns="0" tIns="0" rIns="0" bIns="0" rtlCol="0" anchor="ctr"/>
          <a:lstStyle/>
          <a:p>
            <a:pPr marL="0" indent="0">
              <a:buNone/>
            </a:pPr>
            <a:r>
              <a:rPr lang="en-US" sz="1000" dirty="0">
                <a:solidFill>
                  <a:srgbClr val="64748B"/>
                </a:solidFill>
                <a:latin typeface="Meiryo" pitchFamily="34" charset="0"/>
                <a:ea typeface="Meiryo" pitchFamily="34" charset="-122"/>
                <a:cs typeface="Meiryo" pitchFamily="34" charset="-120"/>
              </a:rPr>
              <a:t>CPU / GPU バイナリ</a:t>
            </a:r>
            <a:endParaRPr lang="en-US" sz="1000" dirty="0"/>
          </a:p>
        </p:txBody>
      </p:sp>
      <p:sp>
        <p:nvSpPr>
          <p:cNvPr id="30" name="Text 28"/>
          <p:cNvSpPr/>
          <p:nvPr/>
        </p:nvSpPr>
        <p:spPr>
          <a:xfrm>
            <a:off x="365760" y="4800600"/>
            <a:ext cx="4572000" cy="274320"/>
          </a:xfrm>
          <a:prstGeom prst="rect">
            <a:avLst/>
          </a:prstGeom>
          <a:noFill/>
          <a:ln/>
        </p:spPr>
        <p:txBody>
          <a:bodyPr wrap="square" lIns="0" tIns="0" rIns="0" bIns="0" rtlCol="0" anchor="ctr"/>
          <a:lstStyle/>
          <a:p>
            <a:pPr marL="0" indent="0" algn="l">
              <a:buNone/>
            </a:pPr>
            <a:r>
              <a:rPr lang="en-US" sz="900" dirty="0">
                <a:solidFill>
                  <a:srgbClr val="64748B"/>
                </a:solidFill>
                <a:latin typeface="Meiryo" pitchFamily="34" charset="0"/>
                <a:ea typeface="Meiryo" pitchFamily="34" charset="-122"/>
                <a:cs typeface="Meiryo" pitchFamily="34" charset="-120"/>
              </a:rPr>
              <a:t>mojo入門 — Part 1</a:t>
            </a:r>
            <a:endParaRPr lang="en-US" sz="900" dirty="0"/>
          </a:p>
        </p:txBody>
      </p:sp>
      <p:sp>
        <p:nvSpPr>
          <p:cNvPr id="31" name="Text 29"/>
          <p:cNvSpPr/>
          <p:nvPr/>
        </p:nvSpPr>
        <p:spPr>
          <a:xfrm>
            <a:off x="7863840" y="4800600"/>
            <a:ext cx="914400" cy="274320"/>
          </a:xfrm>
          <a:prstGeom prst="rect">
            <a:avLst/>
          </a:prstGeom>
          <a:noFill/>
          <a:ln/>
        </p:spPr>
        <p:txBody>
          <a:bodyPr wrap="square" lIns="0" tIns="0" rIns="0" bIns="0" rtlCol="0" anchor="ctr"/>
          <a:lstStyle/>
          <a:p>
            <a:pPr marL="0" indent="0" algn="r">
              <a:buNone/>
            </a:pPr>
            <a:r>
              <a:rPr lang="en-US" sz="900" dirty="0">
                <a:solidFill>
                  <a:srgbClr val="64748B"/>
                </a:solidFill>
                <a:latin typeface="Meiryo" pitchFamily="34" charset="0"/>
                <a:ea typeface="Meiryo" pitchFamily="34" charset="-122"/>
                <a:cs typeface="Meiryo" pitchFamily="34" charset="-120"/>
              </a:rPr>
              <a:t>7 / 17</a:t>
            </a:r>
            <a:endParaRPr lang="en-US" sz="900" dirty="0"/>
          </a:p>
        </p:txBody>
      </p:sp>
      <p:sp>
        <p:nvSpPr>
          <p:cNvPr id="32" name="Shape 30"/>
          <p:cNvSpPr/>
          <p:nvPr/>
        </p:nvSpPr>
        <p:spPr>
          <a:xfrm>
            <a:off x="7178040" y="4901184"/>
            <a:ext cx="73152" cy="73152"/>
          </a:xfrm>
          <a:prstGeom prst="ellipse">
            <a:avLst/>
          </a:prstGeom>
          <a:solidFill>
            <a:srgbClr val="F97316"/>
          </a:solidFill>
          <a:ln w="12700">
            <a:solidFill>
              <a:srgbClr val="F97316"/>
            </a:solidFill>
            <a:prstDash val="solid"/>
          </a:ln>
        </p:spPr>
        <p:txBody>
          <a:bodyPr/>
          <a:lstStyle/>
          <a:p>
            <a:endParaRPr lang="ja-JP" altLang="en-US"/>
          </a:p>
        </p:txBody>
      </p:sp>
      <p:pic>
        <p:nvPicPr>
          <p:cNvPr id="33" name="slide_10.mp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a:stretch>
            <a:fillRect/>
          </a:stretch>
        </p:blipFill>
        <p:spPr>
          <a:xfrm>
            <a:off x="91440" y="91440"/>
            <a:ext cx="365760" cy="36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afterEffect">
                                  <p:stCondLst>
                                    <p:cond delay="0"/>
                                  </p:stCondLst>
                                  <p:childTnLst>
                                    <p:cmd type="call" cmd="playFrom(0.0)">
                                      <p:cBhvr>
                                        <p:cTn id="6" dur="indefinite" fill="hold"/>
                                        <p:tgtEl>
                                          <p:spTgt spid="3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33"/>
                </p:tgtEl>
              </p:cMediaNode>
            </p:audio>
          </p:childTnLst>
        </p:cTn>
      </p:par>
    </p:tnLst>
  </p:timing>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0F172A"/>
        </a:solidFill>
        <a:effectLst/>
      </p:bgPr>
    </p:bg>
    <p:spTree>
      <p:nvGrpSpPr>
        <p:cNvPr id="1" name=""/>
        <p:cNvGrpSpPr/>
        <p:nvPr/>
      </p:nvGrpSpPr>
      <p:grpSpPr>
        <a:xfrm>
          <a:off x="0" y="0"/>
          <a:ext cx="0" cy="0"/>
          <a:chOff x="0" y="0"/>
          <a:chExt cx="0" cy="0"/>
        </a:xfrm>
      </p:grpSpPr>
      <p:sp>
        <p:nvSpPr>
          <p:cNvPr id="2" name="Text 0"/>
          <p:cNvSpPr/>
          <p:nvPr/>
        </p:nvSpPr>
        <p:spPr>
          <a:xfrm>
            <a:off x="365760" y="1463040"/>
            <a:ext cx="3474720" cy="2194560"/>
          </a:xfrm>
          <a:prstGeom prst="rect">
            <a:avLst/>
          </a:prstGeom>
          <a:noFill/>
          <a:ln/>
        </p:spPr>
        <p:txBody>
          <a:bodyPr wrap="square" lIns="0" tIns="0" rIns="0" bIns="0" rtlCol="0" anchor="ctr"/>
          <a:lstStyle/>
          <a:p>
            <a:pPr marL="0" indent="0" algn="ctr">
              <a:buNone/>
            </a:pPr>
            <a:r>
              <a:rPr lang="en-US" sz="13000" b="1" dirty="0">
                <a:solidFill>
                  <a:srgbClr val="F97316"/>
                </a:solidFill>
                <a:latin typeface="Meiryo" pitchFamily="34" charset="0"/>
                <a:ea typeface="Meiryo" pitchFamily="34" charset="-122"/>
                <a:cs typeface="Meiryo" pitchFamily="34" charset="-120"/>
              </a:rPr>
              <a:t>03</a:t>
            </a:r>
            <a:endParaRPr lang="en-US" sz="13000" dirty="0"/>
          </a:p>
        </p:txBody>
      </p:sp>
      <p:sp>
        <p:nvSpPr>
          <p:cNvPr id="3" name="Text 1"/>
          <p:cNvSpPr/>
          <p:nvPr/>
        </p:nvSpPr>
        <p:spPr>
          <a:xfrm>
            <a:off x="4114800" y="1737360"/>
            <a:ext cx="4937760" cy="365760"/>
          </a:xfrm>
          <a:prstGeom prst="rect">
            <a:avLst/>
          </a:prstGeom>
          <a:noFill/>
          <a:ln/>
        </p:spPr>
        <p:txBody>
          <a:bodyPr wrap="square" lIns="0" tIns="0" rIns="0" bIns="0" rtlCol="0" anchor="ctr"/>
          <a:lstStyle/>
          <a:p>
            <a:pPr marL="0" indent="0">
              <a:buNone/>
            </a:pPr>
            <a:r>
              <a:rPr lang="en-US" sz="1300" b="1" kern="0" spc="600" dirty="0">
                <a:solidFill>
                  <a:srgbClr val="FB923C"/>
                </a:solidFill>
                <a:latin typeface="Meiryo" pitchFamily="34" charset="0"/>
                <a:ea typeface="Meiryo" pitchFamily="34" charset="-122"/>
                <a:cs typeface="Meiryo" pitchFamily="34" charset="-120"/>
              </a:rPr>
              <a:t>CHAPTER 03</a:t>
            </a:r>
            <a:endParaRPr lang="en-US" sz="1300" dirty="0"/>
          </a:p>
        </p:txBody>
      </p:sp>
      <p:sp>
        <p:nvSpPr>
          <p:cNvPr id="4" name="Text 2"/>
          <p:cNvSpPr/>
          <p:nvPr/>
        </p:nvSpPr>
        <p:spPr>
          <a:xfrm>
            <a:off x="4114800" y="2103120"/>
            <a:ext cx="4937760" cy="640080"/>
          </a:xfrm>
          <a:prstGeom prst="rect">
            <a:avLst/>
          </a:prstGeom>
          <a:noFill/>
          <a:ln/>
        </p:spPr>
        <p:txBody>
          <a:bodyPr wrap="square" lIns="0" tIns="0" rIns="0" bIns="0" rtlCol="0" anchor="ctr"/>
          <a:lstStyle/>
          <a:p>
            <a:pPr marL="0" indent="0">
              <a:buNone/>
            </a:pPr>
            <a:r>
              <a:rPr lang="en-US" sz="2600" b="1" dirty="0">
                <a:solidFill>
                  <a:srgbClr val="FFFFFF"/>
                </a:solidFill>
                <a:latin typeface="Meiryo" pitchFamily="34" charset="0"/>
                <a:ea typeface="Meiryo" pitchFamily="34" charset="-122"/>
                <a:cs typeface="Meiryo" pitchFamily="34" charset="-120"/>
              </a:rPr>
              <a:t>設計思想 — 3つの柱</a:t>
            </a:r>
            <a:endParaRPr lang="en-US" sz="2600" dirty="0"/>
          </a:p>
        </p:txBody>
      </p:sp>
      <p:sp>
        <p:nvSpPr>
          <p:cNvPr id="5" name="Shape 3"/>
          <p:cNvSpPr/>
          <p:nvPr/>
        </p:nvSpPr>
        <p:spPr>
          <a:xfrm>
            <a:off x="4114800" y="2880360"/>
            <a:ext cx="914400" cy="0"/>
          </a:xfrm>
          <a:prstGeom prst="line">
            <a:avLst/>
          </a:prstGeom>
          <a:noFill/>
          <a:ln w="38100">
            <a:solidFill>
              <a:srgbClr val="F97316"/>
            </a:solidFill>
            <a:prstDash val="solid"/>
          </a:ln>
        </p:spPr>
        <p:txBody>
          <a:bodyPr/>
          <a:lstStyle/>
          <a:p>
            <a:endParaRPr lang="ja-JP" altLang="en-US"/>
          </a:p>
        </p:txBody>
      </p:sp>
      <p:sp>
        <p:nvSpPr>
          <p:cNvPr id="6" name="Text 4"/>
          <p:cNvSpPr/>
          <p:nvPr/>
        </p:nvSpPr>
        <p:spPr>
          <a:xfrm>
            <a:off x="4114800" y="3017520"/>
            <a:ext cx="4937760" cy="457200"/>
          </a:xfrm>
          <a:prstGeom prst="rect">
            <a:avLst/>
          </a:prstGeom>
          <a:noFill/>
          <a:ln/>
        </p:spPr>
        <p:txBody>
          <a:bodyPr wrap="square" lIns="0" tIns="0" rIns="0" bIns="0" rtlCol="0" anchor="ctr"/>
          <a:lstStyle/>
          <a:p>
            <a:pPr marL="0" indent="0">
              <a:buNone/>
            </a:pPr>
            <a:r>
              <a:rPr lang="en-US" sz="1400" dirty="0">
                <a:solidFill>
                  <a:srgbClr val="CADCFC"/>
                </a:solidFill>
                <a:latin typeface="Meiryo" pitchFamily="34" charset="0"/>
                <a:ea typeface="Meiryo" pitchFamily="34" charset="-122"/>
                <a:cs typeface="Meiryo" pitchFamily="34" charset="-120"/>
              </a:rPr>
              <a:t>ownership・compile-time・Python interop。</a:t>
            </a:r>
            <a:endParaRPr lang="en-US" sz="1400" dirty="0"/>
          </a:p>
        </p:txBody>
      </p:sp>
      <p:pic>
        <p:nvPicPr>
          <p:cNvPr id="7" name="slide_11.mp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a:stretch>
            <a:fillRect/>
          </a:stretch>
        </p:blipFill>
        <p:spPr>
          <a:xfrm>
            <a:off x="91440" y="91440"/>
            <a:ext cx="365760" cy="36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afterEffect">
                                  <p:stCondLst>
                                    <p:cond delay="0"/>
                                  </p:stCondLst>
                                  <p:childTnLst>
                                    <p:cmd type="call" cmd="playFrom(0.0)">
                                      <p:cBhvr>
                                        <p:cTn id="6" dur="indefinite"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7"/>
                </p:tgtEl>
              </p:cMediaNode>
            </p:audio>
          </p:childTnLst>
        </p:cTn>
      </p:par>
    </p:tnLst>
  </p:timing>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20040"/>
            <a:ext cx="8229600" cy="274320"/>
          </a:xfrm>
          <a:prstGeom prst="rect">
            <a:avLst/>
          </a:prstGeom>
          <a:noFill/>
          <a:ln/>
        </p:spPr>
        <p:txBody>
          <a:bodyPr wrap="square" lIns="0" tIns="0" rIns="0" bIns="0" rtlCol="0" anchor="ctr"/>
          <a:lstStyle/>
          <a:p>
            <a:pPr marL="0" indent="0">
              <a:buNone/>
            </a:pPr>
            <a:r>
              <a:rPr lang="en-US" sz="1100" b="1" kern="0" spc="400" dirty="0">
                <a:solidFill>
                  <a:srgbClr val="F97316"/>
                </a:solidFill>
                <a:latin typeface="Meiryo" pitchFamily="34" charset="0"/>
                <a:ea typeface="Meiryo" pitchFamily="34" charset="-122"/>
                <a:cs typeface="Meiryo" pitchFamily="34" charset="-120"/>
              </a:rPr>
              <a:t>THREE PILLARS</a:t>
            </a:r>
            <a:endParaRPr lang="en-US" sz="1100" dirty="0"/>
          </a:p>
        </p:txBody>
      </p:sp>
      <p:sp>
        <p:nvSpPr>
          <p:cNvPr id="3" name="Text 1"/>
          <p:cNvSpPr/>
          <p:nvPr/>
        </p:nvSpPr>
        <p:spPr>
          <a:xfrm>
            <a:off x="548640" y="594360"/>
            <a:ext cx="8229600" cy="640080"/>
          </a:xfrm>
          <a:prstGeom prst="rect">
            <a:avLst/>
          </a:prstGeom>
          <a:noFill/>
          <a:ln/>
        </p:spPr>
        <p:txBody>
          <a:bodyPr wrap="square" lIns="0" tIns="0" rIns="0" bIns="0" rtlCol="0" anchor="ctr"/>
          <a:lstStyle/>
          <a:p>
            <a:pPr marL="0" indent="0">
              <a:buNone/>
            </a:pPr>
            <a:r>
              <a:rPr lang="en-US" sz="2800" b="1" dirty="0">
                <a:solidFill>
                  <a:srgbClr val="1E293B"/>
                </a:solidFill>
                <a:latin typeface="Meiryo" pitchFamily="34" charset="0"/>
                <a:ea typeface="Meiryo" pitchFamily="34" charset="-122"/>
                <a:cs typeface="Meiryo" pitchFamily="34" charset="-120"/>
              </a:rPr>
              <a:t>Mojo を支える 3 つの柱</a:t>
            </a:r>
            <a:endParaRPr lang="en-US" sz="2800" dirty="0"/>
          </a:p>
        </p:txBody>
      </p:sp>
      <p:sp>
        <p:nvSpPr>
          <p:cNvPr id="4" name="Shape 2"/>
          <p:cNvSpPr/>
          <p:nvPr/>
        </p:nvSpPr>
        <p:spPr>
          <a:xfrm>
            <a:off x="365760" y="365760"/>
            <a:ext cx="73152" cy="868680"/>
          </a:xfrm>
          <a:prstGeom prst="rect">
            <a:avLst/>
          </a:prstGeom>
          <a:solidFill>
            <a:srgbClr val="F97316"/>
          </a:solidFill>
          <a:ln w="12700">
            <a:solidFill>
              <a:srgbClr val="F97316"/>
            </a:solidFill>
            <a:prstDash val="solid"/>
          </a:ln>
        </p:spPr>
        <p:txBody>
          <a:bodyPr/>
          <a:lstStyle/>
          <a:p>
            <a:endParaRPr lang="ja-JP" altLang="en-US"/>
          </a:p>
        </p:txBody>
      </p:sp>
      <p:sp>
        <p:nvSpPr>
          <p:cNvPr id="5" name="Shape 3"/>
          <p:cNvSpPr/>
          <p:nvPr/>
        </p:nvSpPr>
        <p:spPr>
          <a:xfrm>
            <a:off x="457200" y="1417320"/>
            <a:ext cx="2697480" cy="2926080"/>
          </a:xfrm>
          <a:prstGeom prst="rect">
            <a:avLst/>
          </a:prstGeom>
          <a:solidFill>
            <a:srgbClr val="FFFFFF"/>
          </a:solidFill>
          <a:ln w="12700">
            <a:solidFill>
              <a:srgbClr val="E2E8F0"/>
            </a:solidFill>
            <a:prstDash val="solid"/>
          </a:ln>
          <a:effectLst>
            <a:outerShdw blurRad="101600" dist="25400" dir="5400000" algn="bl" rotWithShape="0">
              <a:srgbClr val="000000">
                <a:alpha val="8000"/>
              </a:srgbClr>
            </a:outerShdw>
          </a:effectLst>
        </p:spPr>
        <p:txBody>
          <a:bodyPr/>
          <a:lstStyle/>
          <a:p>
            <a:endParaRPr lang="ja-JP" altLang="en-US"/>
          </a:p>
        </p:txBody>
      </p:sp>
      <p:sp>
        <p:nvSpPr>
          <p:cNvPr id="6" name="Shape 4"/>
          <p:cNvSpPr/>
          <p:nvPr/>
        </p:nvSpPr>
        <p:spPr>
          <a:xfrm>
            <a:off x="457200" y="1417320"/>
            <a:ext cx="2697480" cy="868680"/>
          </a:xfrm>
          <a:prstGeom prst="rect">
            <a:avLst/>
          </a:prstGeom>
          <a:solidFill>
            <a:srgbClr val="0F172A"/>
          </a:solidFill>
          <a:ln w="12700">
            <a:solidFill>
              <a:srgbClr val="333333"/>
            </a:solidFill>
            <a:prstDash val="solid"/>
          </a:ln>
        </p:spPr>
        <p:txBody>
          <a:bodyPr/>
          <a:lstStyle/>
          <a:p>
            <a:endParaRPr lang="ja-JP" altLang="en-US"/>
          </a:p>
        </p:txBody>
      </p:sp>
      <p:sp>
        <p:nvSpPr>
          <p:cNvPr id="7" name="Text 5"/>
          <p:cNvSpPr/>
          <p:nvPr/>
        </p:nvSpPr>
        <p:spPr>
          <a:xfrm>
            <a:off x="731520" y="1527048"/>
            <a:ext cx="1371600" cy="365760"/>
          </a:xfrm>
          <a:prstGeom prst="rect">
            <a:avLst/>
          </a:prstGeom>
          <a:noFill/>
          <a:ln/>
        </p:spPr>
        <p:txBody>
          <a:bodyPr wrap="square" lIns="0" tIns="0" rIns="0" bIns="0" rtlCol="0" anchor="ctr"/>
          <a:lstStyle/>
          <a:p>
            <a:pPr marL="0" indent="0">
              <a:buNone/>
            </a:pPr>
            <a:r>
              <a:rPr lang="en-US" sz="1400" b="1" kern="0" spc="400" dirty="0">
                <a:solidFill>
                  <a:srgbClr val="FB923C"/>
                </a:solidFill>
                <a:latin typeface="Meiryo" pitchFamily="34" charset="0"/>
                <a:ea typeface="Meiryo" pitchFamily="34" charset="-122"/>
                <a:cs typeface="Meiryo" pitchFamily="34" charset="-120"/>
              </a:rPr>
              <a:t>01</a:t>
            </a:r>
            <a:endParaRPr lang="en-US" sz="1400" dirty="0"/>
          </a:p>
        </p:txBody>
      </p:sp>
      <p:sp>
        <p:nvSpPr>
          <p:cNvPr id="8" name="Text 6"/>
          <p:cNvSpPr/>
          <p:nvPr/>
        </p:nvSpPr>
        <p:spPr>
          <a:xfrm>
            <a:off x="731520" y="1828800"/>
            <a:ext cx="2240280" cy="457200"/>
          </a:xfrm>
          <a:prstGeom prst="rect">
            <a:avLst/>
          </a:prstGeom>
          <a:noFill/>
          <a:ln/>
        </p:spPr>
        <p:txBody>
          <a:bodyPr wrap="square" lIns="0" tIns="0" rIns="0" bIns="0" rtlCol="0" anchor="ctr"/>
          <a:lstStyle/>
          <a:p>
            <a:pPr marL="0" indent="0">
              <a:buNone/>
            </a:pPr>
            <a:r>
              <a:rPr lang="en-US" sz="1300" b="1" dirty="0">
                <a:solidFill>
                  <a:srgbClr val="FFFFFF"/>
                </a:solidFill>
                <a:latin typeface="Meiryo" pitchFamily="34" charset="0"/>
                <a:ea typeface="Meiryo" pitchFamily="34" charset="-122"/>
                <a:cs typeface="Meiryo" pitchFamily="34" charset="-120"/>
              </a:rPr>
              <a:t>Ownership と Value Semantics</a:t>
            </a:r>
            <a:endParaRPr lang="en-US" sz="1300" dirty="0"/>
          </a:p>
        </p:txBody>
      </p:sp>
      <p:sp>
        <p:nvSpPr>
          <p:cNvPr id="9" name="Text 7"/>
          <p:cNvSpPr/>
          <p:nvPr/>
        </p:nvSpPr>
        <p:spPr>
          <a:xfrm>
            <a:off x="731520" y="2423160"/>
            <a:ext cx="2240280" cy="228600"/>
          </a:xfrm>
          <a:prstGeom prst="rect">
            <a:avLst/>
          </a:prstGeom>
          <a:noFill/>
          <a:ln/>
        </p:spPr>
        <p:txBody>
          <a:bodyPr wrap="square" lIns="0" tIns="0" rIns="0" bIns="0" rtlCol="0" anchor="ctr"/>
          <a:lstStyle/>
          <a:p>
            <a:pPr marL="0" indent="0">
              <a:buNone/>
            </a:pPr>
            <a:r>
              <a:rPr lang="en-US" sz="900" b="1" kern="0" spc="300" dirty="0">
                <a:solidFill>
                  <a:srgbClr val="F97316"/>
                </a:solidFill>
                <a:latin typeface="Meiryo" pitchFamily="34" charset="0"/>
                <a:ea typeface="Meiryo" pitchFamily="34" charset="-122"/>
                <a:cs typeface="Meiryo" pitchFamily="34" charset="-120"/>
              </a:rPr>
              <a:t>一言定義</a:t>
            </a:r>
            <a:endParaRPr lang="en-US" sz="900" dirty="0"/>
          </a:p>
        </p:txBody>
      </p:sp>
      <p:sp>
        <p:nvSpPr>
          <p:cNvPr id="10" name="Text 8"/>
          <p:cNvSpPr/>
          <p:nvPr/>
        </p:nvSpPr>
        <p:spPr>
          <a:xfrm>
            <a:off x="731520" y="2651760"/>
            <a:ext cx="2240280" cy="640080"/>
          </a:xfrm>
          <a:prstGeom prst="rect">
            <a:avLst/>
          </a:prstGeom>
          <a:noFill/>
          <a:ln/>
        </p:spPr>
        <p:txBody>
          <a:bodyPr wrap="square" lIns="0" tIns="0" rIns="0" bIns="0" rtlCol="0" anchor="ctr"/>
          <a:lstStyle/>
          <a:p>
            <a:pPr marL="0" indent="0">
              <a:buNone/>
            </a:pPr>
            <a:r>
              <a:rPr lang="en-US" sz="1200" b="1" dirty="0">
                <a:solidFill>
                  <a:srgbClr val="1E293B"/>
                </a:solidFill>
                <a:latin typeface="Meiryo" pitchFamily="34" charset="0"/>
                <a:ea typeface="Meiryo" pitchFamily="34" charset="-122"/>
                <a:cs typeface="Meiryo" pitchFamily="34" charset="-120"/>
              </a:rPr>
              <a:t>値の持ち主と寿命を明示する</a:t>
            </a:r>
            <a:endParaRPr lang="en-US" sz="1200" dirty="0"/>
          </a:p>
        </p:txBody>
      </p:sp>
      <p:sp>
        <p:nvSpPr>
          <p:cNvPr id="11" name="Shape 9"/>
          <p:cNvSpPr/>
          <p:nvPr/>
        </p:nvSpPr>
        <p:spPr>
          <a:xfrm>
            <a:off x="731520" y="3337560"/>
            <a:ext cx="2148840" cy="0"/>
          </a:xfrm>
          <a:prstGeom prst="line">
            <a:avLst/>
          </a:prstGeom>
          <a:noFill/>
          <a:ln w="12700">
            <a:solidFill>
              <a:srgbClr val="E2E8F0"/>
            </a:solidFill>
            <a:prstDash val="solid"/>
          </a:ln>
        </p:spPr>
        <p:txBody>
          <a:bodyPr/>
          <a:lstStyle/>
          <a:p>
            <a:endParaRPr lang="ja-JP" altLang="en-US"/>
          </a:p>
        </p:txBody>
      </p:sp>
      <p:sp>
        <p:nvSpPr>
          <p:cNvPr id="12" name="Text 10"/>
          <p:cNvSpPr/>
          <p:nvPr/>
        </p:nvSpPr>
        <p:spPr>
          <a:xfrm>
            <a:off x="731520" y="3429000"/>
            <a:ext cx="2240280" cy="228600"/>
          </a:xfrm>
          <a:prstGeom prst="rect">
            <a:avLst/>
          </a:prstGeom>
          <a:noFill/>
          <a:ln/>
        </p:spPr>
        <p:txBody>
          <a:bodyPr wrap="square" lIns="0" tIns="0" rIns="0" bIns="0" rtlCol="0" anchor="ctr"/>
          <a:lstStyle/>
          <a:p>
            <a:pPr marL="0" indent="0">
              <a:buNone/>
            </a:pPr>
            <a:r>
              <a:rPr lang="en-US" sz="900" b="1" kern="0" spc="300" dirty="0">
                <a:solidFill>
                  <a:srgbClr val="F97316"/>
                </a:solidFill>
                <a:latin typeface="Meiryo" pitchFamily="34" charset="0"/>
                <a:ea typeface="Meiryo" pitchFamily="34" charset="-122"/>
                <a:cs typeface="Meiryo" pitchFamily="34" charset="-120"/>
              </a:rPr>
              <a:t>嬉しいこと</a:t>
            </a:r>
            <a:endParaRPr lang="en-US" sz="900" dirty="0"/>
          </a:p>
        </p:txBody>
      </p:sp>
      <p:sp>
        <p:nvSpPr>
          <p:cNvPr id="13" name="Text 11"/>
          <p:cNvSpPr/>
          <p:nvPr/>
        </p:nvSpPr>
        <p:spPr>
          <a:xfrm>
            <a:off x="731520" y="3657600"/>
            <a:ext cx="2240280" cy="640080"/>
          </a:xfrm>
          <a:prstGeom prst="rect">
            <a:avLst/>
          </a:prstGeom>
          <a:noFill/>
          <a:ln/>
        </p:spPr>
        <p:txBody>
          <a:bodyPr wrap="square" lIns="0" tIns="0" rIns="0" bIns="0" rtlCol="0" anchor="ctr"/>
          <a:lstStyle/>
          <a:p>
            <a:pPr marL="0" indent="0">
              <a:buNone/>
            </a:pPr>
            <a:r>
              <a:rPr lang="en-US" sz="1100" dirty="0">
                <a:solidFill>
                  <a:srgbClr val="64748B"/>
                </a:solidFill>
                <a:latin typeface="Meiryo" pitchFamily="34" charset="0"/>
                <a:ea typeface="Meiryo" pitchFamily="34" charset="-122"/>
                <a:cs typeface="Meiryo" pitchFamily="34" charset="-120"/>
              </a:rPr>
              <a:t>GC なしでメモリ安全 / 不要なコピーを減らせる</a:t>
            </a:r>
            <a:endParaRPr lang="en-US" sz="1100" dirty="0"/>
          </a:p>
        </p:txBody>
      </p:sp>
      <p:sp>
        <p:nvSpPr>
          <p:cNvPr id="14" name="Shape 12"/>
          <p:cNvSpPr/>
          <p:nvPr/>
        </p:nvSpPr>
        <p:spPr>
          <a:xfrm>
            <a:off x="3291840" y="1417320"/>
            <a:ext cx="2697480" cy="2926080"/>
          </a:xfrm>
          <a:prstGeom prst="rect">
            <a:avLst/>
          </a:prstGeom>
          <a:solidFill>
            <a:srgbClr val="FFFFFF"/>
          </a:solidFill>
          <a:ln w="12700">
            <a:solidFill>
              <a:srgbClr val="E2E8F0"/>
            </a:solidFill>
            <a:prstDash val="solid"/>
          </a:ln>
          <a:effectLst>
            <a:outerShdw blurRad="101600" dist="25400" dir="5400000" algn="bl" rotWithShape="0">
              <a:srgbClr val="000000">
                <a:alpha val="8000"/>
              </a:srgbClr>
            </a:outerShdw>
          </a:effectLst>
        </p:spPr>
        <p:txBody>
          <a:bodyPr/>
          <a:lstStyle/>
          <a:p>
            <a:endParaRPr lang="ja-JP" altLang="en-US"/>
          </a:p>
        </p:txBody>
      </p:sp>
      <p:sp>
        <p:nvSpPr>
          <p:cNvPr id="15" name="Shape 13"/>
          <p:cNvSpPr/>
          <p:nvPr/>
        </p:nvSpPr>
        <p:spPr>
          <a:xfrm>
            <a:off x="3291840" y="1417320"/>
            <a:ext cx="2697480" cy="868680"/>
          </a:xfrm>
          <a:prstGeom prst="rect">
            <a:avLst/>
          </a:prstGeom>
          <a:solidFill>
            <a:srgbClr val="0F172A"/>
          </a:solidFill>
          <a:ln w="12700">
            <a:solidFill>
              <a:srgbClr val="333333"/>
            </a:solidFill>
            <a:prstDash val="solid"/>
          </a:ln>
        </p:spPr>
        <p:txBody>
          <a:bodyPr/>
          <a:lstStyle/>
          <a:p>
            <a:endParaRPr lang="ja-JP" altLang="en-US"/>
          </a:p>
        </p:txBody>
      </p:sp>
      <p:sp>
        <p:nvSpPr>
          <p:cNvPr id="16" name="Text 14"/>
          <p:cNvSpPr/>
          <p:nvPr/>
        </p:nvSpPr>
        <p:spPr>
          <a:xfrm>
            <a:off x="3566160" y="1527048"/>
            <a:ext cx="1371600" cy="365760"/>
          </a:xfrm>
          <a:prstGeom prst="rect">
            <a:avLst/>
          </a:prstGeom>
          <a:noFill/>
          <a:ln/>
        </p:spPr>
        <p:txBody>
          <a:bodyPr wrap="square" lIns="0" tIns="0" rIns="0" bIns="0" rtlCol="0" anchor="ctr"/>
          <a:lstStyle/>
          <a:p>
            <a:pPr marL="0" indent="0">
              <a:buNone/>
            </a:pPr>
            <a:r>
              <a:rPr lang="en-US" sz="1400" b="1" kern="0" spc="400" dirty="0">
                <a:solidFill>
                  <a:srgbClr val="FB923C"/>
                </a:solidFill>
                <a:latin typeface="Meiryo" pitchFamily="34" charset="0"/>
                <a:ea typeface="Meiryo" pitchFamily="34" charset="-122"/>
                <a:cs typeface="Meiryo" pitchFamily="34" charset="-120"/>
              </a:rPr>
              <a:t>02</a:t>
            </a:r>
            <a:endParaRPr lang="en-US" sz="1400" dirty="0"/>
          </a:p>
        </p:txBody>
      </p:sp>
      <p:sp>
        <p:nvSpPr>
          <p:cNvPr id="17" name="Text 15"/>
          <p:cNvSpPr/>
          <p:nvPr/>
        </p:nvSpPr>
        <p:spPr>
          <a:xfrm>
            <a:off x="3566160" y="1828800"/>
            <a:ext cx="2240280" cy="457200"/>
          </a:xfrm>
          <a:prstGeom prst="rect">
            <a:avLst/>
          </a:prstGeom>
          <a:noFill/>
          <a:ln/>
        </p:spPr>
        <p:txBody>
          <a:bodyPr wrap="square" lIns="0" tIns="0" rIns="0" bIns="0" rtlCol="0" anchor="ctr"/>
          <a:lstStyle/>
          <a:p>
            <a:pPr marL="0" indent="0">
              <a:buNone/>
            </a:pPr>
            <a:r>
              <a:rPr lang="en-US" sz="1300" b="1" dirty="0">
                <a:solidFill>
                  <a:srgbClr val="FFFFFF"/>
                </a:solidFill>
                <a:latin typeface="Meiryo" pitchFamily="34" charset="0"/>
                <a:ea typeface="Meiryo" pitchFamily="34" charset="-122"/>
                <a:cs typeface="Meiryo" pitchFamily="34" charset="-120"/>
              </a:rPr>
              <a:t>Compile-time</a:t>
            </a:r>
            <a:endParaRPr lang="en-US" sz="1300" dirty="0"/>
          </a:p>
        </p:txBody>
      </p:sp>
      <p:sp>
        <p:nvSpPr>
          <p:cNvPr id="18" name="Text 16"/>
          <p:cNvSpPr/>
          <p:nvPr/>
        </p:nvSpPr>
        <p:spPr>
          <a:xfrm>
            <a:off x="3566160" y="2423160"/>
            <a:ext cx="2240280" cy="228600"/>
          </a:xfrm>
          <a:prstGeom prst="rect">
            <a:avLst/>
          </a:prstGeom>
          <a:noFill/>
          <a:ln/>
        </p:spPr>
        <p:txBody>
          <a:bodyPr wrap="square" lIns="0" tIns="0" rIns="0" bIns="0" rtlCol="0" anchor="ctr"/>
          <a:lstStyle/>
          <a:p>
            <a:pPr marL="0" indent="0">
              <a:buNone/>
            </a:pPr>
            <a:r>
              <a:rPr lang="en-US" sz="900" b="1" kern="0" spc="300" dirty="0">
                <a:solidFill>
                  <a:srgbClr val="F97316"/>
                </a:solidFill>
                <a:latin typeface="Meiryo" pitchFamily="34" charset="0"/>
                <a:ea typeface="Meiryo" pitchFamily="34" charset="-122"/>
                <a:cs typeface="Meiryo" pitchFamily="34" charset="-120"/>
              </a:rPr>
              <a:t>一言定義</a:t>
            </a:r>
            <a:endParaRPr lang="en-US" sz="900" dirty="0"/>
          </a:p>
        </p:txBody>
      </p:sp>
      <p:sp>
        <p:nvSpPr>
          <p:cNvPr id="19" name="Text 17"/>
          <p:cNvSpPr/>
          <p:nvPr/>
        </p:nvSpPr>
        <p:spPr>
          <a:xfrm>
            <a:off x="3566160" y="2651760"/>
            <a:ext cx="2240280" cy="640080"/>
          </a:xfrm>
          <a:prstGeom prst="rect">
            <a:avLst/>
          </a:prstGeom>
          <a:noFill/>
          <a:ln/>
        </p:spPr>
        <p:txBody>
          <a:bodyPr wrap="square" lIns="0" tIns="0" rIns="0" bIns="0" rtlCol="0" anchor="ctr"/>
          <a:lstStyle/>
          <a:p>
            <a:pPr marL="0" indent="0">
              <a:buNone/>
            </a:pPr>
            <a:r>
              <a:rPr lang="en-US" sz="1200" b="1" dirty="0">
                <a:solidFill>
                  <a:srgbClr val="1E293B"/>
                </a:solidFill>
                <a:latin typeface="Meiryo" pitchFamily="34" charset="0"/>
                <a:ea typeface="Meiryo" pitchFamily="34" charset="-122"/>
                <a:cs typeface="Meiryo" pitchFamily="34" charset="-120"/>
              </a:rPr>
              <a:t>コンパイル時情報でコードを作り分ける</a:t>
            </a:r>
            <a:endParaRPr lang="en-US" sz="1200" dirty="0"/>
          </a:p>
        </p:txBody>
      </p:sp>
      <p:sp>
        <p:nvSpPr>
          <p:cNvPr id="20" name="Shape 18"/>
          <p:cNvSpPr/>
          <p:nvPr/>
        </p:nvSpPr>
        <p:spPr>
          <a:xfrm>
            <a:off x="3566160" y="3337560"/>
            <a:ext cx="2148840" cy="0"/>
          </a:xfrm>
          <a:prstGeom prst="line">
            <a:avLst/>
          </a:prstGeom>
          <a:noFill/>
          <a:ln w="12700">
            <a:solidFill>
              <a:srgbClr val="E2E8F0"/>
            </a:solidFill>
            <a:prstDash val="solid"/>
          </a:ln>
        </p:spPr>
        <p:txBody>
          <a:bodyPr/>
          <a:lstStyle/>
          <a:p>
            <a:endParaRPr lang="ja-JP" altLang="en-US"/>
          </a:p>
        </p:txBody>
      </p:sp>
      <p:sp>
        <p:nvSpPr>
          <p:cNvPr id="21" name="Text 19"/>
          <p:cNvSpPr/>
          <p:nvPr/>
        </p:nvSpPr>
        <p:spPr>
          <a:xfrm>
            <a:off x="3566160" y="3429000"/>
            <a:ext cx="2240280" cy="228600"/>
          </a:xfrm>
          <a:prstGeom prst="rect">
            <a:avLst/>
          </a:prstGeom>
          <a:noFill/>
          <a:ln/>
        </p:spPr>
        <p:txBody>
          <a:bodyPr wrap="square" lIns="0" tIns="0" rIns="0" bIns="0" rtlCol="0" anchor="ctr"/>
          <a:lstStyle/>
          <a:p>
            <a:pPr marL="0" indent="0">
              <a:buNone/>
            </a:pPr>
            <a:r>
              <a:rPr lang="en-US" sz="900" b="1" kern="0" spc="300" dirty="0">
                <a:solidFill>
                  <a:srgbClr val="F97316"/>
                </a:solidFill>
                <a:latin typeface="Meiryo" pitchFamily="34" charset="0"/>
                <a:ea typeface="Meiryo" pitchFamily="34" charset="-122"/>
                <a:cs typeface="Meiryo" pitchFamily="34" charset="-120"/>
              </a:rPr>
              <a:t>嬉しいこと</a:t>
            </a:r>
            <a:endParaRPr lang="en-US" sz="900" dirty="0"/>
          </a:p>
        </p:txBody>
      </p:sp>
      <p:sp>
        <p:nvSpPr>
          <p:cNvPr id="22" name="Text 20"/>
          <p:cNvSpPr/>
          <p:nvPr/>
        </p:nvSpPr>
        <p:spPr>
          <a:xfrm>
            <a:off x="3566160" y="3657600"/>
            <a:ext cx="2240280" cy="640080"/>
          </a:xfrm>
          <a:prstGeom prst="rect">
            <a:avLst/>
          </a:prstGeom>
          <a:noFill/>
          <a:ln/>
        </p:spPr>
        <p:txBody>
          <a:bodyPr wrap="square" lIns="0" tIns="0" rIns="0" bIns="0" rtlCol="0" anchor="ctr"/>
          <a:lstStyle/>
          <a:p>
            <a:pPr marL="0" indent="0">
              <a:buNone/>
            </a:pPr>
            <a:r>
              <a:rPr lang="en-US" sz="1100" dirty="0">
                <a:solidFill>
                  <a:srgbClr val="64748B"/>
                </a:solidFill>
                <a:latin typeface="Meiryo" pitchFamily="34" charset="0"/>
                <a:ea typeface="Meiryo" pitchFamily="34" charset="-122"/>
                <a:cs typeface="Meiryo" pitchFamily="34" charset="-120"/>
              </a:rPr>
              <a:t>実行時の無駄を減らし、ハードウェアに特化できる</a:t>
            </a:r>
            <a:endParaRPr lang="en-US" sz="1100" dirty="0"/>
          </a:p>
        </p:txBody>
      </p:sp>
      <p:sp>
        <p:nvSpPr>
          <p:cNvPr id="23" name="Shape 21"/>
          <p:cNvSpPr/>
          <p:nvPr/>
        </p:nvSpPr>
        <p:spPr>
          <a:xfrm>
            <a:off x="6126480" y="1417320"/>
            <a:ext cx="2697480" cy="2926080"/>
          </a:xfrm>
          <a:prstGeom prst="rect">
            <a:avLst/>
          </a:prstGeom>
          <a:solidFill>
            <a:srgbClr val="FFFFFF"/>
          </a:solidFill>
          <a:ln w="12700">
            <a:solidFill>
              <a:srgbClr val="E2E8F0"/>
            </a:solidFill>
            <a:prstDash val="solid"/>
          </a:ln>
          <a:effectLst>
            <a:outerShdw blurRad="101600" dist="25400" dir="5400000" algn="bl" rotWithShape="0">
              <a:srgbClr val="000000">
                <a:alpha val="8000"/>
              </a:srgbClr>
            </a:outerShdw>
          </a:effectLst>
        </p:spPr>
        <p:txBody>
          <a:bodyPr/>
          <a:lstStyle/>
          <a:p>
            <a:endParaRPr lang="ja-JP" altLang="en-US"/>
          </a:p>
        </p:txBody>
      </p:sp>
      <p:sp>
        <p:nvSpPr>
          <p:cNvPr id="24" name="Shape 22"/>
          <p:cNvSpPr/>
          <p:nvPr/>
        </p:nvSpPr>
        <p:spPr>
          <a:xfrm>
            <a:off x="6126480" y="1417320"/>
            <a:ext cx="2697480" cy="868680"/>
          </a:xfrm>
          <a:prstGeom prst="rect">
            <a:avLst/>
          </a:prstGeom>
          <a:solidFill>
            <a:srgbClr val="0F172A"/>
          </a:solidFill>
          <a:ln w="12700">
            <a:solidFill>
              <a:srgbClr val="333333"/>
            </a:solidFill>
            <a:prstDash val="solid"/>
          </a:ln>
        </p:spPr>
        <p:txBody>
          <a:bodyPr/>
          <a:lstStyle/>
          <a:p>
            <a:endParaRPr lang="ja-JP" altLang="en-US"/>
          </a:p>
        </p:txBody>
      </p:sp>
      <p:sp>
        <p:nvSpPr>
          <p:cNvPr id="25" name="Text 23"/>
          <p:cNvSpPr/>
          <p:nvPr/>
        </p:nvSpPr>
        <p:spPr>
          <a:xfrm>
            <a:off x="6400800" y="1527048"/>
            <a:ext cx="1371600" cy="365760"/>
          </a:xfrm>
          <a:prstGeom prst="rect">
            <a:avLst/>
          </a:prstGeom>
          <a:noFill/>
          <a:ln/>
        </p:spPr>
        <p:txBody>
          <a:bodyPr wrap="square" lIns="0" tIns="0" rIns="0" bIns="0" rtlCol="0" anchor="ctr"/>
          <a:lstStyle/>
          <a:p>
            <a:pPr marL="0" indent="0">
              <a:buNone/>
            </a:pPr>
            <a:r>
              <a:rPr lang="en-US" sz="1400" b="1" kern="0" spc="400" dirty="0">
                <a:solidFill>
                  <a:srgbClr val="FB923C"/>
                </a:solidFill>
                <a:latin typeface="Meiryo" pitchFamily="34" charset="0"/>
                <a:ea typeface="Meiryo" pitchFamily="34" charset="-122"/>
                <a:cs typeface="Meiryo" pitchFamily="34" charset="-120"/>
              </a:rPr>
              <a:t>03</a:t>
            </a:r>
            <a:endParaRPr lang="en-US" sz="1400" dirty="0"/>
          </a:p>
        </p:txBody>
      </p:sp>
      <p:sp>
        <p:nvSpPr>
          <p:cNvPr id="26" name="Text 24"/>
          <p:cNvSpPr/>
          <p:nvPr/>
        </p:nvSpPr>
        <p:spPr>
          <a:xfrm>
            <a:off x="6400800" y="1828800"/>
            <a:ext cx="2240280" cy="457200"/>
          </a:xfrm>
          <a:prstGeom prst="rect">
            <a:avLst/>
          </a:prstGeom>
          <a:noFill/>
          <a:ln/>
        </p:spPr>
        <p:txBody>
          <a:bodyPr wrap="square" lIns="0" tIns="0" rIns="0" bIns="0" rtlCol="0" anchor="ctr"/>
          <a:lstStyle/>
          <a:p>
            <a:pPr marL="0" indent="0">
              <a:buNone/>
            </a:pPr>
            <a:r>
              <a:rPr lang="en-US" sz="1300" b="1" dirty="0">
                <a:solidFill>
                  <a:srgbClr val="FFFFFF"/>
                </a:solidFill>
                <a:latin typeface="Meiryo" pitchFamily="34" charset="0"/>
                <a:ea typeface="Meiryo" pitchFamily="34" charset="-122"/>
                <a:cs typeface="Meiryo" pitchFamily="34" charset="-120"/>
              </a:rPr>
              <a:t>Python Interop</a:t>
            </a:r>
            <a:endParaRPr lang="en-US" sz="1300" dirty="0"/>
          </a:p>
        </p:txBody>
      </p:sp>
      <p:sp>
        <p:nvSpPr>
          <p:cNvPr id="27" name="Text 25"/>
          <p:cNvSpPr/>
          <p:nvPr/>
        </p:nvSpPr>
        <p:spPr>
          <a:xfrm>
            <a:off x="6400800" y="2423160"/>
            <a:ext cx="2240280" cy="228600"/>
          </a:xfrm>
          <a:prstGeom prst="rect">
            <a:avLst/>
          </a:prstGeom>
          <a:noFill/>
          <a:ln/>
        </p:spPr>
        <p:txBody>
          <a:bodyPr wrap="square" lIns="0" tIns="0" rIns="0" bIns="0" rtlCol="0" anchor="ctr"/>
          <a:lstStyle/>
          <a:p>
            <a:pPr marL="0" indent="0">
              <a:buNone/>
            </a:pPr>
            <a:r>
              <a:rPr lang="en-US" sz="900" b="1" kern="0" spc="300" dirty="0">
                <a:solidFill>
                  <a:srgbClr val="F97316"/>
                </a:solidFill>
                <a:latin typeface="Meiryo" pitchFamily="34" charset="0"/>
                <a:ea typeface="Meiryo" pitchFamily="34" charset="-122"/>
                <a:cs typeface="Meiryo" pitchFamily="34" charset="-120"/>
              </a:rPr>
              <a:t>一言定義</a:t>
            </a:r>
            <a:endParaRPr lang="en-US" sz="900" dirty="0"/>
          </a:p>
        </p:txBody>
      </p:sp>
      <p:sp>
        <p:nvSpPr>
          <p:cNvPr id="28" name="Text 26"/>
          <p:cNvSpPr/>
          <p:nvPr/>
        </p:nvSpPr>
        <p:spPr>
          <a:xfrm>
            <a:off x="6400800" y="2651760"/>
            <a:ext cx="2240280" cy="640080"/>
          </a:xfrm>
          <a:prstGeom prst="rect">
            <a:avLst/>
          </a:prstGeom>
          <a:noFill/>
          <a:ln/>
        </p:spPr>
        <p:txBody>
          <a:bodyPr wrap="square" lIns="0" tIns="0" rIns="0" bIns="0" rtlCol="0" anchor="ctr"/>
          <a:lstStyle/>
          <a:p>
            <a:pPr marL="0" indent="0">
              <a:buNone/>
            </a:pPr>
            <a:r>
              <a:rPr lang="en-US" sz="1200" b="1" dirty="0">
                <a:solidFill>
                  <a:srgbClr val="1E293B"/>
                </a:solidFill>
                <a:latin typeface="Meiryo" pitchFamily="34" charset="0"/>
                <a:ea typeface="Meiryo" pitchFamily="34" charset="-122"/>
                <a:cs typeface="Meiryo" pitchFamily="34" charset="-120"/>
              </a:rPr>
              <a:t>Python の資産を Mojo から使える</a:t>
            </a:r>
            <a:endParaRPr lang="en-US" sz="1200" dirty="0"/>
          </a:p>
        </p:txBody>
      </p:sp>
      <p:sp>
        <p:nvSpPr>
          <p:cNvPr id="29" name="Shape 27"/>
          <p:cNvSpPr/>
          <p:nvPr/>
        </p:nvSpPr>
        <p:spPr>
          <a:xfrm>
            <a:off x="6400800" y="3337560"/>
            <a:ext cx="2148840" cy="0"/>
          </a:xfrm>
          <a:prstGeom prst="line">
            <a:avLst/>
          </a:prstGeom>
          <a:noFill/>
          <a:ln w="12700">
            <a:solidFill>
              <a:srgbClr val="E2E8F0"/>
            </a:solidFill>
            <a:prstDash val="solid"/>
          </a:ln>
        </p:spPr>
        <p:txBody>
          <a:bodyPr/>
          <a:lstStyle/>
          <a:p>
            <a:endParaRPr lang="ja-JP" altLang="en-US"/>
          </a:p>
        </p:txBody>
      </p:sp>
      <p:sp>
        <p:nvSpPr>
          <p:cNvPr id="30" name="Text 28"/>
          <p:cNvSpPr/>
          <p:nvPr/>
        </p:nvSpPr>
        <p:spPr>
          <a:xfrm>
            <a:off x="6400800" y="3429000"/>
            <a:ext cx="2240280" cy="228600"/>
          </a:xfrm>
          <a:prstGeom prst="rect">
            <a:avLst/>
          </a:prstGeom>
          <a:noFill/>
          <a:ln/>
        </p:spPr>
        <p:txBody>
          <a:bodyPr wrap="square" lIns="0" tIns="0" rIns="0" bIns="0" rtlCol="0" anchor="ctr"/>
          <a:lstStyle/>
          <a:p>
            <a:pPr marL="0" indent="0">
              <a:buNone/>
            </a:pPr>
            <a:r>
              <a:rPr lang="en-US" sz="900" b="1" kern="0" spc="300" dirty="0">
                <a:solidFill>
                  <a:srgbClr val="F97316"/>
                </a:solidFill>
                <a:latin typeface="Meiryo" pitchFamily="34" charset="0"/>
                <a:ea typeface="Meiryo" pitchFamily="34" charset="-122"/>
                <a:cs typeface="Meiryo" pitchFamily="34" charset="-120"/>
              </a:rPr>
              <a:t>嬉しいこと</a:t>
            </a:r>
            <a:endParaRPr lang="en-US" sz="900" dirty="0"/>
          </a:p>
        </p:txBody>
      </p:sp>
      <p:sp>
        <p:nvSpPr>
          <p:cNvPr id="31" name="Text 29"/>
          <p:cNvSpPr/>
          <p:nvPr/>
        </p:nvSpPr>
        <p:spPr>
          <a:xfrm>
            <a:off x="6400800" y="3657600"/>
            <a:ext cx="2240280" cy="640080"/>
          </a:xfrm>
          <a:prstGeom prst="rect">
            <a:avLst/>
          </a:prstGeom>
          <a:noFill/>
          <a:ln/>
        </p:spPr>
        <p:txBody>
          <a:bodyPr wrap="square" lIns="0" tIns="0" rIns="0" bIns="0" rtlCol="0" anchor="ctr"/>
          <a:lstStyle/>
          <a:p>
            <a:pPr marL="0" indent="0">
              <a:buNone/>
            </a:pPr>
            <a:r>
              <a:rPr lang="en-US" sz="1100" dirty="0">
                <a:solidFill>
                  <a:srgbClr val="64748B"/>
                </a:solidFill>
                <a:latin typeface="Meiryo" pitchFamily="34" charset="0"/>
                <a:ea typeface="Meiryo" pitchFamily="34" charset="-122"/>
                <a:cs typeface="Meiryo" pitchFamily="34" charset="-120"/>
              </a:rPr>
              <a:t>既存コードを残しつつ、必要な部分だけ高速化</a:t>
            </a:r>
            <a:endParaRPr lang="en-US" sz="1100" dirty="0"/>
          </a:p>
        </p:txBody>
      </p:sp>
      <p:sp>
        <p:nvSpPr>
          <p:cNvPr id="32" name="Text 30"/>
          <p:cNvSpPr/>
          <p:nvPr/>
        </p:nvSpPr>
        <p:spPr>
          <a:xfrm>
            <a:off x="548640" y="4526280"/>
            <a:ext cx="8046720" cy="274320"/>
          </a:xfrm>
          <a:prstGeom prst="rect">
            <a:avLst/>
          </a:prstGeom>
          <a:noFill/>
          <a:ln/>
        </p:spPr>
        <p:txBody>
          <a:bodyPr wrap="square" lIns="0" tIns="0" rIns="0" bIns="0" rtlCol="0" anchor="ctr"/>
          <a:lstStyle/>
          <a:p>
            <a:pPr marL="0" indent="0" algn="ctr">
              <a:buNone/>
            </a:pPr>
            <a:r>
              <a:rPr lang="en-US" sz="1100" i="1" dirty="0">
                <a:solidFill>
                  <a:srgbClr val="64748B"/>
                </a:solidFill>
                <a:latin typeface="Meiryo" pitchFamily="34" charset="0"/>
                <a:ea typeface="Meiryo" pitchFamily="34" charset="-122"/>
                <a:cs typeface="Meiryo" pitchFamily="34" charset="-120"/>
              </a:rPr>
              <a:t>Part 2 では各柱を read / mut / ^ / [] / from python import など具体構文と一緒に確認する。</a:t>
            </a:r>
            <a:endParaRPr lang="en-US" sz="1100" dirty="0"/>
          </a:p>
        </p:txBody>
      </p:sp>
      <p:sp>
        <p:nvSpPr>
          <p:cNvPr id="33" name="Text 31"/>
          <p:cNvSpPr/>
          <p:nvPr/>
        </p:nvSpPr>
        <p:spPr>
          <a:xfrm>
            <a:off x="365760" y="4800600"/>
            <a:ext cx="4572000" cy="274320"/>
          </a:xfrm>
          <a:prstGeom prst="rect">
            <a:avLst/>
          </a:prstGeom>
          <a:noFill/>
          <a:ln/>
        </p:spPr>
        <p:txBody>
          <a:bodyPr wrap="square" lIns="0" tIns="0" rIns="0" bIns="0" rtlCol="0" anchor="ctr"/>
          <a:lstStyle/>
          <a:p>
            <a:pPr marL="0" indent="0" algn="l">
              <a:buNone/>
            </a:pPr>
            <a:r>
              <a:rPr lang="en-US" sz="900" dirty="0">
                <a:solidFill>
                  <a:srgbClr val="64748B"/>
                </a:solidFill>
                <a:latin typeface="Meiryo" pitchFamily="34" charset="0"/>
                <a:ea typeface="Meiryo" pitchFamily="34" charset="-122"/>
                <a:cs typeface="Meiryo" pitchFamily="34" charset="-120"/>
              </a:rPr>
              <a:t>mojo入門 — Part 1</a:t>
            </a:r>
            <a:endParaRPr lang="en-US" sz="900" dirty="0"/>
          </a:p>
        </p:txBody>
      </p:sp>
      <p:sp>
        <p:nvSpPr>
          <p:cNvPr id="34" name="Text 32"/>
          <p:cNvSpPr/>
          <p:nvPr/>
        </p:nvSpPr>
        <p:spPr>
          <a:xfrm>
            <a:off x="7863840" y="4800600"/>
            <a:ext cx="914400" cy="274320"/>
          </a:xfrm>
          <a:prstGeom prst="rect">
            <a:avLst/>
          </a:prstGeom>
          <a:noFill/>
          <a:ln/>
        </p:spPr>
        <p:txBody>
          <a:bodyPr wrap="square" lIns="0" tIns="0" rIns="0" bIns="0" rtlCol="0" anchor="ctr"/>
          <a:lstStyle/>
          <a:p>
            <a:pPr marL="0" indent="0" algn="r">
              <a:buNone/>
            </a:pPr>
            <a:r>
              <a:rPr lang="en-US" sz="900" dirty="0">
                <a:solidFill>
                  <a:srgbClr val="64748B"/>
                </a:solidFill>
                <a:latin typeface="Meiryo" pitchFamily="34" charset="0"/>
                <a:ea typeface="Meiryo" pitchFamily="34" charset="-122"/>
                <a:cs typeface="Meiryo" pitchFamily="34" charset="-120"/>
              </a:rPr>
              <a:t>8 / 17</a:t>
            </a:r>
            <a:endParaRPr lang="en-US" sz="900" dirty="0"/>
          </a:p>
        </p:txBody>
      </p:sp>
      <p:sp>
        <p:nvSpPr>
          <p:cNvPr id="35" name="Shape 33"/>
          <p:cNvSpPr/>
          <p:nvPr/>
        </p:nvSpPr>
        <p:spPr>
          <a:xfrm>
            <a:off x="7178040" y="4901184"/>
            <a:ext cx="73152" cy="73152"/>
          </a:xfrm>
          <a:prstGeom prst="ellipse">
            <a:avLst/>
          </a:prstGeom>
          <a:solidFill>
            <a:srgbClr val="F97316"/>
          </a:solidFill>
          <a:ln w="12700">
            <a:solidFill>
              <a:srgbClr val="F97316"/>
            </a:solidFill>
            <a:prstDash val="solid"/>
          </a:ln>
        </p:spPr>
        <p:txBody>
          <a:bodyPr/>
          <a:lstStyle/>
          <a:p>
            <a:endParaRPr lang="ja-JP" altLang="en-US"/>
          </a:p>
        </p:txBody>
      </p:sp>
      <p:pic>
        <p:nvPicPr>
          <p:cNvPr id="36" name="slide_12.mp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a:stretch>
            <a:fillRect/>
          </a:stretch>
        </p:blipFill>
        <p:spPr>
          <a:xfrm>
            <a:off x="91440" y="91440"/>
            <a:ext cx="365760" cy="36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afterEffect">
                                  <p:stCondLst>
                                    <p:cond delay="0"/>
                                  </p:stCondLst>
                                  <p:childTnLst>
                                    <p:cmd type="call" cmd="playFrom(0.0)">
                                      <p:cBhvr>
                                        <p:cTn id="6" dur="indefinite" fill="hold"/>
                                        <p:tgtEl>
                                          <p:spTgt spid="3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36"/>
                </p:tgtEl>
              </p:cMediaNode>
            </p:audio>
          </p:childTnLst>
        </p:cTn>
      </p:par>
    </p:tnLst>
  </p:timing>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0F172A"/>
        </a:solidFill>
        <a:effectLst/>
      </p:bgPr>
    </p:bg>
    <p:spTree>
      <p:nvGrpSpPr>
        <p:cNvPr id="1" name=""/>
        <p:cNvGrpSpPr/>
        <p:nvPr/>
      </p:nvGrpSpPr>
      <p:grpSpPr>
        <a:xfrm>
          <a:off x="0" y="0"/>
          <a:ext cx="0" cy="0"/>
          <a:chOff x="0" y="0"/>
          <a:chExt cx="0" cy="0"/>
        </a:xfrm>
      </p:grpSpPr>
      <p:sp>
        <p:nvSpPr>
          <p:cNvPr id="2" name="Text 0"/>
          <p:cNvSpPr/>
          <p:nvPr/>
        </p:nvSpPr>
        <p:spPr>
          <a:xfrm>
            <a:off x="365760" y="1463040"/>
            <a:ext cx="3474720" cy="2194560"/>
          </a:xfrm>
          <a:prstGeom prst="rect">
            <a:avLst/>
          </a:prstGeom>
          <a:noFill/>
          <a:ln/>
        </p:spPr>
        <p:txBody>
          <a:bodyPr wrap="square" lIns="0" tIns="0" rIns="0" bIns="0" rtlCol="0" anchor="ctr"/>
          <a:lstStyle/>
          <a:p>
            <a:pPr marL="0" indent="0" algn="ctr">
              <a:buNone/>
            </a:pPr>
            <a:r>
              <a:rPr lang="en-US" sz="13000" b="1" dirty="0">
                <a:solidFill>
                  <a:srgbClr val="F97316"/>
                </a:solidFill>
                <a:latin typeface="Meiryo" pitchFamily="34" charset="0"/>
                <a:ea typeface="Meiryo" pitchFamily="34" charset="-122"/>
                <a:cs typeface="Meiryo" pitchFamily="34" charset="-120"/>
              </a:rPr>
              <a:t>04</a:t>
            </a:r>
            <a:endParaRPr lang="en-US" sz="13000" dirty="0"/>
          </a:p>
        </p:txBody>
      </p:sp>
      <p:sp>
        <p:nvSpPr>
          <p:cNvPr id="3" name="Text 1"/>
          <p:cNvSpPr/>
          <p:nvPr/>
        </p:nvSpPr>
        <p:spPr>
          <a:xfrm>
            <a:off x="4114800" y="1737360"/>
            <a:ext cx="4937760" cy="365760"/>
          </a:xfrm>
          <a:prstGeom prst="rect">
            <a:avLst/>
          </a:prstGeom>
          <a:noFill/>
          <a:ln/>
        </p:spPr>
        <p:txBody>
          <a:bodyPr wrap="square" lIns="0" tIns="0" rIns="0" bIns="0" rtlCol="0" anchor="ctr"/>
          <a:lstStyle/>
          <a:p>
            <a:pPr marL="0" indent="0">
              <a:buNone/>
            </a:pPr>
            <a:r>
              <a:rPr lang="en-US" sz="1300" b="1" kern="0" spc="600" dirty="0">
                <a:solidFill>
                  <a:srgbClr val="FB923C"/>
                </a:solidFill>
                <a:latin typeface="Meiryo" pitchFamily="34" charset="0"/>
                <a:ea typeface="Meiryo" pitchFamily="34" charset="-122"/>
                <a:cs typeface="Meiryo" pitchFamily="34" charset="-120"/>
              </a:rPr>
              <a:t>CHAPTER 04</a:t>
            </a:r>
            <a:endParaRPr lang="en-US" sz="1300" dirty="0"/>
          </a:p>
        </p:txBody>
      </p:sp>
      <p:sp>
        <p:nvSpPr>
          <p:cNvPr id="4" name="Text 2"/>
          <p:cNvSpPr/>
          <p:nvPr/>
        </p:nvSpPr>
        <p:spPr>
          <a:xfrm>
            <a:off x="4114800" y="2103120"/>
            <a:ext cx="4937760" cy="640080"/>
          </a:xfrm>
          <a:prstGeom prst="rect">
            <a:avLst/>
          </a:prstGeom>
          <a:noFill/>
          <a:ln/>
        </p:spPr>
        <p:txBody>
          <a:bodyPr wrap="square" lIns="0" tIns="0" rIns="0" bIns="0" rtlCol="0" anchor="ctr"/>
          <a:lstStyle/>
          <a:p>
            <a:pPr marL="0" indent="0">
              <a:buNone/>
            </a:pPr>
            <a:r>
              <a:rPr lang="en-US" sz="2600" b="1" dirty="0">
                <a:solidFill>
                  <a:srgbClr val="FFFFFF"/>
                </a:solidFill>
                <a:latin typeface="Meiryo" pitchFamily="34" charset="0"/>
                <a:ea typeface="Meiryo" pitchFamily="34" charset="-122"/>
                <a:cs typeface="Meiryo" pitchFamily="34" charset="-120"/>
              </a:rPr>
              <a:t>Python との比較・入口</a:t>
            </a:r>
            <a:endParaRPr lang="en-US" sz="2600" dirty="0"/>
          </a:p>
        </p:txBody>
      </p:sp>
      <p:sp>
        <p:nvSpPr>
          <p:cNvPr id="5" name="Shape 3"/>
          <p:cNvSpPr/>
          <p:nvPr/>
        </p:nvSpPr>
        <p:spPr>
          <a:xfrm>
            <a:off x="4114800" y="2880360"/>
            <a:ext cx="914400" cy="0"/>
          </a:xfrm>
          <a:prstGeom prst="line">
            <a:avLst/>
          </a:prstGeom>
          <a:noFill/>
          <a:ln w="38100">
            <a:solidFill>
              <a:srgbClr val="F97316"/>
            </a:solidFill>
            <a:prstDash val="solid"/>
          </a:ln>
        </p:spPr>
        <p:txBody>
          <a:bodyPr/>
          <a:lstStyle/>
          <a:p>
            <a:endParaRPr lang="ja-JP" altLang="en-US"/>
          </a:p>
        </p:txBody>
      </p:sp>
      <p:sp>
        <p:nvSpPr>
          <p:cNvPr id="6" name="Text 4"/>
          <p:cNvSpPr/>
          <p:nvPr/>
        </p:nvSpPr>
        <p:spPr>
          <a:xfrm>
            <a:off x="4114800" y="3017520"/>
            <a:ext cx="4937760" cy="457200"/>
          </a:xfrm>
          <a:prstGeom prst="rect">
            <a:avLst/>
          </a:prstGeom>
          <a:noFill/>
          <a:ln/>
        </p:spPr>
        <p:txBody>
          <a:bodyPr wrap="square" lIns="0" tIns="0" rIns="0" bIns="0" rtlCol="0" anchor="ctr"/>
          <a:lstStyle/>
          <a:p>
            <a:pPr marL="0" indent="0">
              <a:buNone/>
            </a:pPr>
            <a:r>
              <a:rPr lang="en-US" sz="1400" dirty="0">
                <a:solidFill>
                  <a:srgbClr val="CADCFC"/>
                </a:solidFill>
                <a:latin typeface="Meiryo" pitchFamily="34" charset="0"/>
                <a:ea typeface="Meiryo" pitchFamily="34" charset="-122"/>
                <a:cs typeface="Meiryo" pitchFamily="34" charset="-120"/>
              </a:rPr>
              <a:t>似ている入口、根本的に違う中身。</a:t>
            </a:r>
            <a:endParaRPr lang="en-US" sz="1400" dirty="0"/>
          </a:p>
        </p:txBody>
      </p:sp>
      <p:pic>
        <p:nvPicPr>
          <p:cNvPr id="7" name="slide_13.mp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a:stretch>
            <a:fillRect/>
          </a:stretch>
        </p:blipFill>
        <p:spPr>
          <a:xfrm>
            <a:off x="91440" y="91440"/>
            <a:ext cx="365760" cy="36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afterEffect">
                                  <p:stCondLst>
                                    <p:cond delay="0"/>
                                  </p:stCondLst>
                                  <p:childTnLst>
                                    <p:cmd type="call" cmd="playFrom(0.0)">
                                      <p:cBhvr>
                                        <p:cTn id="6" dur="indefinite"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7"/>
                </p:tgtEl>
              </p:cMediaNode>
            </p:audio>
          </p:childTnLst>
        </p:cTn>
      </p:par>
    </p:tnLst>
  </p:timing>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20040"/>
            <a:ext cx="8229600" cy="274320"/>
          </a:xfrm>
          <a:prstGeom prst="rect">
            <a:avLst/>
          </a:prstGeom>
          <a:noFill/>
          <a:ln/>
        </p:spPr>
        <p:txBody>
          <a:bodyPr wrap="square" lIns="0" tIns="0" rIns="0" bIns="0" rtlCol="0" anchor="ctr"/>
          <a:lstStyle/>
          <a:p>
            <a:pPr marL="0" indent="0">
              <a:buNone/>
            </a:pPr>
            <a:r>
              <a:rPr lang="en-US" sz="1100" b="1" kern="0" spc="400" dirty="0">
                <a:solidFill>
                  <a:srgbClr val="F97316"/>
                </a:solidFill>
                <a:latin typeface="Meiryo" pitchFamily="34" charset="0"/>
                <a:ea typeface="Meiryo" pitchFamily="34" charset="-122"/>
                <a:cs typeface="Meiryo" pitchFamily="34" charset="-120"/>
              </a:rPr>
              <a:t>DIFFERENCES</a:t>
            </a:r>
            <a:endParaRPr lang="en-US" sz="1100" dirty="0"/>
          </a:p>
        </p:txBody>
      </p:sp>
      <p:sp>
        <p:nvSpPr>
          <p:cNvPr id="3" name="Text 1"/>
          <p:cNvSpPr/>
          <p:nvPr/>
        </p:nvSpPr>
        <p:spPr>
          <a:xfrm>
            <a:off x="548640" y="594360"/>
            <a:ext cx="8229600" cy="640080"/>
          </a:xfrm>
          <a:prstGeom prst="rect">
            <a:avLst/>
          </a:prstGeom>
          <a:noFill/>
          <a:ln/>
        </p:spPr>
        <p:txBody>
          <a:bodyPr wrap="square" lIns="0" tIns="0" rIns="0" bIns="0" rtlCol="0" anchor="ctr"/>
          <a:lstStyle/>
          <a:p>
            <a:pPr marL="0" indent="0">
              <a:buNone/>
            </a:pPr>
            <a:r>
              <a:rPr lang="en-US" sz="2800" b="1" dirty="0">
                <a:solidFill>
                  <a:srgbClr val="1E293B"/>
                </a:solidFill>
                <a:latin typeface="Meiryo" pitchFamily="34" charset="0"/>
                <a:ea typeface="Meiryo" pitchFamily="34" charset="-122"/>
                <a:cs typeface="Meiryo" pitchFamily="34" charset="-120"/>
              </a:rPr>
              <a:t>Python と Mojo — 4 つの根本的な違い</a:t>
            </a:r>
            <a:endParaRPr lang="en-US" sz="2800" dirty="0"/>
          </a:p>
        </p:txBody>
      </p:sp>
      <p:sp>
        <p:nvSpPr>
          <p:cNvPr id="4" name="Shape 2"/>
          <p:cNvSpPr/>
          <p:nvPr/>
        </p:nvSpPr>
        <p:spPr>
          <a:xfrm>
            <a:off x="365760" y="365760"/>
            <a:ext cx="73152" cy="868680"/>
          </a:xfrm>
          <a:prstGeom prst="rect">
            <a:avLst/>
          </a:prstGeom>
          <a:solidFill>
            <a:srgbClr val="F97316"/>
          </a:solidFill>
          <a:ln w="12700">
            <a:solidFill>
              <a:srgbClr val="F97316"/>
            </a:solidFill>
            <a:prstDash val="solid"/>
          </a:ln>
        </p:spPr>
        <p:txBody>
          <a:bodyPr/>
          <a:lstStyle/>
          <a:p>
            <a:endParaRPr lang="ja-JP" altLang="en-US"/>
          </a:p>
        </p:txBody>
      </p:sp>
      <p:graphicFrame>
        <p:nvGraphicFramePr>
          <p:cNvPr id="15" name="Table 0"/>
          <p:cNvGraphicFramePr>
            <a:graphicFrameLocks noGrp="1"/>
          </p:cNvGraphicFramePr>
          <p:nvPr>
            <p:extLst>
              <p:ext uri="{D42A27DB-BD31-4B8C-83A1-F6EECF244321}">
                <p14:modId xmlns:p14="http://schemas.microsoft.com/office/powerpoint/2010/main" val="1579011935"/>
              </p:ext>
            </p:extLst>
          </p:nvPr>
        </p:nvGraphicFramePr>
        <p:xfrm>
          <a:off x="457200" y="1371600"/>
          <a:ext cx="8229600" cy="914400"/>
        </p:xfrm>
        <a:graphic>
          <a:graphicData uri="http://schemas.openxmlformats.org/drawingml/2006/table">
            <a:tbl>
              <a:tblPr/>
              <a:tblGrid>
                <a:gridCol w="2194560">
                  <a:extLst>
                    <a:ext uri="{9D8B030D-6E8A-4147-A177-3AD203B41FA5}">
                      <a16:colId xmlns:a16="http://schemas.microsoft.com/office/drawing/2014/main" val="20000"/>
                    </a:ext>
                  </a:extLst>
                </a:gridCol>
                <a:gridCol w="3017520">
                  <a:extLst>
                    <a:ext uri="{9D8B030D-6E8A-4147-A177-3AD203B41FA5}">
                      <a16:colId xmlns:a16="http://schemas.microsoft.com/office/drawing/2014/main" val="20001"/>
                    </a:ext>
                  </a:extLst>
                </a:gridCol>
                <a:gridCol w="3017520">
                  <a:extLst>
                    <a:ext uri="{9D8B030D-6E8A-4147-A177-3AD203B41FA5}">
                      <a16:colId xmlns:a16="http://schemas.microsoft.com/office/drawing/2014/main" val="20002"/>
                    </a:ext>
                  </a:extLst>
                </a:gridCol>
              </a:tblGrid>
              <a:tr h="411480">
                <a:tc>
                  <a:txBody>
                    <a:bodyPr/>
                    <a:lstStyle/>
                    <a:p>
                      <a:pPr marL="0" indent="0" algn="ctr">
                        <a:buNone/>
                      </a:pPr>
                      <a:r>
                        <a:rPr lang="en-US" sz="1200" b="1" dirty="0">
                          <a:solidFill>
                            <a:srgbClr val="FFFFFF"/>
                          </a:solidFill>
                          <a:latin typeface="Meiryo" pitchFamily="34" charset="0"/>
                          <a:ea typeface="Meiryo" pitchFamily="34" charset="-122"/>
                          <a:cs typeface="Meiryo" pitchFamily="34" charset="-120"/>
                        </a:rPr>
                        <a:t>観点</a:t>
                      </a:r>
                      <a:endParaRPr lang="en-US" sz="1200" dirty="0">
                        <a:latin typeface="Meiryo" charset="0"/>
                        <a:ea typeface="Meiryo" charset="0"/>
                        <a:cs typeface="Meiryo" charset="0"/>
                      </a:endParaRPr>
                    </a:p>
                  </a:txBody>
                  <a:tcPr anchor="ctr">
                    <a:lnL w="12700" cap="flat" cmpd="sng" algn="ctr">
                      <a:solidFill>
                        <a:srgbClr val="E2E8F0"/>
                      </a:solidFill>
                      <a:prstDash val="solid"/>
                      <a:round/>
                      <a:headEnd type="none" w="med" len="med"/>
                      <a:tailEnd type="none" w="med" len="med"/>
                    </a:lnL>
                    <a:lnR w="12700" cap="flat" cmpd="sng" algn="ctr">
                      <a:solidFill>
                        <a:srgbClr val="E2E8F0"/>
                      </a:solidFill>
                      <a:prstDash val="solid"/>
                      <a:round/>
                      <a:headEnd type="none" w="med" len="med"/>
                      <a:tailEnd type="none" w="med" len="med"/>
                    </a:lnR>
                    <a:lnT w="12700" cap="flat" cmpd="sng" algn="ctr">
                      <a:solidFill>
                        <a:srgbClr val="E2E8F0"/>
                      </a:solidFill>
                      <a:prstDash val="solid"/>
                      <a:round/>
                      <a:headEnd type="none" w="med" len="med"/>
                      <a:tailEnd type="none" w="med" len="med"/>
                    </a:lnT>
                    <a:lnB w="12700" cap="flat" cmpd="sng" algn="ctr">
                      <a:solidFill>
                        <a:srgbClr val="E2E8F0"/>
                      </a:solidFill>
                      <a:prstDash val="solid"/>
                      <a:round/>
                      <a:headEnd type="none" w="med" len="med"/>
                      <a:tailEnd type="none" w="med" len="med"/>
                    </a:lnB>
                    <a:solidFill>
                      <a:srgbClr val="0F172A"/>
                    </a:solidFill>
                  </a:tcPr>
                </a:tc>
                <a:tc>
                  <a:txBody>
                    <a:bodyPr/>
                    <a:lstStyle/>
                    <a:p>
                      <a:pPr marL="0" indent="0" algn="ctr">
                        <a:buNone/>
                      </a:pPr>
                      <a:r>
                        <a:rPr lang="en-US" sz="1200" b="1" dirty="0">
                          <a:solidFill>
                            <a:srgbClr val="FFFFFF"/>
                          </a:solidFill>
                          <a:latin typeface="Meiryo" pitchFamily="34" charset="0"/>
                          <a:ea typeface="Meiryo" pitchFamily="34" charset="-122"/>
                          <a:cs typeface="Meiryo" pitchFamily="34" charset="-120"/>
                        </a:rPr>
                        <a:t>Python</a:t>
                      </a:r>
                      <a:endParaRPr lang="en-US" sz="1200" dirty="0">
                        <a:latin typeface="Meiryo" charset="0"/>
                        <a:ea typeface="Meiryo" charset="0"/>
                        <a:cs typeface="Meiryo" charset="0"/>
                      </a:endParaRPr>
                    </a:p>
                  </a:txBody>
                  <a:tcPr anchor="ctr">
                    <a:lnL w="12700" cap="flat" cmpd="sng" algn="ctr">
                      <a:solidFill>
                        <a:srgbClr val="E2E8F0"/>
                      </a:solidFill>
                      <a:prstDash val="solid"/>
                      <a:round/>
                      <a:headEnd type="none" w="med" len="med"/>
                      <a:tailEnd type="none" w="med" len="med"/>
                    </a:lnL>
                    <a:lnR w="12700" cap="flat" cmpd="sng" algn="ctr">
                      <a:solidFill>
                        <a:srgbClr val="E2E8F0"/>
                      </a:solidFill>
                      <a:prstDash val="solid"/>
                      <a:round/>
                      <a:headEnd type="none" w="med" len="med"/>
                      <a:tailEnd type="none" w="med" len="med"/>
                    </a:lnR>
                    <a:lnT w="12700" cap="flat" cmpd="sng" algn="ctr">
                      <a:solidFill>
                        <a:srgbClr val="E2E8F0"/>
                      </a:solidFill>
                      <a:prstDash val="solid"/>
                      <a:round/>
                      <a:headEnd type="none" w="med" len="med"/>
                      <a:tailEnd type="none" w="med" len="med"/>
                    </a:lnT>
                    <a:lnB w="12700" cap="flat" cmpd="sng" algn="ctr">
                      <a:solidFill>
                        <a:srgbClr val="E2E8F0"/>
                      </a:solidFill>
                      <a:prstDash val="solid"/>
                      <a:round/>
                      <a:headEnd type="none" w="med" len="med"/>
                      <a:tailEnd type="none" w="med" len="med"/>
                    </a:lnB>
                    <a:solidFill>
                      <a:srgbClr val="0F172A"/>
                    </a:solidFill>
                  </a:tcPr>
                </a:tc>
                <a:tc>
                  <a:txBody>
                    <a:bodyPr/>
                    <a:lstStyle/>
                    <a:p>
                      <a:pPr marL="0" indent="0" algn="ctr">
                        <a:buNone/>
                      </a:pPr>
                      <a:r>
                        <a:rPr lang="en-US" sz="1200" b="1" dirty="0">
                          <a:solidFill>
                            <a:srgbClr val="FFFFFF"/>
                          </a:solidFill>
                          <a:latin typeface="Meiryo" pitchFamily="34" charset="0"/>
                          <a:ea typeface="Meiryo" pitchFamily="34" charset="-122"/>
                          <a:cs typeface="Meiryo" pitchFamily="34" charset="-120"/>
                        </a:rPr>
                        <a:t>Mojo</a:t>
                      </a:r>
                      <a:endParaRPr lang="en-US" sz="1200" dirty="0">
                        <a:latin typeface="Meiryo" charset="0"/>
                        <a:ea typeface="Meiryo" charset="0"/>
                        <a:cs typeface="Meiryo" charset="0"/>
                      </a:endParaRPr>
                    </a:p>
                  </a:txBody>
                  <a:tcPr anchor="ctr">
                    <a:lnL w="12700" cap="flat" cmpd="sng" algn="ctr">
                      <a:solidFill>
                        <a:srgbClr val="E2E8F0"/>
                      </a:solidFill>
                      <a:prstDash val="solid"/>
                      <a:round/>
                      <a:headEnd type="none" w="med" len="med"/>
                      <a:tailEnd type="none" w="med" len="med"/>
                    </a:lnL>
                    <a:lnR w="12700" cap="flat" cmpd="sng" algn="ctr">
                      <a:solidFill>
                        <a:srgbClr val="E2E8F0"/>
                      </a:solidFill>
                      <a:prstDash val="solid"/>
                      <a:round/>
                      <a:headEnd type="none" w="med" len="med"/>
                      <a:tailEnd type="none" w="med" len="med"/>
                    </a:lnR>
                    <a:lnT w="12700" cap="flat" cmpd="sng" algn="ctr">
                      <a:solidFill>
                        <a:srgbClr val="E2E8F0"/>
                      </a:solidFill>
                      <a:prstDash val="solid"/>
                      <a:round/>
                      <a:headEnd type="none" w="med" len="med"/>
                      <a:tailEnd type="none" w="med" len="med"/>
                    </a:lnT>
                    <a:lnB w="12700" cap="flat" cmpd="sng" algn="ctr">
                      <a:solidFill>
                        <a:srgbClr val="E2E8F0"/>
                      </a:solidFill>
                      <a:prstDash val="solid"/>
                      <a:round/>
                      <a:headEnd type="none" w="med" len="med"/>
                      <a:tailEnd type="none" w="med" len="med"/>
                    </a:lnB>
                    <a:solidFill>
                      <a:srgbClr val="0F172A"/>
                    </a:solidFill>
                  </a:tcPr>
                </a:tc>
                <a:extLst>
                  <a:ext uri="{0D108BD9-81ED-4DB2-BD59-A6C34878D82A}">
                    <a16:rowId xmlns:a16="http://schemas.microsoft.com/office/drawing/2014/main" val="10000"/>
                  </a:ext>
                </a:extLst>
              </a:tr>
              <a:tr h="548640">
                <a:tc>
                  <a:txBody>
                    <a:bodyPr/>
                    <a:lstStyle/>
                    <a:p>
                      <a:pPr marL="0" indent="0">
                        <a:buNone/>
                      </a:pPr>
                      <a:r>
                        <a:rPr lang="en-US" sz="1100" b="1" dirty="0">
                          <a:solidFill>
                            <a:srgbClr val="F97316"/>
                          </a:solidFill>
                          <a:latin typeface="Meiryo" pitchFamily="34" charset="0"/>
                          <a:ea typeface="Meiryo" pitchFamily="34" charset="-122"/>
                          <a:cs typeface="Meiryo" pitchFamily="34" charset="-120"/>
                        </a:rPr>
                        <a:t>静的型・コンパイル時</a:t>
                      </a:r>
                      <a:endParaRPr lang="en-US" sz="1100" dirty="0">
                        <a:latin typeface="Meiryo" charset="0"/>
                        <a:ea typeface="Meiryo" charset="0"/>
                        <a:cs typeface="Meiryo" charset="0"/>
                      </a:endParaRPr>
                    </a:p>
                  </a:txBody>
                  <a:tcPr marL="45720" marR="45720" anchor="ctr">
                    <a:lnL w="12700" cap="flat" cmpd="sng" algn="ctr">
                      <a:solidFill>
                        <a:srgbClr val="E2E8F0"/>
                      </a:solidFill>
                      <a:prstDash val="solid"/>
                      <a:round/>
                      <a:headEnd type="none" w="med" len="med"/>
                      <a:tailEnd type="none" w="med" len="med"/>
                    </a:lnL>
                    <a:lnR w="12700" cap="flat" cmpd="sng" algn="ctr">
                      <a:solidFill>
                        <a:srgbClr val="E2E8F0"/>
                      </a:solidFill>
                      <a:prstDash val="solid"/>
                      <a:round/>
                      <a:headEnd type="none" w="med" len="med"/>
                      <a:tailEnd type="none" w="med" len="med"/>
                    </a:lnR>
                    <a:lnT w="12700" cap="flat" cmpd="sng" algn="ctr">
                      <a:solidFill>
                        <a:srgbClr val="E2E8F0"/>
                      </a:solidFill>
                      <a:prstDash val="solid"/>
                      <a:round/>
                      <a:headEnd type="none" w="med" len="med"/>
                      <a:tailEnd type="none" w="med" len="med"/>
                    </a:lnT>
                    <a:lnB w="12700" cap="flat" cmpd="sng" algn="ctr">
                      <a:solidFill>
                        <a:srgbClr val="E2E8F0"/>
                      </a:solidFill>
                      <a:prstDash val="solid"/>
                      <a:round/>
                      <a:headEnd type="none" w="med" len="med"/>
                      <a:tailEnd type="none" w="med" len="med"/>
                    </a:lnB>
                    <a:solidFill>
                      <a:srgbClr val="F8FAFC"/>
                    </a:solidFill>
                  </a:tcPr>
                </a:tc>
                <a:tc>
                  <a:txBody>
                    <a:bodyPr/>
                    <a:lstStyle/>
                    <a:p>
                      <a:pPr marL="0" indent="0">
                        <a:buNone/>
                      </a:pPr>
                      <a:r>
                        <a:rPr lang="en-US" sz="1100" dirty="0">
                          <a:solidFill>
                            <a:srgbClr val="1E293B"/>
                          </a:solidFill>
                          <a:latin typeface="Meiryo" pitchFamily="34" charset="0"/>
                          <a:ea typeface="Meiryo" pitchFamily="34" charset="-122"/>
                          <a:cs typeface="Meiryo" pitchFamily="34" charset="-120"/>
                        </a:rPr>
                        <a:t>実行時の動的型が基本。型ヒントは補助的。</a:t>
                      </a:r>
                      <a:endParaRPr lang="en-US" sz="1100" dirty="0">
                        <a:latin typeface="Meiryo" charset="0"/>
                        <a:ea typeface="Meiryo" charset="0"/>
                        <a:cs typeface="Meiryo" charset="0"/>
                      </a:endParaRPr>
                    </a:p>
                  </a:txBody>
                  <a:tcPr marL="45720" marR="45720" anchor="ctr">
                    <a:lnL w="12700" cap="flat" cmpd="sng" algn="ctr">
                      <a:solidFill>
                        <a:srgbClr val="E2E8F0"/>
                      </a:solidFill>
                      <a:prstDash val="solid"/>
                      <a:round/>
                      <a:headEnd type="none" w="med" len="med"/>
                      <a:tailEnd type="none" w="med" len="med"/>
                    </a:lnL>
                    <a:lnR w="12700" cap="flat" cmpd="sng" algn="ctr">
                      <a:solidFill>
                        <a:srgbClr val="E2E8F0"/>
                      </a:solidFill>
                      <a:prstDash val="solid"/>
                      <a:round/>
                      <a:headEnd type="none" w="med" len="med"/>
                      <a:tailEnd type="none" w="med" len="med"/>
                    </a:lnR>
                    <a:lnT w="12700" cap="flat" cmpd="sng" algn="ctr">
                      <a:solidFill>
                        <a:srgbClr val="E2E8F0"/>
                      </a:solidFill>
                      <a:prstDash val="solid"/>
                      <a:round/>
                      <a:headEnd type="none" w="med" len="med"/>
                      <a:tailEnd type="none" w="med" len="med"/>
                    </a:lnT>
                    <a:lnB w="12700" cap="flat" cmpd="sng" algn="ctr">
                      <a:solidFill>
                        <a:srgbClr val="E2E8F0"/>
                      </a:solidFill>
                      <a:prstDash val="solid"/>
                      <a:round/>
                      <a:headEnd type="none" w="med" len="med"/>
                      <a:tailEnd type="none" w="med" len="med"/>
                    </a:lnB>
                    <a:solidFill>
                      <a:srgbClr val="F8FAFC"/>
                    </a:solidFill>
                  </a:tcPr>
                </a:tc>
                <a:tc>
                  <a:txBody>
                    <a:bodyPr/>
                    <a:lstStyle/>
                    <a:p>
                      <a:pPr marL="0" indent="0">
                        <a:buNone/>
                      </a:pPr>
                      <a:r>
                        <a:rPr lang="en-US" sz="1100" dirty="0">
                          <a:solidFill>
                            <a:srgbClr val="1E293B"/>
                          </a:solidFill>
                          <a:latin typeface="Meiryo" pitchFamily="34" charset="0"/>
                          <a:ea typeface="Meiryo" pitchFamily="34" charset="-122"/>
                          <a:cs typeface="Meiryo" pitchFamily="34" charset="-120"/>
                        </a:rPr>
                        <a:t>型がはっきりし、[] の compile-time 情報がコード特化に関わる。</a:t>
                      </a:r>
                      <a:endParaRPr lang="en-US" sz="1100" dirty="0">
                        <a:latin typeface="Meiryo" charset="0"/>
                        <a:ea typeface="Meiryo" charset="0"/>
                        <a:cs typeface="Meiryo" charset="0"/>
                      </a:endParaRPr>
                    </a:p>
                  </a:txBody>
                  <a:tcPr marL="45720" marR="45720" anchor="ctr">
                    <a:lnL w="12700" cap="flat" cmpd="sng" algn="ctr">
                      <a:solidFill>
                        <a:srgbClr val="E2E8F0"/>
                      </a:solidFill>
                      <a:prstDash val="solid"/>
                      <a:round/>
                      <a:headEnd type="none" w="med" len="med"/>
                      <a:tailEnd type="none" w="med" len="med"/>
                    </a:lnL>
                    <a:lnR w="12700" cap="flat" cmpd="sng" algn="ctr">
                      <a:solidFill>
                        <a:srgbClr val="E2E8F0"/>
                      </a:solidFill>
                      <a:prstDash val="solid"/>
                      <a:round/>
                      <a:headEnd type="none" w="med" len="med"/>
                      <a:tailEnd type="none" w="med" len="med"/>
                    </a:lnR>
                    <a:lnT w="12700" cap="flat" cmpd="sng" algn="ctr">
                      <a:solidFill>
                        <a:srgbClr val="E2E8F0"/>
                      </a:solidFill>
                      <a:prstDash val="solid"/>
                      <a:round/>
                      <a:headEnd type="none" w="med" len="med"/>
                      <a:tailEnd type="none" w="med" len="med"/>
                    </a:lnT>
                    <a:lnB w="12700" cap="flat" cmpd="sng" algn="ctr">
                      <a:solidFill>
                        <a:srgbClr val="E2E8F0"/>
                      </a:solidFill>
                      <a:prstDash val="solid"/>
                      <a:round/>
                      <a:headEnd type="none" w="med" len="med"/>
                      <a:tailEnd type="none" w="med" len="med"/>
                    </a:lnB>
                    <a:solidFill>
                      <a:srgbClr val="F8FAFC"/>
                    </a:solidFill>
                  </a:tcPr>
                </a:tc>
                <a:extLst>
                  <a:ext uri="{0D108BD9-81ED-4DB2-BD59-A6C34878D82A}">
                    <a16:rowId xmlns:a16="http://schemas.microsoft.com/office/drawing/2014/main" val="10001"/>
                  </a:ext>
                </a:extLst>
              </a:tr>
              <a:tr h="548640">
                <a:tc>
                  <a:txBody>
                    <a:bodyPr/>
                    <a:lstStyle/>
                    <a:p>
                      <a:pPr marL="0" indent="0">
                        <a:buNone/>
                      </a:pPr>
                      <a:r>
                        <a:rPr lang="en-US" sz="1100" b="1" dirty="0">
                          <a:solidFill>
                            <a:srgbClr val="F97316"/>
                          </a:solidFill>
                          <a:latin typeface="Meiryo" pitchFamily="34" charset="0"/>
                          <a:ea typeface="Meiryo" pitchFamily="34" charset="-122"/>
                          <a:cs typeface="Meiryo" pitchFamily="34" charset="-120"/>
                        </a:rPr>
                        <a:t>値の扱い (ownership)</a:t>
                      </a:r>
                      <a:endParaRPr lang="en-US" sz="1100" dirty="0">
                        <a:latin typeface="Meiryo" charset="0"/>
                        <a:ea typeface="Meiryo" charset="0"/>
                        <a:cs typeface="Meiryo" charset="0"/>
                      </a:endParaRPr>
                    </a:p>
                  </a:txBody>
                  <a:tcPr marL="45720" marR="45720" anchor="ctr">
                    <a:lnL w="12700" cap="flat" cmpd="sng" algn="ctr">
                      <a:solidFill>
                        <a:srgbClr val="E2E8F0"/>
                      </a:solidFill>
                      <a:prstDash val="solid"/>
                      <a:round/>
                      <a:headEnd type="none" w="med" len="med"/>
                      <a:tailEnd type="none" w="med" len="med"/>
                    </a:lnL>
                    <a:lnR w="12700" cap="flat" cmpd="sng" algn="ctr">
                      <a:solidFill>
                        <a:srgbClr val="E2E8F0"/>
                      </a:solidFill>
                      <a:prstDash val="solid"/>
                      <a:round/>
                      <a:headEnd type="none" w="med" len="med"/>
                      <a:tailEnd type="none" w="med" len="med"/>
                    </a:lnR>
                    <a:lnT w="12700" cap="flat" cmpd="sng" algn="ctr">
                      <a:solidFill>
                        <a:srgbClr val="E2E8F0"/>
                      </a:solidFill>
                      <a:prstDash val="solid"/>
                      <a:round/>
                      <a:headEnd type="none" w="med" len="med"/>
                      <a:tailEnd type="none" w="med" len="med"/>
                    </a:lnT>
                    <a:lnB w="12700" cap="flat" cmpd="sng" algn="ctr">
                      <a:solidFill>
                        <a:srgbClr val="E2E8F0"/>
                      </a:solidFill>
                      <a:prstDash val="solid"/>
                      <a:round/>
                      <a:headEnd type="none" w="med" len="med"/>
                      <a:tailEnd type="none" w="med" len="med"/>
                    </a:lnB>
                    <a:solidFill>
                      <a:srgbClr val="FFFFFF"/>
                    </a:solidFill>
                  </a:tcPr>
                </a:tc>
                <a:tc>
                  <a:txBody>
                    <a:bodyPr/>
                    <a:lstStyle/>
                    <a:p>
                      <a:pPr marL="0" indent="0">
                        <a:buNone/>
                      </a:pPr>
                      <a:r>
                        <a:rPr lang="en-US" sz="1100" dirty="0">
                          <a:solidFill>
                            <a:srgbClr val="1E293B"/>
                          </a:solidFill>
                          <a:latin typeface="Meiryo" pitchFamily="34" charset="0"/>
                          <a:ea typeface="Meiryo" pitchFamily="34" charset="-122"/>
                          <a:cs typeface="Meiryo" pitchFamily="34" charset="-120"/>
                        </a:rPr>
                        <a:t>オブジェクト参照として考えがち。</a:t>
                      </a:r>
                      <a:endParaRPr lang="en-US" sz="1100" dirty="0">
                        <a:latin typeface="Meiryo" charset="0"/>
                        <a:ea typeface="Meiryo" charset="0"/>
                        <a:cs typeface="Meiryo" charset="0"/>
                      </a:endParaRPr>
                    </a:p>
                  </a:txBody>
                  <a:tcPr marL="45720" marR="45720" anchor="ctr">
                    <a:lnL w="12700" cap="flat" cmpd="sng" algn="ctr">
                      <a:solidFill>
                        <a:srgbClr val="E2E8F0"/>
                      </a:solidFill>
                      <a:prstDash val="solid"/>
                      <a:round/>
                      <a:headEnd type="none" w="med" len="med"/>
                      <a:tailEnd type="none" w="med" len="med"/>
                    </a:lnL>
                    <a:lnR w="12700" cap="flat" cmpd="sng" algn="ctr">
                      <a:solidFill>
                        <a:srgbClr val="E2E8F0"/>
                      </a:solidFill>
                      <a:prstDash val="solid"/>
                      <a:round/>
                      <a:headEnd type="none" w="med" len="med"/>
                      <a:tailEnd type="none" w="med" len="med"/>
                    </a:lnR>
                    <a:lnT w="12700" cap="flat" cmpd="sng" algn="ctr">
                      <a:solidFill>
                        <a:srgbClr val="E2E8F0"/>
                      </a:solidFill>
                      <a:prstDash val="solid"/>
                      <a:round/>
                      <a:headEnd type="none" w="med" len="med"/>
                      <a:tailEnd type="none" w="med" len="med"/>
                    </a:lnT>
                    <a:lnB w="12700" cap="flat" cmpd="sng" algn="ctr">
                      <a:solidFill>
                        <a:srgbClr val="E2E8F0"/>
                      </a:solidFill>
                      <a:prstDash val="solid"/>
                      <a:round/>
                      <a:headEnd type="none" w="med" len="med"/>
                      <a:tailEnd type="none" w="med" len="med"/>
                    </a:lnB>
                    <a:solidFill>
                      <a:srgbClr val="FFFFFF"/>
                    </a:solidFill>
                  </a:tcPr>
                </a:tc>
                <a:tc>
                  <a:txBody>
                    <a:bodyPr/>
                    <a:lstStyle/>
                    <a:p>
                      <a:pPr marL="0" indent="0">
                        <a:buNone/>
                      </a:pPr>
                      <a:r>
                        <a:rPr lang="en-US" sz="1100" dirty="0">
                          <a:solidFill>
                            <a:srgbClr val="1E293B"/>
                          </a:solidFill>
                          <a:latin typeface="Meiryo" pitchFamily="34" charset="0"/>
                          <a:ea typeface="Meiryo" pitchFamily="34" charset="-122"/>
                          <a:cs typeface="Meiryo" pitchFamily="34" charset="-120"/>
                        </a:rPr>
                        <a:t>value semantics と ownership を重視する。</a:t>
                      </a:r>
                      <a:endParaRPr lang="en-US" sz="1100" dirty="0">
                        <a:latin typeface="Meiryo" charset="0"/>
                        <a:ea typeface="Meiryo" charset="0"/>
                        <a:cs typeface="Meiryo" charset="0"/>
                      </a:endParaRPr>
                    </a:p>
                  </a:txBody>
                  <a:tcPr marL="45720" marR="45720" anchor="ctr">
                    <a:lnL w="12700" cap="flat" cmpd="sng" algn="ctr">
                      <a:solidFill>
                        <a:srgbClr val="E2E8F0"/>
                      </a:solidFill>
                      <a:prstDash val="solid"/>
                      <a:round/>
                      <a:headEnd type="none" w="med" len="med"/>
                      <a:tailEnd type="none" w="med" len="med"/>
                    </a:lnL>
                    <a:lnR w="12700" cap="flat" cmpd="sng" algn="ctr">
                      <a:solidFill>
                        <a:srgbClr val="E2E8F0"/>
                      </a:solidFill>
                      <a:prstDash val="solid"/>
                      <a:round/>
                      <a:headEnd type="none" w="med" len="med"/>
                      <a:tailEnd type="none" w="med" len="med"/>
                    </a:lnR>
                    <a:lnT w="12700" cap="flat" cmpd="sng" algn="ctr">
                      <a:solidFill>
                        <a:srgbClr val="E2E8F0"/>
                      </a:solidFill>
                      <a:prstDash val="solid"/>
                      <a:round/>
                      <a:headEnd type="none" w="med" len="med"/>
                      <a:tailEnd type="none" w="med" len="med"/>
                    </a:lnT>
                    <a:lnB w="12700" cap="flat" cmpd="sng" algn="ctr">
                      <a:solidFill>
                        <a:srgbClr val="E2E8F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48640">
                <a:tc>
                  <a:txBody>
                    <a:bodyPr/>
                    <a:lstStyle/>
                    <a:p>
                      <a:pPr marL="0" indent="0">
                        <a:buNone/>
                      </a:pPr>
                      <a:r>
                        <a:rPr lang="en-US" sz="1100" b="1" dirty="0">
                          <a:solidFill>
                            <a:srgbClr val="F97316"/>
                          </a:solidFill>
                          <a:latin typeface="Meiryo" pitchFamily="34" charset="0"/>
                          <a:ea typeface="Meiryo" pitchFamily="34" charset="-122"/>
                          <a:cs typeface="Meiryo" pitchFamily="34" charset="-120"/>
                        </a:rPr>
                        <a:t>エラー (raises)</a:t>
                      </a:r>
                      <a:endParaRPr lang="en-US" sz="1100" dirty="0">
                        <a:latin typeface="Meiryo" charset="0"/>
                        <a:ea typeface="Meiryo" charset="0"/>
                        <a:cs typeface="Meiryo" charset="0"/>
                      </a:endParaRPr>
                    </a:p>
                  </a:txBody>
                  <a:tcPr marL="45720" marR="45720" anchor="ctr">
                    <a:lnL w="12700" cap="flat" cmpd="sng" algn="ctr">
                      <a:solidFill>
                        <a:srgbClr val="E2E8F0"/>
                      </a:solidFill>
                      <a:prstDash val="solid"/>
                      <a:round/>
                      <a:headEnd type="none" w="med" len="med"/>
                      <a:tailEnd type="none" w="med" len="med"/>
                    </a:lnL>
                    <a:lnR w="12700" cap="flat" cmpd="sng" algn="ctr">
                      <a:solidFill>
                        <a:srgbClr val="E2E8F0"/>
                      </a:solidFill>
                      <a:prstDash val="solid"/>
                      <a:round/>
                      <a:headEnd type="none" w="med" len="med"/>
                      <a:tailEnd type="none" w="med" len="med"/>
                    </a:lnR>
                    <a:lnT w="12700" cap="flat" cmpd="sng" algn="ctr">
                      <a:solidFill>
                        <a:srgbClr val="E2E8F0"/>
                      </a:solidFill>
                      <a:prstDash val="solid"/>
                      <a:round/>
                      <a:headEnd type="none" w="med" len="med"/>
                      <a:tailEnd type="none" w="med" len="med"/>
                    </a:lnT>
                    <a:lnB w="12700" cap="flat" cmpd="sng" algn="ctr">
                      <a:solidFill>
                        <a:srgbClr val="E2E8F0"/>
                      </a:solidFill>
                      <a:prstDash val="solid"/>
                      <a:round/>
                      <a:headEnd type="none" w="med" len="med"/>
                      <a:tailEnd type="none" w="med" len="med"/>
                    </a:lnB>
                    <a:solidFill>
                      <a:srgbClr val="F8FAFC"/>
                    </a:solidFill>
                  </a:tcPr>
                </a:tc>
                <a:tc>
                  <a:txBody>
                    <a:bodyPr/>
                    <a:lstStyle/>
                    <a:p>
                      <a:pPr marL="0" indent="0">
                        <a:buNone/>
                      </a:pPr>
                      <a:r>
                        <a:rPr lang="en-US" sz="1100" dirty="0">
                          <a:solidFill>
                            <a:srgbClr val="1E293B"/>
                          </a:solidFill>
                          <a:latin typeface="Meiryo" pitchFamily="34" charset="0"/>
                          <a:ea typeface="Meiryo" pitchFamily="34" charset="-122"/>
                          <a:cs typeface="Meiryo" pitchFamily="34" charset="-120"/>
                        </a:rPr>
                        <a:t>例外が中心。シグネチャにコストが見えない。</a:t>
                      </a:r>
                      <a:endParaRPr lang="en-US" sz="1100" dirty="0">
                        <a:latin typeface="Meiryo" charset="0"/>
                        <a:ea typeface="Meiryo" charset="0"/>
                        <a:cs typeface="Meiryo" charset="0"/>
                      </a:endParaRPr>
                    </a:p>
                  </a:txBody>
                  <a:tcPr marL="45720" marR="45720" anchor="ctr">
                    <a:lnL w="12700" cap="flat" cmpd="sng" algn="ctr">
                      <a:solidFill>
                        <a:srgbClr val="E2E8F0"/>
                      </a:solidFill>
                      <a:prstDash val="solid"/>
                      <a:round/>
                      <a:headEnd type="none" w="med" len="med"/>
                      <a:tailEnd type="none" w="med" len="med"/>
                    </a:lnL>
                    <a:lnR w="12700" cap="flat" cmpd="sng" algn="ctr">
                      <a:solidFill>
                        <a:srgbClr val="E2E8F0"/>
                      </a:solidFill>
                      <a:prstDash val="solid"/>
                      <a:round/>
                      <a:headEnd type="none" w="med" len="med"/>
                      <a:tailEnd type="none" w="med" len="med"/>
                    </a:lnR>
                    <a:lnT w="12700" cap="flat" cmpd="sng" algn="ctr">
                      <a:solidFill>
                        <a:srgbClr val="E2E8F0"/>
                      </a:solidFill>
                      <a:prstDash val="solid"/>
                      <a:round/>
                      <a:headEnd type="none" w="med" len="med"/>
                      <a:tailEnd type="none" w="med" len="med"/>
                    </a:lnT>
                    <a:lnB w="12700" cap="flat" cmpd="sng" algn="ctr">
                      <a:solidFill>
                        <a:srgbClr val="E2E8F0"/>
                      </a:solidFill>
                      <a:prstDash val="solid"/>
                      <a:round/>
                      <a:headEnd type="none" w="med" len="med"/>
                      <a:tailEnd type="none" w="med" len="med"/>
                    </a:lnB>
                    <a:solidFill>
                      <a:srgbClr val="F8FAFC"/>
                    </a:solidFill>
                  </a:tcPr>
                </a:tc>
                <a:tc>
                  <a:txBody>
                    <a:bodyPr/>
                    <a:lstStyle/>
                    <a:p>
                      <a:pPr marL="0" indent="0">
                        <a:buNone/>
                      </a:pPr>
                      <a:r>
                        <a:rPr lang="en-US" sz="1100" dirty="0">
                          <a:solidFill>
                            <a:srgbClr val="1E293B"/>
                          </a:solidFill>
                          <a:latin typeface="Meiryo" pitchFamily="34" charset="0"/>
                          <a:ea typeface="Meiryo" pitchFamily="34" charset="-122"/>
                          <a:cs typeface="Meiryo" pitchFamily="34" charset="-120"/>
                        </a:rPr>
                        <a:t>raises で「エラーを返す可能性」を明示する。</a:t>
                      </a:r>
                      <a:endParaRPr lang="en-US" sz="1100" dirty="0">
                        <a:latin typeface="Meiryo" charset="0"/>
                        <a:ea typeface="Meiryo" charset="0"/>
                        <a:cs typeface="Meiryo" charset="0"/>
                      </a:endParaRPr>
                    </a:p>
                  </a:txBody>
                  <a:tcPr marL="45720" marR="45720" anchor="ctr">
                    <a:lnL w="12700" cap="flat" cmpd="sng" algn="ctr">
                      <a:solidFill>
                        <a:srgbClr val="E2E8F0"/>
                      </a:solidFill>
                      <a:prstDash val="solid"/>
                      <a:round/>
                      <a:headEnd type="none" w="med" len="med"/>
                      <a:tailEnd type="none" w="med" len="med"/>
                    </a:lnL>
                    <a:lnR w="12700" cap="flat" cmpd="sng" algn="ctr">
                      <a:solidFill>
                        <a:srgbClr val="E2E8F0"/>
                      </a:solidFill>
                      <a:prstDash val="solid"/>
                      <a:round/>
                      <a:headEnd type="none" w="med" len="med"/>
                      <a:tailEnd type="none" w="med" len="med"/>
                    </a:lnR>
                    <a:lnT w="12700" cap="flat" cmpd="sng" algn="ctr">
                      <a:solidFill>
                        <a:srgbClr val="E2E8F0"/>
                      </a:solidFill>
                      <a:prstDash val="solid"/>
                      <a:round/>
                      <a:headEnd type="none" w="med" len="med"/>
                      <a:tailEnd type="none" w="med" len="med"/>
                    </a:lnT>
                    <a:lnB w="12700" cap="flat" cmpd="sng" algn="ctr">
                      <a:solidFill>
                        <a:srgbClr val="E2E8F0"/>
                      </a:solidFill>
                      <a:prstDash val="solid"/>
                      <a:round/>
                      <a:headEnd type="none" w="med" len="med"/>
                      <a:tailEnd type="none" w="med" len="med"/>
                    </a:lnB>
                    <a:solidFill>
                      <a:srgbClr val="F8FAFC"/>
                    </a:solidFill>
                  </a:tcPr>
                </a:tc>
                <a:extLst>
                  <a:ext uri="{0D108BD9-81ED-4DB2-BD59-A6C34878D82A}">
                    <a16:rowId xmlns:a16="http://schemas.microsoft.com/office/drawing/2014/main" val="10003"/>
                  </a:ext>
                </a:extLst>
              </a:tr>
              <a:tr h="502920">
                <a:tc>
                  <a:txBody>
                    <a:bodyPr/>
                    <a:lstStyle/>
                    <a:p>
                      <a:pPr marL="0" indent="0">
                        <a:buNone/>
                      </a:pPr>
                      <a:r>
                        <a:rPr lang="en-US" sz="1100" b="1" dirty="0">
                          <a:solidFill>
                            <a:srgbClr val="F97316"/>
                          </a:solidFill>
                          <a:latin typeface="Meiryo" pitchFamily="34" charset="0"/>
                          <a:ea typeface="Meiryo" pitchFamily="34" charset="-122"/>
                          <a:cs typeface="Meiryo" pitchFamily="34" charset="-120"/>
                        </a:rPr>
                        <a:t>Python interop</a:t>
                      </a:r>
                      <a:endParaRPr lang="en-US" sz="1100" dirty="0">
                        <a:latin typeface="Meiryo" charset="0"/>
                        <a:ea typeface="Meiryo" charset="0"/>
                        <a:cs typeface="Meiryo" charset="0"/>
                      </a:endParaRPr>
                    </a:p>
                  </a:txBody>
                  <a:tcPr marL="45720" marR="45720" anchor="ctr">
                    <a:lnL w="12700" cap="flat" cmpd="sng" algn="ctr">
                      <a:solidFill>
                        <a:srgbClr val="E2E8F0"/>
                      </a:solidFill>
                      <a:prstDash val="solid"/>
                      <a:round/>
                      <a:headEnd type="none" w="med" len="med"/>
                      <a:tailEnd type="none" w="med" len="med"/>
                    </a:lnL>
                    <a:lnR w="12700" cap="flat" cmpd="sng" algn="ctr">
                      <a:solidFill>
                        <a:srgbClr val="E2E8F0"/>
                      </a:solidFill>
                      <a:prstDash val="solid"/>
                      <a:round/>
                      <a:headEnd type="none" w="med" len="med"/>
                      <a:tailEnd type="none" w="med" len="med"/>
                    </a:lnR>
                    <a:lnT w="12700" cap="flat" cmpd="sng" algn="ctr">
                      <a:solidFill>
                        <a:srgbClr val="E2E8F0"/>
                      </a:solidFill>
                      <a:prstDash val="solid"/>
                      <a:round/>
                      <a:headEnd type="none" w="med" len="med"/>
                      <a:tailEnd type="none" w="med" len="med"/>
                    </a:lnT>
                    <a:lnB w="12700" cap="flat" cmpd="sng" algn="ctr">
                      <a:solidFill>
                        <a:srgbClr val="E2E8F0"/>
                      </a:solidFill>
                      <a:prstDash val="solid"/>
                      <a:round/>
                      <a:headEnd type="none" w="med" len="med"/>
                      <a:tailEnd type="none" w="med" len="med"/>
                    </a:lnB>
                    <a:solidFill>
                      <a:srgbClr val="FFFFFF"/>
                    </a:solidFill>
                  </a:tcPr>
                </a:tc>
                <a:tc>
                  <a:txBody>
                    <a:bodyPr/>
                    <a:lstStyle/>
                    <a:p>
                      <a:pPr marL="0" indent="0">
                        <a:buNone/>
                      </a:pPr>
                      <a:r>
                        <a:rPr lang="en-US" sz="1100" dirty="0">
                          <a:solidFill>
                            <a:srgbClr val="1E293B"/>
                          </a:solidFill>
                          <a:latin typeface="Meiryo" pitchFamily="34" charset="0"/>
                          <a:ea typeface="Meiryo" pitchFamily="34" charset="-122"/>
                          <a:cs typeface="Meiryo" pitchFamily="34" charset="-120"/>
                        </a:rPr>
                        <a:t>外部連携として考えがち。</a:t>
                      </a:r>
                      <a:endParaRPr lang="en-US" sz="1100" dirty="0">
                        <a:latin typeface="Meiryo" charset="0"/>
                        <a:ea typeface="Meiryo" charset="0"/>
                        <a:cs typeface="Meiryo" charset="0"/>
                      </a:endParaRPr>
                    </a:p>
                  </a:txBody>
                  <a:tcPr marL="45720" marR="45720" anchor="ctr">
                    <a:lnL w="12700" cap="flat" cmpd="sng" algn="ctr">
                      <a:solidFill>
                        <a:srgbClr val="E2E8F0"/>
                      </a:solidFill>
                      <a:prstDash val="solid"/>
                      <a:round/>
                      <a:headEnd type="none" w="med" len="med"/>
                      <a:tailEnd type="none" w="med" len="med"/>
                    </a:lnL>
                    <a:lnR w="12700" cap="flat" cmpd="sng" algn="ctr">
                      <a:solidFill>
                        <a:srgbClr val="E2E8F0"/>
                      </a:solidFill>
                      <a:prstDash val="solid"/>
                      <a:round/>
                      <a:headEnd type="none" w="med" len="med"/>
                      <a:tailEnd type="none" w="med" len="med"/>
                    </a:lnR>
                    <a:lnT w="12700" cap="flat" cmpd="sng" algn="ctr">
                      <a:solidFill>
                        <a:srgbClr val="E2E8F0"/>
                      </a:solidFill>
                      <a:prstDash val="solid"/>
                      <a:round/>
                      <a:headEnd type="none" w="med" len="med"/>
                      <a:tailEnd type="none" w="med" len="med"/>
                    </a:lnT>
                    <a:lnB w="12700" cap="flat" cmpd="sng" algn="ctr">
                      <a:solidFill>
                        <a:srgbClr val="E2E8F0"/>
                      </a:solidFill>
                      <a:prstDash val="solid"/>
                      <a:round/>
                      <a:headEnd type="none" w="med" len="med"/>
                      <a:tailEnd type="none" w="med" len="med"/>
                    </a:lnB>
                    <a:solidFill>
                      <a:srgbClr val="FFFFFF"/>
                    </a:solidFill>
                  </a:tcPr>
                </a:tc>
                <a:tc>
                  <a:txBody>
                    <a:bodyPr/>
                    <a:lstStyle/>
                    <a:p>
                      <a:pPr marL="0" indent="0">
                        <a:buNone/>
                      </a:pPr>
                      <a:r>
                        <a:rPr lang="en-US" sz="1100" dirty="0">
                          <a:solidFill>
                            <a:srgbClr val="1E293B"/>
                          </a:solidFill>
                          <a:latin typeface="Meiryo" pitchFamily="34" charset="0"/>
                          <a:ea typeface="Meiryo" pitchFamily="34" charset="-122"/>
                          <a:cs typeface="Meiryo" pitchFamily="34" charset="-120"/>
                        </a:rPr>
                        <a:t>言語機能として組み込まれている。</a:t>
                      </a:r>
                      <a:endParaRPr lang="en-US" sz="1100" dirty="0">
                        <a:latin typeface="Meiryo" charset="0"/>
                        <a:ea typeface="Meiryo" charset="0"/>
                        <a:cs typeface="Meiryo" charset="0"/>
                      </a:endParaRPr>
                    </a:p>
                  </a:txBody>
                  <a:tcPr marL="45720" marR="45720" anchor="ctr">
                    <a:lnL w="12700" cap="flat" cmpd="sng" algn="ctr">
                      <a:solidFill>
                        <a:srgbClr val="E2E8F0"/>
                      </a:solidFill>
                      <a:prstDash val="solid"/>
                      <a:round/>
                      <a:headEnd type="none" w="med" len="med"/>
                      <a:tailEnd type="none" w="med" len="med"/>
                    </a:lnL>
                    <a:lnR w="12700" cap="flat" cmpd="sng" algn="ctr">
                      <a:solidFill>
                        <a:srgbClr val="E2E8F0"/>
                      </a:solidFill>
                      <a:prstDash val="solid"/>
                      <a:round/>
                      <a:headEnd type="none" w="med" len="med"/>
                      <a:tailEnd type="none" w="med" len="med"/>
                    </a:lnR>
                    <a:lnT w="12700" cap="flat" cmpd="sng" algn="ctr">
                      <a:solidFill>
                        <a:srgbClr val="E2E8F0"/>
                      </a:solidFill>
                      <a:prstDash val="solid"/>
                      <a:round/>
                      <a:headEnd type="none" w="med" len="med"/>
                      <a:tailEnd type="none" w="med" len="med"/>
                    </a:lnT>
                    <a:lnB w="12700" cap="flat" cmpd="sng" algn="ctr">
                      <a:solidFill>
                        <a:srgbClr val="E2E8F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6" name="Shape 3"/>
          <p:cNvSpPr/>
          <p:nvPr/>
        </p:nvSpPr>
        <p:spPr>
          <a:xfrm>
            <a:off x="457200" y="4434840"/>
            <a:ext cx="8229600" cy="365760"/>
          </a:xfrm>
          <a:prstGeom prst="rect">
            <a:avLst/>
          </a:prstGeom>
          <a:solidFill>
            <a:srgbClr val="F97316"/>
          </a:solidFill>
          <a:ln w="12700">
            <a:solidFill>
              <a:srgbClr val="333333"/>
            </a:solidFill>
            <a:prstDash val="solid"/>
          </a:ln>
        </p:spPr>
        <p:txBody>
          <a:bodyPr/>
          <a:lstStyle/>
          <a:p>
            <a:endParaRPr lang="ja-JP" altLang="en-US"/>
          </a:p>
        </p:txBody>
      </p:sp>
      <p:sp>
        <p:nvSpPr>
          <p:cNvPr id="7" name="Text 4"/>
          <p:cNvSpPr/>
          <p:nvPr/>
        </p:nvSpPr>
        <p:spPr>
          <a:xfrm>
            <a:off x="457200" y="4434840"/>
            <a:ext cx="8229600" cy="365760"/>
          </a:xfrm>
          <a:prstGeom prst="rect">
            <a:avLst/>
          </a:prstGeom>
          <a:noFill/>
          <a:ln/>
        </p:spPr>
        <p:txBody>
          <a:bodyPr wrap="square" lIns="0" tIns="0" rIns="0" bIns="0" rtlCol="0" anchor="ctr"/>
          <a:lstStyle/>
          <a:p>
            <a:pPr marL="0" indent="0" algn="ctr">
              <a:buNone/>
            </a:pPr>
            <a:r>
              <a:rPr lang="en-US" sz="1200" b="1" i="1" dirty="0">
                <a:solidFill>
                  <a:srgbClr val="FFFFFF"/>
                </a:solidFill>
                <a:latin typeface="Meiryo" pitchFamily="34" charset="0"/>
                <a:ea typeface="Meiryo" pitchFamily="34" charset="-122"/>
                <a:cs typeface="Meiryo" pitchFamily="34" charset="-120"/>
              </a:rPr>
              <a:t>見た目は Python に近いが、設計の中心はシステムプログラミング言語。</a:t>
            </a:r>
            <a:endParaRPr lang="en-US" sz="1200" dirty="0"/>
          </a:p>
        </p:txBody>
      </p:sp>
      <p:sp>
        <p:nvSpPr>
          <p:cNvPr id="8" name="Text 5"/>
          <p:cNvSpPr/>
          <p:nvPr/>
        </p:nvSpPr>
        <p:spPr>
          <a:xfrm>
            <a:off x="365760" y="4800600"/>
            <a:ext cx="4572000" cy="274320"/>
          </a:xfrm>
          <a:prstGeom prst="rect">
            <a:avLst/>
          </a:prstGeom>
          <a:noFill/>
          <a:ln/>
        </p:spPr>
        <p:txBody>
          <a:bodyPr wrap="square" lIns="0" tIns="0" rIns="0" bIns="0" rtlCol="0" anchor="ctr"/>
          <a:lstStyle/>
          <a:p>
            <a:pPr marL="0" indent="0" algn="l">
              <a:buNone/>
            </a:pPr>
            <a:r>
              <a:rPr lang="en-US" sz="900" dirty="0">
                <a:solidFill>
                  <a:srgbClr val="64748B"/>
                </a:solidFill>
                <a:latin typeface="Meiryo" pitchFamily="34" charset="0"/>
                <a:ea typeface="Meiryo" pitchFamily="34" charset="-122"/>
                <a:cs typeface="Meiryo" pitchFamily="34" charset="-120"/>
              </a:rPr>
              <a:t>mojo入門 — Part 1</a:t>
            </a:r>
            <a:endParaRPr lang="en-US" sz="900" dirty="0"/>
          </a:p>
        </p:txBody>
      </p:sp>
      <p:sp>
        <p:nvSpPr>
          <p:cNvPr id="9" name="Text 6"/>
          <p:cNvSpPr/>
          <p:nvPr/>
        </p:nvSpPr>
        <p:spPr>
          <a:xfrm>
            <a:off x="7863840" y="4800600"/>
            <a:ext cx="914400" cy="274320"/>
          </a:xfrm>
          <a:prstGeom prst="rect">
            <a:avLst/>
          </a:prstGeom>
          <a:noFill/>
          <a:ln/>
        </p:spPr>
        <p:txBody>
          <a:bodyPr wrap="square" lIns="0" tIns="0" rIns="0" bIns="0" rtlCol="0" anchor="ctr"/>
          <a:lstStyle/>
          <a:p>
            <a:pPr marL="0" indent="0" algn="r">
              <a:buNone/>
            </a:pPr>
            <a:r>
              <a:rPr lang="en-US" sz="900" dirty="0">
                <a:solidFill>
                  <a:srgbClr val="64748B"/>
                </a:solidFill>
                <a:latin typeface="Meiryo" pitchFamily="34" charset="0"/>
                <a:ea typeface="Meiryo" pitchFamily="34" charset="-122"/>
                <a:cs typeface="Meiryo" pitchFamily="34" charset="-120"/>
              </a:rPr>
              <a:t>9 / 17</a:t>
            </a:r>
            <a:endParaRPr lang="en-US" sz="900" dirty="0"/>
          </a:p>
        </p:txBody>
      </p:sp>
      <p:sp>
        <p:nvSpPr>
          <p:cNvPr id="10" name="Shape 7"/>
          <p:cNvSpPr/>
          <p:nvPr/>
        </p:nvSpPr>
        <p:spPr>
          <a:xfrm>
            <a:off x="7178040" y="4901184"/>
            <a:ext cx="73152" cy="73152"/>
          </a:xfrm>
          <a:prstGeom prst="ellipse">
            <a:avLst/>
          </a:prstGeom>
          <a:solidFill>
            <a:srgbClr val="F97316"/>
          </a:solidFill>
          <a:ln w="12700">
            <a:solidFill>
              <a:srgbClr val="F97316"/>
            </a:solidFill>
            <a:prstDash val="solid"/>
          </a:ln>
        </p:spPr>
        <p:txBody>
          <a:bodyPr/>
          <a:lstStyle/>
          <a:p>
            <a:endParaRPr lang="ja-JP" altLang="en-US"/>
          </a:p>
        </p:txBody>
      </p:sp>
      <p:pic>
        <p:nvPicPr>
          <p:cNvPr id="16" name="slide_14.mp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a:stretch>
            <a:fillRect/>
          </a:stretch>
        </p:blipFill>
        <p:spPr>
          <a:xfrm>
            <a:off x="91440" y="91440"/>
            <a:ext cx="365760" cy="36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afterEffect">
                                  <p:stCondLst>
                                    <p:cond delay="0"/>
                                  </p:stCondLst>
                                  <p:childTnLst>
                                    <p:cmd type="call" cmd="playFrom(0.0)">
                                      <p:cBhvr>
                                        <p:cTn id="6" dur="indefinite"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16"/>
                </p:tgtEl>
              </p:cMediaNode>
            </p:audio>
          </p:childTnLst>
        </p:cTn>
      </p:par>
    </p:tnLst>
  </p:timing>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20040"/>
            <a:ext cx="8229600" cy="274320"/>
          </a:xfrm>
          <a:prstGeom prst="rect">
            <a:avLst/>
          </a:prstGeom>
          <a:noFill/>
          <a:ln/>
        </p:spPr>
        <p:txBody>
          <a:bodyPr wrap="square" lIns="0" tIns="0" rIns="0" bIns="0" rtlCol="0" anchor="ctr"/>
          <a:lstStyle/>
          <a:p>
            <a:pPr marL="0" indent="0">
              <a:buNone/>
            </a:pPr>
            <a:r>
              <a:rPr lang="en-US" sz="1100" b="1" kern="0" spc="400" dirty="0">
                <a:solidFill>
                  <a:srgbClr val="F97316"/>
                </a:solidFill>
                <a:latin typeface="Meiryo" pitchFamily="34" charset="0"/>
                <a:ea typeface="Meiryo" pitchFamily="34" charset="-122"/>
                <a:cs typeface="Meiryo" pitchFamily="34" charset="-120"/>
              </a:rPr>
              <a:t>READING TIPS</a:t>
            </a:r>
            <a:endParaRPr lang="en-US" sz="1100" dirty="0"/>
          </a:p>
        </p:txBody>
      </p:sp>
      <p:sp>
        <p:nvSpPr>
          <p:cNvPr id="3" name="Text 1"/>
          <p:cNvSpPr/>
          <p:nvPr/>
        </p:nvSpPr>
        <p:spPr>
          <a:xfrm>
            <a:off x="548640" y="594360"/>
            <a:ext cx="8229600" cy="640080"/>
          </a:xfrm>
          <a:prstGeom prst="rect">
            <a:avLst/>
          </a:prstGeom>
          <a:noFill/>
          <a:ln/>
        </p:spPr>
        <p:txBody>
          <a:bodyPr wrap="square" lIns="0" tIns="0" rIns="0" bIns="0" rtlCol="0" anchor="ctr"/>
          <a:lstStyle/>
          <a:p>
            <a:pPr marL="0" indent="0">
              <a:buNone/>
            </a:pPr>
            <a:r>
              <a:rPr lang="en-US" sz="2800" b="1" dirty="0">
                <a:solidFill>
                  <a:srgbClr val="1E293B"/>
                </a:solidFill>
                <a:latin typeface="Meiryo" pitchFamily="34" charset="0"/>
                <a:ea typeface="Meiryo" pitchFamily="34" charset="-122"/>
                <a:cs typeface="Meiryo" pitchFamily="34" charset="-120"/>
              </a:rPr>
              <a:t>Python に慣れた人の読み替えのコツ</a:t>
            </a:r>
            <a:endParaRPr lang="en-US" sz="2800" dirty="0"/>
          </a:p>
        </p:txBody>
      </p:sp>
      <p:sp>
        <p:nvSpPr>
          <p:cNvPr id="4" name="Shape 2"/>
          <p:cNvSpPr/>
          <p:nvPr/>
        </p:nvSpPr>
        <p:spPr>
          <a:xfrm>
            <a:off x="365760" y="365760"/>
            <a:ext cx="73152" cy="868680"/>
          </a:xfrm>
          <a:prstGeom prst="rect">
            <a:avLst/>
          </a:prstGeom>
          <a:solidFill>
            <a:srgbClr val="F97316"/>
          </a:solidFill>
          <a:ln w="12700">
            <a:solidFill>
              <a:srgbClr val="F97316"/>
            </a:solidFill>
            <a:prstDash val="solid"/>
          </a:ln>
        </p:spPr>
        <p:txBody>
          <a:bodyPr/>
          <a:lstStyle/>
          <a:p>
            <a:endParaRPr lang="ja-JP" altLang="en-US"/>
          </a:p>
        </p:txBody>
      </p:sp>
      <p:sp>
        <p:nvSpPr>
          <p:cNvPr id="5" name="Shape 3"/>
          <p:cNvSpPr/>
          <p:nvPr/>
        </p:nvSpPr>
        <p:spPr>
          <a:xfrm>
            <a:off x="548640" y="1508760"/>
            <a:ext cx="457200" cy="457200"/>
          </a:xfrm>
          <a:prstGeom prst="ellipse">
            <a:avLst/>
          </a:prstGeom>
          <a:solidFill>
            <a:srgbClr val="F97316"/>
          </a:solidFill>
          <a:ln w="12700">
            <a:solidFill>
              <a:srgbClr val="333333"/>
            </a:solidFill>
            <a:prstDash val="solid"/>
          </a:ln>
        </p:spPr>
        <p:txBody>
          <a:bodyPr/>
          <a:lstStyle/>
          <a:p>
            <a:endParaRPr lang="ja-JP" altLang="en-US"/>
          </a:p>
        </p:txBody>
      </p:sp>
      <p:sp>
        <p:nvSpPr>
          <p:cNvPr id="6" name="Text 4"/>
          <p:cNvSpPr/>
          <p:nvPr/>
        </p:nvSpPr>
        <p:spPr>
          <a:xfrm>
            <a:off x="548640" y="1508760"/>
            <a:ext cx="457200" cy="457200"/>
          </a:xfrm>
          <a:prstGeom prst="rect">
            <a:avLst/>
          </a:prstGeom>
          <a:noFill/>
          <a:ln/>
        </p:spPr>
        <p:txBody>
          <a:bodyPr wrap="square" lIns="0" tIns="0" rIns="0" bIns="0" rtlCol="0" anchor="ctr"/>
          <a:lstStyle/>
          <a:p>
            <a:pPr marL="0" indent="0" algn="ctr">
              <a:buNone/>
            </a:pPr>
            <a:r>
              <a:rPr lang="en-US" sz="1800" b="1" dirty="0">
                <a:solidFill>
                  <a:srgbClr val="FFFFFF"/>
                </a:solidFill>
                <a:latin typeface="Meiryo" pitchFamily="34" charset="0"/>
                <a:ea typeface="Meiryo" pitchFamily="34" charset="-122"/>
                <a:cs typeface="Meiryo" pitchFamily="34" charset="-120"/>
              </a:rPr>
              <a:t>1</a:t>
            </a:r>
            <a:endParaRPr lang="en-US" sz="1800" dirty="0"/>
          </a:p>
        </p:txBody>
      </p:sp>
      <p:sp>
        <p:nvSpPr>
          <p:cNvPr id="7" name="Text 5"/>
          <p:cNvSpPr/>
          <p:nvPr/>
        </p:nvSpPr>
        <p:spPr>
          <a:xfrm>
            <a:off x="1143000" y="1463040"/>
            <a:ext cx="3657600" cy="365760"/>
          </a:xfrm>
          <a:prstGeom prst="rect">
            <a:avLst/>
          </a:prstGeom>
          <a:noFill/>
          <a:ln/>
        </p:spPr>
        <p:txBody>
          <a:bodyPr wrap="square" lIns="0" tIns="0" rIns="0" bIns="0" rtlCol="0" anchor="ctr"/>
          <a:lstStyle/>
          <a:p>
            <a:pPr marL="0" indent="0">
              <a:buNone/>
            </a:pPr>
            <a:r>
              <a:rPr lang="en-US" sz="1400" b="1" dirty="0">
                <a:solidFill>
                  <a:srgbClr val="1E293B"/>
                </a:solidFill>
                <a:latin typeface="Meiryo" pitchFamily="34" charset="0"/>
                <a:ea typeface="Meiryo" pitchFamily="34" charset="-122"/>
                <a:cs typeface="Meiryo" pitchFamily="34" charset="-120"/>
              </a:rPr>
              <a:t>「だれが値を持っているか」を意識</a:t>
            </a:r>
            <a:endParaRPr lang="en-US" sz="1400" dirty="0"/>
          </a:p>
        </p:txBody>
      </p:sp>
      <p:sp>
        <p:nvSpPr>
          <p:cNvPr id="8" name="Text 6"/>
          <p:cNvSpPr/>
          <p:nvPr/>
        </p:nvSpPr>
        <p:spPr>
          <a:xfrm>
            <a:off x="1143000" y="1828800"/>
            <a:ext cx="3657600" cy="502920"/>
          </a:xfrm>
          <a:prstGeom prst="rect">
            <a:avLst/>
          </a:prstGeom>
          <a:noFill/>
          <a:ln/>
        </p:spPr>
        <p:txBody>
          <a:bodyPr wrap="square" lIns="0" tIns="0" rIns="0" bIns="0" rtlCol="0" anchor="ctr"/>
          <a:lstStyle/>
          <a:p>
            <a:pPr marL="0" indent="0">
              <a:buNone/>
            </a:pPr>
            <a:r>
              <a:rPr lang="en-US" sz="1100" dirty="0">
                <a:solidFill>
                  <a:srgbClr val="64748B"/>
                </a:solidFill>
                <a:latin typeface="Meiryo" pitchFamily="34" charset="0"/>
                <a:ea typeface="Meiryo" pitchFamily="34" charset="-122"/>
                <a:cs typeface="Meiryo" pitchFamily="34" charset="-120"/>
              </a:rPr>
              <a:t>「名前がオブジェクトを指す」より、ownership を見る。</a:t>
            </a:r>
            <a:endParaRPr lang="en-US" sz="1100" dirty="0"/>
          </a:p>
        </p:txBody>
      </p:sp>
      <p:sp>
        <p:nvSpPr>
          <p:cNvPr id="9" name="Shape 7"/>
          <p:cNvSpPr/>
          <p:nvPr/>
        </p:nvSpPr>
        <p:spPr>
          <a:xfrm>
            <a:off x="548640" y="2468880"/>
            <a:ext cx="457200" cy="457200"/>
          </a:xfrm>
          <a:prstGeom prst="ellipse">
            <a:avLst/>
          </a:prstGeom>
          <a:solidFill>
            <a:srgbClr val="F97316"/>
          </a:solidFill>
          <a:ln w="12700">
            <a:solidFill>
              <a:srgbClr val="333333"/>
            </a:solidFill>
            <a:prstDash val="solid"/>
          </a:ln>
        </p:spPr>
        <p:txBody>
          <a:bodyPr/>
          <a:lstStyle/>
          <a:p>
            <a:endParaRPr lang="ja-JP" altLang="en-US"/>
          </a:p>
        </p:txBody>
      </p:sp>
      <p:sp>
        <p:nvSpPr>
          <p:cNvPr id="10" name="Text 8"/>
          <p:cNvSpPr/>
          <p:nvPr/>
        </p:nvSpPr>
        <p:spPr>
          <a:xfrm>
            <a:off x="548640" y="2468880"/>
            <a:ext cx="457200" cy="457200"/>
          </a:xfrm>
          <a:prstGeom prst="rect">
            <a:avLst/>
          </a:prstGeom>
          <a:noFill/>
          <a:ln/>
        </p:spPr>
        <p:txBody>
          <a:bodyPr wrap="square" lIns="0" tIns="0" rIns="0" bIns="0" rtlCol="0" anchor="ctr"/>
          <a:lstStyle/>
          <a:p>
            <a:pPr marL="0" indent="0" algn="ctr">
              <a:buNone/>
            </a:pPr>
            <a:r>
              <a:rPr lang="en-US" sz="1800" b="1" dirty="0">
                <a:solidFill>
                  <a:srgbClr val="FFFFFF"/>
                </a:solidFill>
                <a:latin typeface="Meiryo" pitchFamily="34" charset="0"/>
                <a:ea typeface="Meiryo" pitchFamily="34" charset="-122"/>
                <a:cs typeface="Meiryo" pitchFamily="34" charset="-120"/>
              </a:rPr>
              <a:t>2</a:t>
            </a:r>
            <a:endParaRPr lang="en-US" sz="1800" dirty="0"/>
          </a:p>
        </p:txBody>
      </p:sp>
      <p:sp>
        <p:nvSpPr>
          <p:cNvPr id="11" name="Text 9"/>
          <p:cNvSpPr/>
          <p:nvPr/>
        </p:nvSpPr>
        <p:spPr>
          <a:xfrm>
            <a:off x="1143000" y="2423160"/>
            <a:ext cx="3657600" cy="365760"/>
          </a:xfrm>
          <a:prstGeom prst="rect">
            <a:avLst/>
          </a:prstGeom>
          <a:noFill/>
          <a:ln/>
        </p:spPr>
        <p:txBody>
          <a:bodyPr wrap="square" lIns="0" tIns="0" rIns="0" bIns="0" rtlCol="0" anchor="ctr"/>
          <a:lstStyle/>
          <a:p>
            <a:pPr marL="0" indent="0">
              <a:buNone/>
            </a:pPr>
            <a:r>
              <a:rPr lang="en-US" sz="1400" b="1" dirty="0">
                <a:solidFill>
                  <a:srgbClr val="1E293B"/>
                </a:solidFill>
                <a:latin typeface="Meiryo" pitchFamily="34" charset="0"/>
                <a:ea typeface="Meiryo" pitchFamily="34" charset="-122"/>
                <a:cs typeface="Meiryo" pitchFamily="34" charset="-120"/>
              </a:rPr>
              <a:t>関数シグネチャをしっかり読む</a:t>
            </a:r>
            <a:endParaRPr lang="en-US" sz="1400" dirty="0"/>
          </a:p>
        </p:txBody>
      </p:sp>
      <p:sp>
        <p:nvSpPr>
          <p:cNvPr id="12" name="Text 10"/>
          <p:cNvSpPr/>
          <p:nvPr/>
        </p:nvSpPr>
        <p:spPr>
          <a:xfrm>
            <a:off x="1143000" y="2788920"/>
            <a:ext cx="3657600" cy="502920"/>
          </a:xfrm>
          <a:prstGeom prst="rect">
            <a:avLst/>
          </a:prstGeom>
          <a:noFill/>
          <a:ln/>
        </p:spPr>
        <p:txBody>
          <a:bodyPr wrap="square" lIns="0" tIns="0" rIns="0" bIns="0" rtlCol="0" anchor="ctr"/>
          <a:lstStyle/>
          <a:p>
            <a:pPr marL="0" indent="0">
              <a:buNone/>
            </a:pPr>
            <a:r>
              <a:rPr lang="en-US" sz="1100" dirty="0">
                <a:solidFill>
                  <a:srgbClr val="64748B"/>
                </a:solidFill>
                <a:latin typeface="Meiryo" pitchFamily="34" charset="0"/>
                <a:ea typeface="Meiryo" pitchFamily="34" charset="-122"/>
                <a:cs typeface="Meiryo" pitchFamily="34" charset="-120"/>
              </a:rPr>
              <a:t>read / mut / var / raises に関数の性質が出る。</a:t>
            </a:r>
            <a:endParaRPr lang="en-US" sz="1100" dirty="0"/>
          </a:p>
        </p:txBody>
      </p:sp>
      <p:sp>
        <p:nvSpPr>
          <p:cNvPr id="13" name="Shape 11"/>
          <p:cNvSpPr/>
          <p:nvPr/>
        </p:nvSpPr>
        <p:spPr>
          <a:xfrm>
            <a:off x="548640" y="3429000"/>
            <a:ext cx="457200" cy="457200"/>
          </a:xfrm>
          <a:prstGeom prst="ellipse">
            <a:avLst/>
          </a:prstGeom>
          <a:solidFill>
            <a:srgbClr val="F97316"/>
          </a:solidFill>
          <a:ln w="12700">
            <a:solidFill>
              <a:srgbClr val="333333"/>
            </a:solidFill>
            <a:prstDash val="solid"/>
          </a:ln>
        </p:spPr>
        <p:txBody>
          <a:bodyPr/>
          <a:lstStyle/>
          <a:p>
            <a:endParaRPr lang="ja-JP" altLang="en-US"/>
          </a:p>
        </p:txBody>
      </p:sp>
      <p:sp>
        <p:nvSpPr>
          <p:cNvPr id="14" name="Text 12"/>
          <p:cNvSpPr/>
          <p:nvPr/>
        </p:nvSpPr>
        <p:spPr>
          <a:xfrm>
            <a:off x="548640" y="3429000"/>
            <a:ext cx="457200" cy="457200"/>
          </a:xfrm>
          <a:prstGeom prst="rect">
            <a:avLst/>
          </a:prstGeom>
          <a:noFill/>
          <a:ln/>
        </p:spPr>
        <p:txBody>
          <a:bodyPr wrap="square" lIns="0" tIns="0" rIns="0" bIns="0" rtlCol="0" anchor="ctr"/>
          <a:lstStyle/>
          <a:p>
            <a:pPr marL="0" indent="0" algn="ctr">
              <a:buNone/>
            </a:pPr>
            <a:r>
              <a:rPr lang="en-US" sz="1800" b="1" dirty="0">
                <a:solidFill>
                  <a:srgbClr val="FFFFFF"/>
                </a:solidFill>
                <a:latin typeface="Meiryo" pitchFamily="34" charset="0"/>
                <a:ea typeface="Meiryo" pitchFamily="34" charset="-122"/>
                <a:cs typeface="Meiryo" pitchFamily="34" charset="-120"/>
              </a:rPr>
              <a:t>3</a:t>
            </a:r>
            <a:endParaRPr lang="en-US" sz="1800" dirty="0"/>
          </a:p>
        </p:txBody>
      </p:sp>
      <p:sp>
        <p:nvSpPr>
          <p:cNvPr id="15" name="Text 13"/>
          <p:cNvSpPr/>
          <p:nvPr/>
        </p:nvSpPr>
        <p:spPr>
          <a:xfrm>
            <a:off x="1143000" y="3383280"/>
            <a:ext cx="3657600" cy="365760"/>
          </a:xfrm>
          <a:prstGeom prst="rect">
            <a:avLst/>
          </a:prstGeom>
          <a:noFill/>
          <a:ln/>
        </p:spPr>
        <p:txBody>
          <a:bodyPr wrap="square" lIns="0" tIns="0" rIns="0" bIns="0" rtlCol="0" anchor="ctr"/>
          <a:lstStyle/>
          <a:p>
            <a:pPr marL="0" indent="0">
              <a:buNone/>
            </a:pPr>
            <a:r>
              <a:rPr lang="en-US" sz="1400" b="1" dirty="0">
                <a:solidFill>
                  <a:srgbClr val="1E293B"/>
                </a:solidFill>
                <a:latin typeface="Meiryo" pitchFamily="34" charset="0"/>
                <a:ea typeface="Meiryo" pitchFamily="34" charset="-122"/>
                <a:cs typeface="Meiryo" pitchFamily="34" charset="-120"/>
              </a:rPr>
              <a:t>[] と () を混同しない</a:t>
            </a:r>
            <a:endParaRPr lang="en-US" sz="1400" dirty="0"/>
          </a:p>
        </p:txBody>
      </p:sp>
      <p:sp>
        <p:nvSpPr>
          <p:cNvPr id="16" name="Text 14"/>
          <p:cNvSpPr/>
          <p:nvPr/>
        </p:nvSpPr>
        <p:spPr>
          <a:xfrm>
            <a:off x="1143000" y="3749040"/>
            <a:ext cx="3657600" cy="502920"/>
          </a:xfrm>
          <a:prstGeom prst="rect">
            <a:avLst/>
          </a:prstGeom>
          <a:noFill/>
          <a:ln/>
        </p:spPr>
        <p:txBody>
          <a:bodyPr wrap="square" lIns="0" tIns="0" rIns="0" bIns="0" rtlCol="0" anchor="ctr"/>
          <a:lstStyle/>
          <a:p>
            <a:pPr marL="0" indent="0">
              <a:buNone/>
            </a:pPr>
            <a:r>
              <a:rPr lang="en-US" sz="1100" dirty="0">
                <a:solidFill>
                  <a:srgbClr val="64748B"/>
                </a:solidFill>
                <a:latin typeface="Meiryo" pitchFamily="34" charset="0"/>
                <a:ea typeface="Meiryo" pitchFamily="34" charset="-122"/>
                <a:cs typeface="Meiryo" pitchFamily="34" charset="-120"/>
              </a:rPr>
              <a:t>[] は compile-time、() は runtime と区別する。</a:t>
            </a:r>
            <a:endParaRPr lang="en-US" sz="1100" dirty="0"/>
          </a:p>
        </p:txBody>
      </p:sp>
      <p:sp>
        <p:nvSpPr>
          <p:cNvPr id="17" name="Shape 15"/>
          <p:cNvSpPr/>
          <p:nvPr/>
        </p:nvSpPr>
        <p:spPr>
          <a:xfrm>
            <a:off x="5029200" y="1417320"/>
            <a:ext cx="3749040" cy="3108960"/>
          </a:xfrm>
          <a:prstGeom prst="rect">
            <a:avLst/>
          </a:prstGeom>
          <a:solidFill>
            <a:srgbClr val="0F172A"/>
          </a:solidFill>
          <a:ln w="12700">
            <a:solidFill>
              <a:srgbClr val="333333"/>
            </a:solidFill>
            <a:prstDash val="solid"/>
          </a:ln>
          <a:effectLst>
            <a:outerShdw blurRad="101600" dist="25400" dir="5400000" algn="bl" rotWithShape="0">
              <a:srgbClr val="000000">
                <a:alpha val="8000"/>
              </a:srgbClr>
            </a:outerShdw>
          </a:effectLst>
        </p:spPr>
        <p:txBody>
          <a:bodyPr/>
          <a:lstStyle/>
          <a:p>
            <a:endParaRPr lang="ja-JP" altLang="en-US"/>
          </a:p>
        </p:txBody>
      </p:sp>
      <p:sp>
        <p:nvSpPr>
          <p:cNvPr id="18" name="Shape 16"/>
          <p:cNvSpPr/>
          <p:nvPr/>
        </p:nvSpPr>
        <p:spPr>
          <a:xfrm>
            <a:off x="5029200" y="1417320"/>
            <a:ext cx="3749040" cy="365760"/>
          </a:xfrm>
          <a:prstGeom prst="rect">
            <a:avLst/>
          </a:prstGeom>
          <a:solidFill>
            <a:srgbClr val="1E293B"/>
          </a:solidFill>
          <a:ln w="12700">
            <a:solidFill>
              <a:srgbClr val="333333"/>
            </a:solidFill>
            <a:prstDash val="solid"/>
          </a:ln>
        </p:spPr>
        <p:txBody>
          <a:bodyPr/>
          <a:lstStyle/>
          <a:p>
            <a:endParaRPr lang="ja-JP" altLang="en-US"/>
          </a:p>
        </p:txBody>
      </p:sp>
      <p:sp>
        <p:nvSpPr>
          <p:cNvPr id="19" name="Text 17"/>
          <p:cNvSpPr/>
          <p:nvPr/>
        </p:nvSpPr>
        <p:spPr>
          <a:xfrm>
            <a:off x="5212080" y="1417320"/>
            <a:ext cx="3383280" cy="365760"/>
          </a:xfrm>
          <a:prstGeom prst="rect">
            <a:avLst/>
          </a:prstGeom>
          <a:noFill/>
          <a:ln/>
        </p:spPr>
        <p:txBody>
          <a:bodyPr wrap="square" lIns="0" tIns="0" rIns="0" bIns="0" rtlCol="0" anchor="ctr"/>
          <a:lstStyle/>
          <a:p>
            <a:pPr marL="0" indent="0">
              <a:buNone/>
            </a:pPr>
            <a:r>
              <a:rPr lang="en-US" sz="1000" dirty="0">
                <a:solidFill>
                  <a:srgbClr val="64748B"/>
                </a:solidFill>
                <a:latin typeface="Consolas" pitchFamily="34" charset="0"/>
                <a:ea typeface="Consolas" pitchFamily="34" charset="-122"/>
                <a:cs typeface="Consolas" pitchFamily="34" charset="-120"/>
              </a:rPr>
              <a:t>calculate_average.mojo</a:t>
            </a:r>
            <a:endParaRPr lang="en-US" sz="1000" dirty="0"/>
          </a:p>
        </p:txBody>
      </p:sp>
      <p:sp>
        <p:nvSpPr>
          <p:cNvPr id="20" name="Shape 18"/>
          <p:cNvSpPr/>
          <p:nvPr/>
        </p:nvSpPr>
        <p:spPr>
          <a:xfrm>
            <a:off x="8321040" y="1536192"/>
            <a:ext cx="91440" cy="91440"/>
          </a:xfrm>
          <a:prstGeom prst="ellipse">
            <a:avLst/>
          </a:prstGeom>
          <a:solidFill>
            <a:srgbClr val="EF4444"/>
          </a:solidFill>
          <a:ln w="12700">
            <a:solidFill>
              <a:srgbClr val="333333"/>
            </a:solidFill>
            <a:prstDash val="solid"/>
          </a:ln>
        </p:spPr>
        <p:txBody>
          <a:bodyPr/>
          <a:lstStyle/>
          <a:p>
            <a:endParaRPr lang="ja-JP" altLang="en-US"/>
          </a:p>
        </p:txBody>
      </p:sp>
      <p:sp>
        <p:nvSpPr>
          <p:cNvPr id="21" name="Shape 19"/>
          <p:cNvSpPr/>
          <p:nvPr/>
        </p:nvSpPr>
        <p:spPr>
          <a:xfrm>
            <a:off x="8439912" y="1536192"/>
            <a:ext cx="91440" cy="91440"/>
          </a:xfrm>
          <a:prstGeom prst="ellipse">
            <a:avLst/>
          </a:prstGeom>
          <a:solidFill>
            <a:srgbClr val="FBBF24"/>
          </a:solidFill>
          <a:ln w="12700">
            <a:solidFill>
              <a:srgbClr val="333333"/>
            </a:solidFill>
            <a:prstDash val="solid"/>
          </a:ln>
        </p:spPr>
        <p:txBody>
          <a:bodyPr/>
          <a:lstStyle/>
          <a:p>
            <a:endParaRPr lang="ja-JP" altLang="en-US"/>
          </a:p>
        </p:txBody>
      </p:sp>
      <p:sp>
        <p:nvSpPr>
          <p:cNvPr id="22" name="Shape 20"/>
          <p:cNvSpPr/>
          <p:nvPr/>
        </p:nvSpPr>
        <p:spPr>
          <a:xfrm>
            <a:off x="8558784" y="1536192"/>
            <a:ext cx="91440" cy="91440"/>
          </a:xfrm>
          <a:prstGeom prst="ellipse">
            <a:avLst/>
          </a:prstGeom>
          <a:solidFill>
            <a:srgbClr val="10B981"/>
          </a:solidFill>
          <a:ln w="12700">
            <a:solidFill>
              <a:srgbClr val="333333"/>
            </a:solidFill>
            <a:prstDash val="solid"/>
          </a:ln>
        </p:spPr>
        <p:txBody>
          <a:bodyPr/>
          <a:lstStyle/>
          <a:p>
            <a:endParaRPr lang="ja-JP" altLang="en-US"/>
          </a:p>
        </p:txBody>
      </p:sp>
      <p:sp>
        <p:nvSpPr>
          <p:cNvPr id="23" name="Text 21"/>
          <p:cNvSpPr/>
          <p:nvPr/>
        </p:nvSpPr>
        <p:spPr>
          <a:xfrm>
            <a:off x="5212080" y="1920240"/>
            <a:ext cx="3474720" cy="2240280"/>
          </a:xfrm>
          <a:prstGeom prst="rect">
            <a:avLst/>
          </a:prstGeom>
          <a:noFill/>
          <a:ln/>
        </p:spPr>
        <p:txBody>
          <a:bodyPr wrap="square" lIns="0" tIns="0" rIns="0" bIns="0" rtlCol="0" anchor="ctr"/>
          <a:lstStyle/>
          <a:p>
            <a:pPr marL="0" indent="0">
              <a:lnSpc>
                <a:spcPct val="130000"/>
              </a:lnSpc>
              <a:buNone/>
            </a:pPr>
            <a:r>
              <a:rPr lang="en-US" sz="1000" b="1" dirty="0">
                <a:solidFill>
                  <a:srgbClr val="F472B6"/>
                </a:solidFill>
                <a:latin typeface="Consolas" pitchFamily="34" charset="0"/>
                <a:ea typeface="Consolas" pitchFamily="34" charset="-122"/>
                <a:cs typeface="Consolas" pitchFamily="34" charset="-120"/>
              </a:rPr>
              <a:t>def </a:t>
            </a:r>
            <a:r>
              <a:rPr lang="en-US" sz="1000" b="1" dirty="0">
                <a:solidFill>
                  <a:srgbClr val="60A5FA"/>
                </a:solidFill>
                <a:latin typeface="Consolas" pitchFamily="34" charset="0"/>
                <a:ea typeface="Consolas" pitchFamily="34" charset="-122"/>
                <a:cs typeface="Consolas" pitchFamily="34" charset="-120"/>
              </a:rPr>
              <a:t>calculate_average</a:t>
            </a:r>
            <a:r>
              <a:rPr lang="en-US" sz="1000" dirty="0">
                <a:solidFill>
                  <a:srgbClr val="E2E8F0"/>
                </a:solidFill>
                <a:latin typeface="Consolas" pitchFamily="34" charset="0"/>
                <a:ea typeface="Consolas" pitchFamily="34" charset="-122"/>
                <a:cs typeface="Consolas" pitchFamily="34" charset="-120"/>
              </a:rPr>
              <a:t>(</a:t>
            </a:r>
            <a:r>
              <a:rPr lang="en-US" sz="1000" dirty="0">
                <a:solidFill>
                  <a:srgbClr val="FBBF24"/>
                </a:solidFill>
                <a:latin typeface="Consolas" pitchFamily="34" charset="0"/>
                <a:ea typeface="Consolas" pitchFamily="34" charset="-122"/>
                <a:cs typeface="Consolas" pitchFamily="34" charset="-120"/>
              </a:rPr>
              <a:t>temps</a:t>
            </a:r>
            <a:r>
              <a:rPr lang="en-US" sz="1000" dirty="0">
                <a:solidFill>
                  <a:srgbClr val="E2E8F0"/>
                </a:solidFill>
                <a:latin typeface="Consolas" pitchFamily="34" charset="0"/>
                <a:ea typeface="Consolas" pitchFamily="34" charset="-122"/>
                <a:cs typeface="Consolas" pitchFamily="34" charset="-120"/>
              </a:rPr>
              <a:t>: </a:t>
            </a:r>
            <a:r>
              <a:rPr lang="en-US" sz="1000" dirty="0">
                <a:solidFill>
                  <a:srgbClr val="34D399"/>
                </a:solidFill>
                <a:latin typeface="Consolas" pitchFamily="34" charset="0"/>
                <a:ea typeface="Consolas" pitchFamily="34" charset="-122"/>
                <a:cs typeface="Consolas" pitchFamily="34" charset="-120"/>
              </a:rPr>
              <a:t>List[Float64]</a:t>
            </a:r>
            <a:r>
              <a:rPr lang="en-US" sz="1000" dirty="0">
                <a:solidFill>
                  <a:srgbClr val="E2E8F0"/>
                </a:solidFill>
                <a:latin typeface="Consolas" pitchFamily="34" charset="0"/>
                <a:ea typeface="Consolas" pitchFamily="34" charset="-122"/>
                <a:cs typeface="Consolas" pitchFamily="34" charset="-120"/>
              </a:rPr>
              <a:t>) </a:t>
            </a:r>
            <a:r>
              <a:rPr lang="en-US" sz="1000" b="1" dirty="0">
                <a:solidFill>
                  <a:srgbClr val="F97316"/>
                </a:solidFill>
                <a:latin typeface="Consolas" pitchFamily="34" charset="0"/>
                <a:ea typeface="Consolas" pitchFamily="34" charset="-122"/>
                <a:cs typeface="Consolas" pitchFamily="34" charset="-120"/>
              </a:rPr>
              <a:t>raises</a:t>
            </a:r>
            <a:r>
              <a:rPr lang="en-US" sz="1000" dirty="0">
                <a:solidFill>
                  <a:srgbClr val="E2E8F0"/>
                </a:solidFill>
                <a:latin typeface="Consolas" pitchFamily="34" charset="0"/>
                <a:ea typeface="Consolas" pitchFamily="34" charset="-122"/>
                <a:cs typeface="Consolas" pitchFamily="34" charset="-120"/>
              </a:rPr>
              <a:t> -&gt; </a:t>
            </a:r>
            <a:r>
              <a:rPr lang="en-US" sz="1000" dirty="0">
                <a:solidFill>
                  <a:srgbClr val="34D399"/>
                </a:solidFill>
                <a:latin typeface="Consolas" pitchFamily="34" charset="0"/>
                <a:ea typeface="Consolas" pitchFamily="34" charset="-122"/>
                <a:cs typeface="Consolas" pitchFamily="34" charset="-120"/>
              </a:rPr>
              <a:t>Float64</a:t>
            </a:r>
            <a:r>
              <a:rPr lang="en-US" sz="1000" dirty="0">
                <a:solidFill>
                  <a:srgbClr val="E2E8F0"/>
                </a:solidFill>
                <a:latin typeface="Consolas" pitchFamily="34" charset="0"/>
                <a:ea typeface="Consolas" pitchFamily="34" charset="-122"/>
                <a:cs typeface="Consolas" pitchFamily="34" charset="-120"/>
              </a:rPr>
              <a:t>:</a:t>
            </a:r>
            <a:endParaRPr lang="en-US" sz="1000" dirty="0"/>
          </a:p>
          <a:p>
            <a:pPr marL="0" indent="0">
              <a:lnSpc>
                <a:spcPct val="130000"/>
              </a:lnSpc>
              <a:buNone/>
            </a:pPr>
            <a:r>
              <a:rPr lang="en-US" sz="1000" dirty="0">
                <a:solidFill>
                  <a:srgbClr val="F472B6"/>
                </a:solidFill>
                <a:latin typeface="Consolas" pitchFamily="34" charset="0"/>
                <a:ea typeface="Consolas" pitchFamily="34" charset="-122"/>
                <a:cs typeface="Consolas" pitchFamily="34" charset="-120"/>
              </a:rPr>
              <a:t>    if </a:t>
            </a:r>
            <a:r>
              <a:rPr lang="en-US" sz="1000" dirty="0">
                <a:solidFill>
                  <a:srgbClr val="E2E8F0"/>
                </a:solidFill>
                <a:latin typeface="Consolas" pitchFamily="34" charset="0"/>
                <a:ea typeface="Consolas" pitchFamily="34" charset="-122"/>
                <a:cs typeface="Consolas" pitchFamily="34" charset="-120"/>
              </a:rPr>
              <a:t>len(temps) == 0:</a:t>
            </a:r>
            <a:endParaRPr lang="en-US" sz="1000" dirty="0"/>
          </a:p>
          <a:p>
            <a:pPr marL="0" indent="0">
              <a:lnSpc>
                <a:spcPct val="130000"/>
              </a:lnSpc>
              <a:buNone/>
            </a:pPr>
            <a:r>
              <a:rPr lang="en-US" sz="1000" dirty="0">
                <a:solidFill>
                  <a:srgbClr val="F472B6"/>
                </a:solidFill>
                <a:latin typeface="Consolas" pitchFamily="34" charset="0"/>
                <a:ea typeface="Consolas" pitchFamily="34" charset="-122"/>
                <a:cs typeface="Consolas" pitchFamily="34" charset="-120"/>
              </a:rPr>
              <a:t>        raise </a:t>
            </a:r>
            <a:r>
              <a:rPr lang="en-US" sz="1000" dirty="0">
                <a:solidFill>
                  <a:srgbClr val="60A5FA"/>
                </a:solidFill>
                <a:latin typeface="Consolas" pitchFamily="34" charset="0"/>
                <a:ea typeface="Consolas" pitchFamily="34" charset="-122"/>
                <a:cs typeface="Consolas" pitchFamily="34" charset="-120"/>
              </a:rPr>
              <a:t>Error</a:t>
            </a:r>
            <a:r>
              <a:rPr lang="en-US" sz="1000" dirty="0">
                <a:solidFill>
                  <a:srgbClr val="E2E8F0"/>
                </a:solidFill>
                <a:latin typeface="Consolas" pitchFamily="34" charset="0"/>
                <a:ea typeface="Consolas" pitchFamily="34" charset="-122"/>
                <a:cs typeface="Consolas" pitchFamily="34" charset="-120"/>
              </a:rPr>
              <a:t>(</a:t>
            </a:r>
            <a:r>
              <a:rPr lang="en-US" sz="1000" dirty="0">
                <a:solidFill>
                  <a:srgbClr val="FCA5A5"/>
                </a:solidFill>
                <a:latin typeface="Consolas" pitchFamily="34" charset="0"/>
                <a:ea typeface="Consolas" pitchFamily="34" charset="-122"/>
                <a:cs typeface="Consolas" pitchFamily="34" charset="-120"/>
              </a:rPr>
              <a:t>"No temperature data"</a:t>
            </a:r>
            <a:r>
              <a:rPr lang="en-US" sz="1000" dirty="0">
                <a:solidFill>
                  <a:srgbClr val="E2E8F0"/>
                </a:solidFill>
                <a:latin typeface="Consolas" pitchFamily="34" charset="0"/>
                <a:ea typeface="Consolas" pitchFamily="34" charset="-122"/>
                <a:cs typeface="Consolas" pitchFamily="34" charset="-120"/>
              </a:rPr>
              <a:t>)</a:t>
            </a:r>
            <a:endParaRPr lang="en-US" sz="1000" dirty="0"/>
          </a:p>
          <a:p>
            <a:pPr marL="0" indent="0">
              <a:lnSpc>
                <a:spcPct val="130000"/>
              </a:lnSpc>
              <a:buNone/>
            </a:pPr>
            <a:r>
              <a:rPr lang="en-US" sz="1000" dirty="0">
                <a:solidFill>
                  <a:srgbClr val="F472B6"/>
                </a:solidFill>
                <a:latin typeface="Consolas" pitchFamily="34" charset="0"/>
                <a:ea typeface="Consolas" pitchFamily="34" charset="-122"/>
                <a:cs typeface="Consolas" pitchFamily="34" charset="-120"/>
              </a:rPr>
              <a:t>    var </a:t>
            </a:r>
            <a:r>
              <a:rPr lang="en-US" sz="1000" dirty="0">
                <a:solidFill>
                  <a:srgbClr val="E2E8F0"/>
                </a:solidFill>
                <a:latin typeface="Consolas" pitchFamily="34" charset="0"/>
                <a:ea typeface="Consolas" pitchFamily="34" charset="-122"/>
                <a:cs typeface="Consolas" pitchFamily="34" charset="-120"/>
              </a:rPr>
              <a:t>total: </a:t>
            </a:r>
            <a:r>
              <a:rPr lang="en-US" sz="1000" dirty="0">
                <a:solidFill>
                  <a:srgbClr val="34D399"/>
                </a:solidFill>
                <a:latin typeface="Consolas" pitchFamily="34" charset="0"/>
                <a:ea typeface="Consolas" pitchFamily="34" charset="-122"/>
                <a:cs typeface="Consolas" pitchFamily="34" charset="-120"/>
              </a:rPr>
              <a:t>Float64</a:t>
            </a:r>
            <a:r>
              <a:rPr lang="en-US" sz="1000" dirty="0">
                <a:solidFill>
                  <a:srgbClr val="E2E8F0"/>
                </a:solidFill>
                <a:latin typeface="Consolas" pitchFamily="34" charset="0"/>
                <a:ea typeface="Consolas" pitchFamily="34" charset="-122"/>
                <a:cs typeface="Consolas" pitchFamily="34" charset="-120"/>
              </a:rPr>
              <a:t> = </a:t>
            </a:r>
            <a:r>
              <a:rPr lang="en-US" sz="1000" dirty="0">
                <a:solidFill>
                  <a:srgbClr val="FBBF24"/>
                </a:solidFill>
                <a:latin typeface="Consolas" pitchFamily="34" charset="0"/>
                <a:ea typeface="Consolas" pitchFamily="34" charset="-122"/>
                <a:cs typeface="Consolas" pitchFamily="34" charset="-120"/>
              </a:rPr>
              <a:t>0.0</a:t>
            </a:r>
            <a:endParaRPr lang="en-US" sz="1000" dirty="0"/>
          </a:p>
          <a:p>
            <a:pPr marL="0" indent="0">
              <a:lnSpc>
                <a:spcPct val="130000"/>
              </a:lnSpc>
              <a:buNone/>
            </a:pPr>
            <a:r>
              <a:rPr lang="en-US" sz="1000" dirty="0">
                <a:solidFill>
                  <a:srgbClr val="F472B6"/>
                </a:solidFill>
                <a:latin typeface="Consolas" pitchFamily="34" charset="0"/>
                <a:ea typeface="Consolas" pitchFamily="34" charset="-122"/>
                <a:cs typeface="Consolas" pitchFamily="34" charset="-120"/>
              </a:rPr>
              <a:t>    for </a:t>
            </a:r>
            <a:r>
              <a:rPr lang="en-US" sz="1000" dirty="0">
                <a:solidFill>
                  <a:srgbClr val="E2E8F0"/>
                </a:solidFill>
                <a:latin typeface="Consolas" pitchFamily="34" charset="0"/>
                <a:ea typeface="Consolas" pitchFamily="34" charset="-122"/>
                <a:cs typeface="Consolas" pitchFamily="34" charset="-120"/>
              </a:rPr>
              <a:t>i </a:t>
            </a:r>
            <a:r>
              <a:rPr lang="en-US" sz="1000" dirty="0">
                <a:solidFill>
                  <a:srgbClr val="F472B6"/>
                </a:solidFill>
                <a:latin typeface="Consolas" pitchFamily="34" charset="0"/>
                <a:ea typeface="Consolas" pitchFamily="34" charset="-122"/>
                <a:cs typeface="Consolas" pitchFamily="34" charset="-120"/>
              </a:rPr>
              <a:t>in </a:t>
            </a:r>
            <a:r>
              <a:rPr lang="en-US" sz="1000" dirty="0">
                <a:solidFill>
                  <a:srgbClr val="60A5FA"/>
                </a:solidFill>
                <a:latin typeface="Consolas" pitchFamily="34" charset="0"/>
                <a:ea typeface="Consolas" pitchFamily="34" charset="-122"/>
                <a:cs typeface="Consolas" pitchFamily="34" charset="-120"/>
              </a:rPr>
              <a:t>range</a:t>
            </a:r>
            <a:r>
              <a:rPr lang="en-US" sz="1000" dirty="0">
                <a:solidFill>
                  <a:srgbClr val="E2E8F0"/>
                </a:solidFill>
                <a:latin typeface="Consolas" pitchFamily="34" charset="0"/>
                <a:ea typeface="Consolas" pitchFamily="34" charset="-122"/>
                <a:cs typeface="Consolas" pitchFamily="34" charset="-120"/>
              </a:rPr>
              <a:t>(len(temps)):</a:t>
            </a:r>
            <a:endParaRPr lang="en-US" sz="1000" dirty="0"/>
          </a:p>
          <a:p>
            <a:pPr marL="0" indent="0">
              <a:lnSpc>
                <a:spcPct val="130000"/>
              </a:lnSpc>
              <a:buNone/>
            </a:pPr>
            <a:r>
              <a:rPr lang="en-US" sz="1000" dirty="0">
                <a:solidFill>
                  <a:srgbClr val="E2E8F0"/>
                </a:solidFill>
                <a:latin typeface="Consolas" pitchFamily="34" charset="0"/>
                <a:ea typeface="Consolas" pitchFamily="34" charset="-122"/>
                <a:cs typeface="Consolas" pitchFamily="34" charset="-120"/>
              </a:rPr>
              <a:t>        total += temps[i]</a:t>
            </a:r>
            <a:endParaRPr lang="en-US" sz="1000" dirty="0"/>
          </a:p>
          <a:p>
            <a:pPr marL="0" indent="0">
              <a:lnSpc>
                <a:spcPct val="130000"/>
              </a:lnSpc>
              <a:buNone/>
            </a:pPr>
            <a:r>
              <a:rPr lang="en-US" sz="1000" dirty="0">
                <a:solidFill>
                  <a:srgbClr val="F472B6"/>
                </a:solidFill>
                <a:latin typeface="Consolas" pitchFamily="34" charset="0"/>
                <a:ea typeface="Consolas" pitchFamily="34" charset="-122"/>
                <a:cs typeface="Consolas" pitchFamily="34" charset="-120"/>
              </a:rPr>
              <a:t>    return </a:t>
            </a:r>
            <a:r>
              <a:rPr lang="en-US" sz="1000" dirty="0">
                <a:solidFill>
                  <a:srgbClr val="E2E8F0"/>
                </a:solidFill>
                <a:latin typeface="Consolas" pitchFamily="34" charset="0"/>
                <a:ea typeface="Consolas" pitchFamily="34" charset="-122"/>
                <a:cs typeface="Consolas" pitchFamily="34" charset="-120"/>
              </a:rPr>
              <a:t>total / Float64(len(temps))</a:t>
            </a:r>
            <a:endParaRPr lang="en-US" sz="1000" dirty="0"/>
          </a:p>
        </p:txBody>
      </p:sp>
      <p:sp>
        <p:nvSpPr>
          <p:cNvPr id="24" name="Text 22"/>
          <p:cNvSpPr/>
          <p:nvPr/>
        </p:nvSpPr>
        <p:spPr>
          <a:xfrm>
            <a:off x="5029200" y="4251960"/>
            <a:ext cx="3749040" cy="274320"/>
          </a:xfrm>
          <a:prstGeom prst="rect">
            <a:avLst/>
          </a:prstGeom>
          <a:noFill/>
          <a:ln/>
        </p:spPr>
        <p:txBody>
          <a:bodyPr wrap="square" lIns="0" tIns="0" rIns="0" bIns="0" rtlCol="0" anchor="ctr"/>
          <a:lstStyle/>
          <a:p>
            <a:pPr marL="0" indent="0" algn="ctr">
              <a:buNone/>
            </a:pPr>
            <a:r>
              <a:rPr lang="en-US" sz="1000" i="1" dirty="0">
                <a:solidFill>
                  <a:srgbClr val="FB923C"/>
                </a:solidFill>
                <a:latin typeface="Meiryo" pitchFamily="34" charset="0"/>
                <a:ea typeface="Meiryo" pitchFamily="34" charset="-122"/>
                <a:cs typeface="Meiryo" pitchFamily="34" charset="-120"/>
              </a:rPr>
              <a:t>raises がシグネチャに見える — Python との大きな違い</a:t>
            </a:r>
            <a:endParaRPr lang="en-US" sz="1000" dirty="0"/>
          </a:p>
        </p:txBody>
      </p:sp>
      <p:sp>
        <p:nvSpPr>
          <p:cNvPr id="25" name="Text 23"/>
          <p:cNvSpPr/>
          <p:nvPr/>
        </p:nvSpPr>
        <p:spPr>
          <a:xfrm>
            <a:off x="365760" y="4800600"/>
            <a:ext cx="4572000" cy="274320"/>
          </a:xfrm>
          <a:prstGeom prst="rect">
            <a:avLst/>
          </a:prstGeom>
          <a:noFill/>
          <a:ln/>
        </p:spPr>
        <p:txBody>
          <a:bodyPr wrap="square" lIns="0" tIns="0" rIns="0" bIns="0" rtlCol="0" anchor="ctr"/>
          <a:lstStyle/>
          <a:p>
            <a:pPr marL="0" indent="0" algn="l">
              <a:buNone/>
            </a:pPr>
            <a:r>
              <a:rPr lang="en-US" sz="900" dirty="0">
                <a:solidFill>
                  <a:srgbClr val="64748B"/>
                </a:solidFill>
                <a:latin typeface="Meiryo" pitchFamily="34" charset="0"/>
                <a:ea typeface="Meiryo" pitchFamily="34" charset="-122"/>
                <a:cs typeface="Meiryo" pitchFamily="34" charset="-120"/>
              </a:rPr>
              <a:t>mojo入門 — Part 1</a:t>
            </a:r>
            <a:endParaRPr lang="en-US" sz="900" dirty="0"/>
          </a:p>
        </p:txBody>
      </p:sp>
      <p:sp>
        <p:nvSpPr>
          <p:cNvPr id="26" name="Text 24"/>
          <p:cNvSpPr/>
          <p:nvPr/>
        </p:nvSpPr>
        <p:spPr>
          <a:xfrm>
            <a:off x="7863840" y="4800600"/>
            <a:ext cx="914400" cy="274320"/>
          </a:xfrm>
          <a:prstGeom prst="rect">
            <a:avLst/>
          </a:prstGeom>
          <a:noFill/>
          <a:ln/>
        </p:spPr>
        <p:txBody>
          <a:bodyPr wrap="square" lIns="0" tIns="0" rIns="0" bIns="0" rtlCol="0" anchor="ctr"/>
          <a:lstStyle/>
          <a:p>
            <a:pPr marL="0" indent="0" algn="r">
              <a:buNone/>
            </a:pPr>
            <a:r>
              <a:rPr lang="en-US" sz="900" dirty="0">
                <a:solidFill>
                  <a:srgbClr val="64748B"/>
                </a:solidFill>
                <a:latin typeface="Meiryo" pitchFamily="34" charset="0"/>
                <a:ea typeface="Meiryo" pitchFamily="34" charset="-122"/>
                <a:cs typeface="Meiryo" pitchFamily="34" charset="-120"/>
              </a:rPr>
              <a:t>10 / 17</a:t>
            </a:r>
            <a:endParaRPr lang="en-US" sz="900" dirty="0"/>
          </a:p>
        </p:txBody>
      </p:sp>
      <p:sp>
        <p:nvSpPr>
          <p:cNvPr id="27" name="Shape 25"/>
          <p:cNvSpPr/>
          <p:nvPr/>
        </p:nvSpPr>
        <p:spPr>
          <a:xfrm>
            <a:off x="7178040" y="4901184"/>
            <a:ext cx="73152" cy="73152"/>
          </a:xfrm>
          <a:prstGeom prst="ellipse">
            <a:avLst/>
          </a:prstGeom>
          <a:solidFill>
            <a:srgbClr val="F97316"/>
          </a:solidFill>
          <a:ln w="12700">
            <a:solidFill>
              <a:srgbClr val="F97316"/>
            </a:solidFill>
            <a:prstDash val="solid"/>
          </a:ln>
        </p:spPr>
        <p:txBody>
          <a:bodyPr/>
          <a:lstStyle/>
          <a:p>
            <a:endParaRPr lang="ja-JP" altLang="en-US"/>
          </a:p>
        </p:txBody>
      </p:sp>
      <p:pic>
        <p:nvPicPr>
          <p:cNvPr id="28" name="slide_15.mp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a:stretch>
            <a:fillRect/>
          </a:stretch>
        </p:blipFill>
        <p:spPr>
          <a:xfrm>
            <a:off x="91440" y="91440"/>
            <a:ext cx="365760" cy="36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afterEffect">
                                  <p:stCondLst>
                                    <p:cond delay="0"/>
                                  </p:stCondLst>
                                  <p:childTnLst>
                                    <p:cmd type="call" cmd="playFrom(0.0)">
                                      <p:cBhvr>
                                        <p:cTn id="6" dur="indefinite"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28"/>
                </p:tgtEl>
              </p:cMediaNode>
            </p:audio>
          </p:childTnLst>
        </p:cTn>
      </p:par>
    </p:tnLst>
  </p:timing>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20040"/>
            <a:ext cx="8229600" cy="274320"/>
          </a:xfrm>
          <a:prstGeom prst="rect">
            <a:avLst/>
          </a:prstGeom>
          <a:noFill/>
          <a:ln/>
        </p:spPr>
        <p:txBody>
          <a:bodyPr wrap="square" lIns="0" tIns="0" rIns="0" bIns="0" rtlCol="0" anchor="ctr"/>
          <a:lstStyle/>
          <a:p>
            <a:pPr marL="0" indent="0">
              <a:buNone/>
            </a:pPr>
            <a:r>
              <a:rPr lang="en-US" sz="1100" b="1" kern="0" spc="400" dirty="0">
                <a:solidFill>
                  <a:srgbClr val="F97316"/>
                </a:solidFill>
                <a:latin typeface="Meiryo" pitchFamily="34" charset="0"/>
                <a:ea typeface="Meiryo" pitchFamily="34" charset="-122"/>
                <a:cs typeface="Meiryo" pitchFamily="34" charset="-120"/>
              </a:rPr>
              <a:t>UNDER THE HOOD</a:t>
            </a:r>
            <a:endParaRPr lang="en-US" sz="1100" dirty="0"/>
          </a:p>
        </p:txBody>
      </p:sp>
      <p:sp>
        <p:nvSpPr>
          <p:cNvPr id="3" name="Text 1"/>
          <p:cNvSpPr/>
          <p:nvPr/>
        </p:nvSpPr>
        <p:spPr>
          <a:xfrm>
            <a:off x="548640" y="594360"/>
            <a:ext cx="8229600" cy="640080"/>
          </a:xfrm>
          <a:prstGeom prst="rect">
            <a:avLst/>
          </a:prstGeom>
          <a:noFill/>
          <a:ln/>
        </p:spPr>
        <p:txBody>
          <a:bodyPr wrap="square" lIns="0" tIns="0" rIns="0" bIns="0" rtlCol="0" anchor="ctr"/>
          <a:lstStyle/>
          <a:p>
            <a:pPr marL="0" indent="0">
              <a:buNone/>
            </a:pPr>
            <a:r>
              <a:rPr lang="en-US" sz="2800" b="1" dirty="0">
                <a:solidFill>
                  <a:srgbClr val="1E293B"/>
                </a:solidFill>
                <a:latin typeface="Meiryo" pitchFamily="34" charset="0"/>
                <a:ea typeface="Meiryo" pitchFamily="34" charset="-122"/>
                <a:cs typeface="Meiryo" pitchFamily="34" charset="-120"/>
              </a:rPr>
              <a:t>アセンブリで見る print("Hello, Mojo")</a:t>
            </a:r>
            <a:endParaRPr lang="en-US" sz="2800" dirty="0"/>
          </a:p>
        </p:txBody>
      </p:sp>
      <p:sp>
        <p:nvSpPr>
          <p:cNvPr id="4" name="Shape 2"/>
          <p:cNvSpPr/>
          <p:nvPr/>
        </p:nvSpPr>
        <p:spPr>
          <a:xfrm>
            <a:off x="365760" y="365760"/>
            <a:ext cx="73152" cy="868680"/>
          </a:xfrm>
          <a:prstGeom prst="rect">
            <a:avLst/>
          </a:prstGeom>
          <a:solidFill>
            <a:srgbClr val="F97316"/>
          </a:solidFill>
          <a:ln w="12700">
            <a:solidFill>
              <a:srgbClr val="F97316"/>
            </a:solidFill>
            <a:prstDash val="solid"/>
          </a:ln>
        </p:spPr>
        <p:txBody>
          <a:bodyPr/>
          <a:lstStyle/>
          <a:p>
            <a:endParaRPr lang="ja-JP" altLang="en-US"/>
          </a:p>
        </p:txBody>
      </p:sp>
      <p:sp>
        <p:nvSpPr>
          <p:cNvPr id="5" name="Text 3"/>
          <p:cNvSpPr/>
          <p:nvPr/>
        </p:nvSpPr>
        <p:spPr>
          <a:xfrm>
            <a:off x="548640" y="1325880"/>
            <a:ext cx="8229600" cy="274320"/>
          </a:xfrm>
          <a:prstGeom prst="rect">
            <a:avLst/>
          </a:prstGeom>
          <a:noFill/>
          <a:ln/>
        </p:spPr>
        <p:txBody>
          <a:bodyPr wrap="square" lIns="0" tIns="0" rIns="0" bIns="0" rtlCol="0" anchor="ctr"/>
          <a:lstStyle/>
          <a:p>
            <a:pPr marL="0" indent="0">
              <a:buNone/>
            </a:pPr>
            <a:r>
              <a:rPr lang="en-US" sz="1200" dirty="0">
                <a:solidFill>
                  <a:srgbClr val="64748B"/>
                </a:solidFill>
                <a:latin typeface="Meiryo" pitchFamily="34" charset="0"/>
                <a:ea typeface="Meiryo" pitchFamily="34" charset="-122"/>
                <a:cs typeface="Meiryo" pitchFamily="34" charset="-120"/>
              </a:rPr>
              <a:t>単純な 1 行の裏で、Mojo は何をしているか — 3 つのポイント</a:t>
            </a:r>
            <a:endParaRPr lang="en-US" sz="1200" dirty="0"/>
          </a:p>
        </p:txBody>
      </p:sp>
      <p:sp>
        <p:nvSpPr>
          <p:cNvPr id="6" name="Shape 4"/>
          <p:cNvSpPr/>
          <p:nvPr/>
        </p:nvSpPr>
        <p:spPr>
          <a:xfrm>
            <a:off x="548640" y="1691640"/>
            <a:ext cx="8229600" cy="868680"/>
          </a:xfrm>
          <a:prstGeom prst="rect">
            <a:avLst/>
          </a:prstGeom>
          <a:solidFill>
            <a:srgbClr val="F8FAFC"/>
          </a:solidFill>
          <a:ln w="12700">
            <a:solidFill>
              <a:srgbClr val="E2E8F0"/>
            </a:solidFill>
            <a:prstDash val="solid"/>
          </a:ln>
        </p:spPr>
        <p:txBody>
          <a:bodyPr/>
          <a:lstStyle/>
          <a:p>
            <a:endParaRPr lang="ja-JP" altLang="en-US"/>
          </a:p>
        </p:txBody>
      </p:sp>
      <p:sp>
        <p:nvSpPr>
          <p:cNvPr id="7" name="Shape 5"/>
          <p:cNvSpPr/>
          <p:nvPr/>
        </p:nvSpPr>
        <p:spPr>
          <a:xfrm>
            <a:off x="548640" y="1691640"/>
            <a:ext cx="1280160" cy="868680"/>
          </a:xfrm>
          <a:prstGeom prst="rect">
            <a:avLst/>
          </a:prstGeom>
          <a:solidFill>
            <a:srgbClr val="0F172A"/>
          </a:solidFill>
          <a:ln w="12700">
            <a:solidFill>
              <a:srgbClr val="333333"/>
            </a:solidFill>
            <a:prstDash val="solid"/>
          </a:ln>
        </p:spPr>
        <p:txBody>
          <a:bodyPr/>
          <a:lstStyle/>
          <a:p>
            <a:endParaRPr lang="ja-JP" altLang="en-US"/>
          </a:p>
        </p:txBody>
      </p:sp>
      <p:sp>
        <p:nvSpPr>
          <p:cNvPr id="8" name="Text 6"/>
          <p:cNvSpPr/>
          <p:nvPr/>
        </p:nvSpPr>
        <p:spPr>
          <a:xfrm>
            <a:off x="548640" y="1691640"/>
            <a:ext cx="1280160" cy="868680"/>
          </a:xfrm>
          <a:prstGeom prst="rect">
            <a:avLst/>
          </a:prstGeom>
          <a:noFill/>
          <a:ln/>
        </p:spPr>
        <p:txBody>
          <a:bodyPr wrap="square" lIns="0" tIns="0" rIns="0" bIns="0" rtlCol="0" anchor="ctr"/>
          <a:lstStyle/>
          <a:p>
            <a:pPr marL="0" indent="0" algn="ctr">
              <a:buNone/>
            </a:pPr>
            <a:r>
              <a:rPr lang="en-US" sz="1300" b="1" kern="0" spc="300" dirty="0">
                <a:solidFill>
                  <a:srgbClr val="FB923C"/>
                </a:solidFill>
                <a:latin typeface="Consolas" pitchFamily="34" charset="0"/>
                <a:ea typeface="Consolas" pitchFamily="34" charset="-122"/>
                <a:cs typeface="Consolas" pitchFamily="34" charset="-120"/>
              </a:rPr>
              <a:t>STACK</a:t>
            </a:r>
            <a:endParaRPr lang="en-US" sz="1300" dirty="0"/>
          </a:p>
        </p:txBody>
      </p:sp>
      <p:sp>
        <p:nvSpPr>
          <p:cNvPr id="9" name="Shape 7"/>
          <p:cNvSpPr/>
          <p:nvPr/>
        </p:nvSpPr>
        <p:spPr>
          <a:xfrm>
            <a:off x="1828800" y="1691640"/>
            <a:ext cx="91440" cy="868680"/>
          </a:xfrm>
          <a:prstGeom prst="rect">
            <a:avLst/>
          </a:prstGeom>
          <a:solidFill>
            <a:srgbClr val="F97316"/>
          </a:solidFill>
          <a:ln w="12700">
            <a:solidFill>
              <a:srgbClr val="333333"/>
            </a:solidFill>
            <a:prstDash val="solid"/>
          </a:ln>
        </p:spPr>
        <p:txBody>
          <a:bodyPr/>
          <a:lstStyle/>
          <a:p>
            <a:endParaRPr lang="ja-JP" altLang="en-US"/>
          </a:p>
        </p:txBody>
      </p:sp>
      <p:sp>
        <p:nvSpPr>
          <p:cNvPr id="10" name="Text 8"/>
          <p:cNvSpPr/>
          <p:nvPr/>
        </p:nvSpPr>
        <p:spPr>
          <a:xfrm>
            <a:off x="2057400" y="1764792"/>
            <a:ext cx="6629400" cy="365760"/>
          </a:xfrm>
          <a:prstGeom prst="rect">
            <a:avLst/>
          </a:prstGeom>
          <a:noFill/>
          <a:ln/>
        </p:spPr>
        <p:txBody>
          <a:bodyPr wrap="square" lIns="0" tIns="0" rIns="0" bIns="0" rtlCol="0" anchor="ctr"/>
          <a:lstStyle/>
          <a:p>
            <a:pPr marL="0" indent="0">
              <a:buNone/>
            </a:pPr>
            <a:r>
              <a:rPr lang="en-US" sz="1400" b="1" dirty="0">
                <a:solidFill>
                  <a:srgbClr val="1E293B"/>
                </a:solidFill>
                <a:latin typeface="Meiryo" pitchFamily="34" charset="0"/>
                <a:ea typeface="Meiryo" pitchFamily="34" charset="-122"/>
                <a:cs typeface="Meiryo" pitchFamily="34" charset="-120"/>
              </a:rPr>
              <a:t>文字列はスタック上に組み立てられる</a:t>
            </a:r>
            <a:endParaRPr lang="en-US" sz="1400" dirty="0"/>
          </a:p>
        </p:txBody>
      </p:sp>
      <p:sp>
        <p:nvSpPr>
          <p:cNvPr id="11" name="Text 9"/>
          <p:cNvSpPr/>
          <p:nvPr/>
        </p:nvSpPr>
        <p:spPr>
          <a:xfrm>
            <a:off x="2057400" y="2103120"/>
            <a:ext cx="6629400" cy="457200"/>
          </a:xfrm>
          <a:prstGeom prst="rect">
            <a:avLst/>
          </a:prstGeom>
          <a:noFill/>
          <a:ln/>
        </p:spPr>
        <p:txBody>
          <a:bodyPr wrap="square" lIns="0" tIns="0" rIns="0" bIns="0" rtlCol="0" anchor="ctr"/>
          <a:lstStyle/>
          <a:p>
            <a:pPr marL="0" indent="0">
              <a:buNone/>
            </a:pPr>
            <a:r>
              <a:rPr lang="en-US" sz="1100" dirty="0">
                <a:solidFill>
                  <a:srgbClr val="64748B"/>
                </a:solidFill>
                <a:latin typeface="Meiryo" pitchFamily="34" charset="0"/>
                <a:ea typeface="Meiryo" pitchFamily="34" charset="-122"/>
                <a:cs typeface="Meiryo" pitchFamily="34" charset="-120"/>
              </a:rPr>
              <a:t>全てがヒープのオブジェクトになるのではなく、サイズ・ポインタ・フラグを並べた構造体としてスタックに組まれる。</a:t>
            </a:r>
            <a:endParaRPr lang="en-US" sz="1100" dirty="0"/>
          </a:p>
        </p:txBody>
      </p:sp>
      <p:sp>
        <p:nvSpPr>
          <p:cNvPr id="12" name="Shape 10"/>
          <p:cNvSpPr/>
          <p:nvPr/>
        </p:nvSpPr>
        <p:spPr>
          <a:xfrm>
            <a:off x="548640" y="2651760"/>
            <a:ext cx="8229600" cy="868680"/>
          </a:xfrm>
          <a:prstGeom prst="rect">
            <a:avLst/>
          </a:prstGeom>
          <a:solidFill>
            <a:srgbClr val="F8FAFC"/>
          </a:solidFill>
          <a:ln w="12700">
            <a:solidFill>
              <a:srgbClr val="E2E8F0"/>
            </a:solidFill>
            <a:prstDash val="solid"/>
          </a:ln>
        </p:spPr>
        <p:txBody>
          <a:bodyPr/>
          <a:lstStyle/>
          <a:p>
            <a:endParaRPr lang="ja-JP" altLang="en-US"/>
          </a:p>
        </p:txBody>
      </p:sp>
      <p:sp>
        <p:nvSpPr>
          <p:cNvPr id="13" name="Shape 11"/>
          <p:cNvSpPr/>
          <p:nvPr/>
        </p:nvSpPr>
        <p:spPr>
          <a:xfrm>
            <a:off x="548640" y="2651760"/>
            <a:ext cx="1280160" cy="868680"/>
          </a:xfrm>
          <a:prstGeom prst="rect">
            <a:avLst/>
          </a:prstGeom>
          <a:solidFill>
            <a:srgbClr val="0F172A"/>
          </a:solidFill>
          <a:ln w="12700">
            <a:solidFill>
              <a:srgbClr val="333333"/>
            </a:solidFill>
            <a:prstDash val="solid"/>
          </a:ln>
        </p:spPr>
        <p:txBody>
          <a:bodyPr/>
          <a:lstStyle/>
          <a:p>
            <a:endParaRPr lang="ja-JP" altLang="en-US"/>
          </a:p>
        </p:txBody>
      </p:sp>
      <p:sp>
        <p:nvSpPr>
          <p:cNvPr id="14" name="Text 12"/>
          <p:cNvSpPr/>
          <p:nvPr/>
        </p:nvSpPr>
        <p:spPr>
          <a:xfrm>
            <a:off x="548640" y="2651760"/>
            <a:ext cx="1280160" cy="868680"/>
          </a:xfrm>
          <a:prstGeom prst="rect">
            <a:avLst/>
          </a:prstGeom>
          <a:noFill/>
          <a:ln/>
        </p:spPr>
        <p:txBody>
          <a:bodyPr wrap="square" lIns="0" tIns="0" rIns="0" bIns="0" rtlCol="0" anchor="ctr"/>
          <a:lstStyle/>
          <a:p>
            <a:pPr marL="0" indent="0" algn="ctr">
              <a:buNone/>
            </a:pPr>
            <a:r>
              <a:rPr lang="en-US" sz="1300" b="1" kern="0" spc="300" dirty="0">
                <a:solidFill>
                  <a:srgbClr val="FB923C"/>
                </a:solidFill>
                <a:latin typeface="Consolas" pitchFamily="34" charset="0"/>
                <a:ea typeface="Consolas" pitchFamily="34" charset="-122"/>
                <a:cs typeface="Consolas" pitchFamily="34" charset="-120"/>
              </a:rPr>
              <a:t>ERROR</a:t>
            </a:r>
            <a:endParaRPr lang="en-US" sz="1300" dirty="0"/>
          </a:p>
        </p:txBody>
      </p:sp>
      <p:sp>
        <p:nvSpPr>
          <p:cNvPr id="15" name="Shape 13"/>
          <p:cNvSpPr/>
          <p:nvPr/>
        </p:nvSpPr>
        <p:spPr>
          <a:xfrm>
            <a:off x="1828800" y="2651760"/>
            <a:ext cx="91440" cy="868680"/>
          </a:xfrm>
          <a:prstGeom prst="rect">
            <a:avLst/>
          </a:prstGeom>
          <a:solidFill>
            <a:srgbClr val="F97316"/>
          </a:solidFill>
          <a:ln w="12700">
            <a:solidFill>
              <a:srgbClr val="333333"/>
            </a:solidFill>
            <a:prstDash val="solid"/>
          </a:ln>
        </p:spPr>
        <p:txBody>
          <a:bodyPr/>
          <a:lstStyle/>
          <a:p>
            <a:endParaRPr lang="ja-JP" altLang="en-US"/>
          </a:p>
        </p:txBody>
      </p:sp>
      <p:sp>
        <p:nvSpPr>
          <p:cNvPr id="16" name="Text 14"/>
          <p:cNvSpPr/>
          <p:nvPr/>
        </p:nvSpPr>
        <p:spPr>
          <a:xfrm>
            <a:off x="2057400" y="2724912"/>
            <a:ext cx="6629400" cy="365760"/>
          </a:xfrm>
          <a:prstGeom prst="rect">
            <a:avLst/>
          </a:prstGeom>
          <a:noFill/>
          <a:ln/>
        </p:spPr>
        <p:txBody>
          <a:bodyPr wrap="square" lIns="0" tIns="0" rIns="0" bIns="0" rtlCol="0" anchor="ctr"/>
          <a:lstStyle/>
          <a:p>
            <a:pPr marL="0" indent="0">
              <a:buNone/>
            </a:pPr>
            <a:r>
              <a:rPr lang="en-US" sz="1400" b="1" dirty="0">
                <a:solidFill>
                  <a:srgbClr val="1E293B"/>
                </a:solidFill>
                <a:latin typeface="Meiryo" pitchFamily="34" charset="0"/>
                <a:ea typeface="Meiryo" pitchFamily="34" charset="-122"/>
                <a:cs typeface="Meiryo" pitchFamily="34" charset="-120"/>
              </a:rPr>
              <a:t>エラーは戻り値のビットフラグで返る</a:t>
            </a:r>
            <a:endParaRPr lang="en-US" sz="1400" dirty="0"/>
          </a:p>
        </p:txBody>
      </p:sp>
      <p:sp>
        <p:nvSpPr>
          <p:cNvPr id="17" name="Text 15"/>
          <p:cNvSpPr/>
          <p:nvPr/>
        </p:nvSpPr>
        <p:spPr>
          <a:xfrm>
            <a:off x="2057400" y="3063240"/>
            <a:ext cx="6629400" cy="457200"/>
          </a:xfrm>
          <a:prstGeom prst="rect">
            <a:avLst/>
          </a:prstGeom>
          <a:noFill/>
          <a:ln/>
        </p:spPr>
        <p:txBody>
          <a:bodyPr wrap="square" lIns="0" tIns="0" rIns="0" bIns="0" rtlCol="0" anchor="ctr"/>
          <a:lstStyle/>
          <a:p>
            <a:pPr marL="0" indent="0">
              <a:buNone/>
            </a:pPr>
            <a:r>
              <a:rPr lang="en-US" sz="1100" dirty="0">
                <a:solidFill>
                  <a:srgbClr val="64748B"/>
                </a:solidFill>
                <a:latin typeface="Meiryo" pitchFamily="34" charset="0"/>
                <a:ea typeface="Meiryo" pitchFamily="34" charset="-122"/>
                <a:cs typeface="Meiryo" pitchFamily="34" charset="-120"/>
              </a:rPr>
              <a:t>0x4000... のマスクで特定ビットを取り出し、エラーありなしを判定する。例外が機械語レベルでこう実装される一例。</a:t>
            </a:r>
            <a:endParaRPr lang="en-US" sz="1100" dirty="0"/>
          </a:p>
        </p:txBody>
      </p:sp>
      <p:sp>
        <p:nvSpPr>
          <p:cNvPr id="18" name="Shape 16"/>
          <p:cNvSpPr/>
          <p:nvPr/>
        </p:nvSpPr>
        <p:spPr>
          <a:xfrm>
            <a:off x="548640" y="3611880"/>
            <a:ext cx="8229600" cy="868680"/>
          </a:xfrm>
          <a:prstGeom prst="rect">
            <a:avLst/>
          </a:prstGeom>
          <a:solidFill>
            <a:srgbClr val="F8FAFC"/>
          </a:solidFill>
          <a:ln w="12700">
            <a:solidFill>
              <a:srgbClr val="E2E8F0"/>
            </a:solidFill>
            <a:prstDash val="solid"/>
          </a:ln>
        </p:spPr>
        <p:txBody>
          <a:bodyPr/>
          <a:lstStyle/>
          <a:p>
            <a:endParaRPr lang="ja-JP" altLang="en-US"/>
          </a:p>
        </p:txBody>
      </p:sp>
      <p:sp>
        <p:nvSpPr>
          <p:cNvPr id="19" name="Shape 17"/>
          <p:cNvSpPr/>
          <p:nvPr/>
        </p:nvSpPr>
        <p:spPr>
          <a:xfrm>
            <a:off x="548640" y="3611880"/>
            <a:ext cx="1280160" cy="868680"/>
          </a:xfrm>
          <a:prstGeom prst="rect">
            <a:avLst/>
          </a:prstGeom>
          <a:solidFill>
            <a:srgbClr val="0F172A"/>
          </a:solidFill>
          <a:ln w="12700">
            <a:solidFill>
              <a:srgbClr val="333333"/>
            </a:solidFill>
            <a:prstDash val="solid"/>
          </a:ln>
        </p:spPr>
        <p:txBody>
          <a:bodyPr/>
          <a:lstStyle/>
          <a:p>
            <a:endParaRPr lang="ja-JP" altLang="en-US"/>
          </a:p>
        </p:txBody>
      </p:sp>
      <p:sp>
        <p:nvSpPr>
          <p:cNvPr id="20" name="Text 18"/>
          <p:cNvSpPr/>
          <p:nvPr/>
        </p:nvSpPr>
        <p:spPr>
          <a:xfrm>
            <a:off x="548640" y="3611880"/>
            <a:ext cx="1280160" cy="868680"/>
          </a:xfrm>
          <a:prstGeom prst="rect">
            <a:avLst/>
          </a:prstGeom>
          <a:noFill/>
          <a:ln/>
        </p:spPr>
        <p:txBody>
          <a:bodyPr wrap="square" lIns="0" tIns="0" rIns="0" bIns="0" rtlCol="0" anchor="ctr"/>
          <a:lstStyle/>
          <a:p>
            <a:pPr marL="0" indent="0" algn="ctr">
              <a:buNone/>
            </a:pPr>
            <a:r>
              <a:rPr lang="en-US" sz="1300" b="1" kern="0" spc="300" dirty="0">
                <a:solidFill>
                  <a:srgbClr val="FB923C"/>
                </a:solidFill>
                <a:latin typeface="Consolas" pitchFamily="34" charset="0"/>
                <a:ea typeface="Consolas" pitchFamily="34" charset="-122"/>
                <a:cs typeface="Consolas" pitchFamily="34" charset="-120"/>
              </a:rPr>
              <a:t>ATOMIC</a:t>
            </a:r>
            <a:endParaRPr lang="en-US" sz="1300" dirty="0"/>
          </a:p>
        </p:txBody>
      </p:sp>
      <p:sp>
        <p:nvSpPr>
          <p:cNvPr id="21" name="Shape 19"/>
          <p:cNvSpPr/>
          <p:nvPr/>
        </p:nvSpPr>
        <p:spPr>
          <a:xfrm>
            <a:off x="1828800" y="3611880"/>
            <a:ext cx="91440" cy="868680"/>
          </a:xfrm>
          <a:prstGeom prst="rect">
            <a:avLst/>
          </a:prstGeom>
          <a:solidFill>
            <a:srgbClr val="F97316"/>
          </a:solidFill>
          <a:ln w="12700">
            <a:solidFill>
              <a:srgbClr val="333333"/>
            </a:solidFill>
            <a:prstDash val="solid"/>
          </a:ln>
        </p:spPr>
        <p:txBody>
          <a:bodyPr/>
          <a:lstStyle/>
          <a:p>
            <a:endParaRPr lang="ja-JP" altLang="en-US"/>
          </a:p>
        </p:txBody>
      </p:sp>
      <p:sp>
        <p:nvSpPr>
          <p:cNvPr id="22" name="Text 20"/>
          <p:cNvSpPr/>
          <p:nvPr/>
        </p:nvSpPr>
        <p:spPr>
          <a:xfrm>
            <a:off x="2057400" y="3685032"/>
            <a:ext cx="6629400" cy="365760"/>
          </a:xfrm>
          <a:prstGeom prst="rect">
            <a:avLst/>
          </a:prstGeom>
          <a:noFill/>
          <a:ln/>
        </p:spPr>
        <p:txBody>
          <a:bodyPr wrap="square" lIns="0" tIns="0" rIns="0" bIns="0" rtlCol="0" anchor="ctr"/>
          <a:lstStyle/>
          <a:p>
            <a:pPr marL="0" indent="0">
              <a:buNone/>
            </a:pPr>
            <a:r>
              <a:rPr lang="en-US" sz="1400" b="1" dirty="0">
                <a:solidFill>
                  <a:srgbClr val="1E293B"/>
                </a:solidFill>
                <a:latin typeface="Meiryo" pitchFamily="34" charset="0"/>
                <a:ea typeface="Meiryo" pitchFamily="34" charset="-122"/>
                <a:cs typeface="Meiryo" pitchFamily="34" charset="-120"/>
              </a:rPr>
              <a:t>参照カウントは lock xaddq でアトミック</a:t>
            </a:r>
            <a:endParaRPr lang="en-US" sz="1400" dirty="0"/>
          </a:p>
        </p:txBody>
      </p:sp>
      <p:sp>
        <p:nvSpPr>
          <p:cNvPr id="23" name="Text 21"/>
          <p:cNvSpPr/>
          <p:nvPr/>
        </p:nvSpPr>
        <p:spPr>
          <a:xfrm>
            <a:off x="2057400" y="4023360"/>
            <a:ext cx="6629400" cy="457200"/>
          </a:xfrm>
          <a:prstGeom prst="rect">
            <a:avLst/>
          </a:prstGeom>
          <a:noFill/>
          <a:ln/>
        </p:spPr>
        <p:txBody>
          <a:bodyPr wrap="square" lIns="0" tIns="0" rIns="0" bIns="0" rtlCol="0" anchor="ctr"/>
          <a:lstStyle/>
          <a:p>
            <a:pPr marL="0" indent="0">
              <a:buNone/>
            </a:pPr>
            <a:r>
              <a:rPr lang="en-US" sz="1100" dirty="0">
                <a:solidFill>
                  <a:srgbClr val="64748B"/>
                </a:solidFill>
                <a:latin typeface="Meiryo" pitchFamily="34" charset="0"/>
                <a:ea typeface="Meiryo" pitchFamily="34" charset="-122"/>
                <a:cs typeface="Meiryo" pitchFamily="34" charset="-120"/>
              </a:rPr>
              <a:t>マルチスレッド下でも安全に refcount を操作。1行の print にもメモリ安全の仕組みが反映される。</a:t>
            </a:r>
            <a:endParaRPr lang="en-US" sz="1100" dirty="0"/>
          </a:p>
        </p:txBody>
      </p:sp>
      <p:sp>
        <p:nvSpPr>
          <p:cNvPr id="24" name="Shape 22"/>
          <p:cNvSpPr/>
          <p:nvPr/>
        </p:nvSpPr>
        <p:spPr>
          <a:xfrm>
            <a:off x="548640" y="4572000"/>
            <a:ext cx="8229600" cy="274320"/>
          </a:xfrm>
          <a:prstGeom prst="rect">
            <a:avLst/>
          </a:prstGeom>
          <a:solidFill>
            <a:srgbClr val="0F172A"/>
          </a:solidFill>
          <a:ln w="12700">
            <a:solidFill>
              <a:srgbClr val="333333"/>
            </a:solidFill>
            <a:prstDash val="solid"/>
          </a:ln>
        </p:spPr>
        <p:txBody>
          <a:bodyPr/>
          <a:lstStyle/>
          <a:p>
            <a:endParaRPr lang="ja-JP" altLang="en-US"/>
          </a:p>
        </p:txBody>
      </p:sp>
      <p:sp>
        <p:nvSpPr>
          <p:cNvPr id="25" name="Text 23"/>
          <p:cNvSpPr/>
          <p:nvPr/>
        </p:nvSpPr>
        <p:spPr>
          <a:xfrm>
            <a:off x="685800" y="4572000"/>
            <a:ext cx="8001000" cy="274320"/>
          </a:xfrm>
          <a:prstGeom prst="rect">
            <a:avLst/>
          </a:prstGeom>
          <a:noFill/>
          <a:ln/>
        </p:spPr>
        <p:txBody>
          <a:bodyPr wrap="square" lIns="0" tIns="0" rIns="0" bIns="0" rtlCol="0" anchor="ctr"/>
          <a:lstStyle/>
          <a:p>
            <a:pPr marL="0" indent="0">
              <a:buNone/>
            </a:pPr>
            <a:r>
              <a:rPr lang="en-US" sz="1000" b="1" dirty="0">
                <a:solidFill>
                  <a:srgbClr val="FB923C"/>
                </a:solidFill>
                <a:latin typeface="Consolas" pitchFamily="34" charset="0"/>
                <a:ea typeface="Consolas" pitchFamily="34" charset="-122"/>
                <a:cs typeface="Consolas" pitchFamily="34" charset="-120"/>
              </a:rPr>
              <a:t>lock xaddq </a:t>
            </a:r>
            <a:r>
              <a:rPr lang="en-US" sz="1000" dirty="0">
                <a:solidFill>
                  <a:srgbClr val="E2E8F0"/>
                </a:solidFill>
                <a:latin typeface="Consolas" pitchFamily="34" charset="0"/>
                <a:ea typeface="Consolas" pitchFamily="34" charset="-122"/>
                <a:cs typeface="Consolas" pitchFamily="34" charset="-120"/>
              </a:rPr>
              <a:t>%rax, (%rcx)   </a:t>
            </a:r>
            <a:r>
              <a:rPr lang="en-US" sz="1000" dirty="0">
                <a:solidFill>
                  <a:srgbClr val="94A3B8"/>
                </a:solidFill>
                <a:latin typeface="Consolas" pitchFamily="34" charset="0"/>
                <a:ea typeface="Consolas" pitchFamily="34" charset="-122"/>
                <a:cs typeface="Consolas" pitchFamily="34" charset="-120"/>
              </a:rPr>
              <a:t>; アトミックに refcount -= 1</a:t>
            </a:r>
            <a:endParaRPr lang="en-US" sz="1000" dirty="0"/>
          </a:p>
        </p:txBody>
      </p:sp>
      <p:sp>
        <p:nvSpPr>
          <p:cNvPr id="26" name="Text 24"/>
          <p:cNvSpPr/>
          <p:nvPr/>
        </p:nvSpPr>
        <p:spPr>
          <a:xfrm>
            <a:off x="365760" y="4800600"/>
            <a:ext cx="4572000" cy="274320"/>
          </a:xfrm>
          <a:prstGeom prst="rect">
            <a:avLst/>
          </a:prstGeom>
          <a:noFill/>
          <a:ln/>
        </p:spPr>
        <p:txBody>
          <a:bodyPr wrap="square" lIns="0" tIns="0" rIns="0" bIns="0" rtlCol="0" anchor="ctr"/>
          <a:lstStyle/>
          <a:p>
            <a:pPr marL="0" indent="0" algn="l">
              <a:buNone/>
            </a:pPr>
            <a:r>
              <a:rPr lang="en-US" sz="900" dirty="0">
                <a:solidFill>
                  <a:srgbClr val="64748B"/>
                </a:solidFill>
                <a:latin typeface="Meiryo" pitchFamily="34" charset="0"/>
                <a:ea typeface="Meiryo" pitchFamily="34" charset="-122"/>
                <a:cs typeface="Meiryo" pitchFamily="34" charset="-120"/>
              </a:rPr>
              <a:t>mojo入門 — Part 1</a:t>
            </a:r>
            <a:endParaRPr lang="en-US" sz="900" dirty="0"/>
          </a:p>
        </p:txBody>
      </p:sp>
      <p:sp>
        <p:nvSpPr>
          <p:cNvPr id="27" name="Text 25"/>
          <p:cNvSpPr/>
          <p:nvPr/>
        </p:nvSpPr>
        <p:spPr>
          <a:xfrm>
            <a:off x="7863840" y="4800600"/>
            <a:ext cx="914400" cy="274320"/>
          </a:xfrm>
          <a:prstGeom prst="rect">
            <a:avLst/>
          </a:prstGeom>
          <a:noFill/>
          <a:ln/>
        </p:spPr>
        <p:txBody>
          <a:bodyPr wrap="square" lIns="0" tIns="0" rIns="0" bIns="0" rtlCol="0" anchor="ctr"/>
          <a:lstStyle/>
          <a:p>
            <a:pPr marL="0" indent="0" algn="r">
              <a:buNone/>
            </a:pPr>
            <a:r>
              <a:rPr lang="en-US" sz="900" dirty="0">
                <a:solidFill>
                  <a:srgbClr val="64748B"/>
                </a:solidFill>
                <a:latin typeface="Meiryo" pitchFamily="34" charset="0"/>
                <a:ea typeface="Meiryo" pitchFamily="34" charset="-122"/>
                <a:cs typeface="Meiryo" pitchFamily="34" charset="-120"/>
              </a:rPr>
              <a:t>11 / 17</a:t>
            </a:r>
            <a:endParaRPr lang="en-US" sz="900" dirty="0"/>
          </a:p>
        </p:txBody>
      </p:sp>
      <p:sp>
        <p:nvSpPr>
          <p:cNvPr id="28" name="Shape 26"/>
          <p:cNvSpPr/>
          <p:nvPr/>
        </p:nvSpPr>
        <p:spPr>
          <a:xfrm>
            <a:off x="7178040" y="4901184"/>
            <a:ext cx="73152" cy="73152"/>
          </a:xfrm>
          <a:prstGeom prst="ellipse">
            <a:avLst/>
          </a:prstGeom>
          <a:solidFill>
            <a:srgbClr val="F97316"/>
          </a:solidFill>
          <a:ln w="12700">
            <a:solidFill>
              <a:srgbClr val="F97316"/>
            </a:solidFill>
            <a:prstDash val="solid"/>
          </a:ln>
        </p:spPr>
        <p:txBody>
          <a:bodyPr/>
          <a:lstStyle/>
          <a:p>
            <a:endParaRPr lang="ja-JP" altLang="en-US"/>
          </a:p>
        </p:txBody>
      </p:sp>
      <p:pic>
        <p:nvPicPr>
          <p:cNvPr id="29" name="slide_16.mp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a:stretch>
            <a:fillRect/>
          </a:stretch>
        </p:blipFill>
        <p:spPr>
          <a:xfrm>
            <a:off x="91440" y="91440"/>
            <a:ext cx="365760" cy="36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afterEffect">
                                  <p:stCondLst>
                                    <p:cond delay="0"/>
                                  </p:stCondLst>
                                  <p:childTnLst>
                                    <p:cmd type="call" cmd="playFrom(0.0)">
                                      <p:cBhvr>
                                        <p:cTn id="6" dur="indefinite" fill="hold"/>
                                        <p:tgtEl>
                                          <p:spTgt spid="2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29"/>
                </p:tgtEl>
              </p:cMediaNode>
            </p:audio>
          </p:childTnLst>
        </p:cTn>
      </p:par>
    </p:tnLst>
  </p:timing>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0F172A"/>
        </a:solidFill>
        <a:effectLst/>
      </p:bgPr>
    </p:bg>
    <p:spTree>
      <p:nvGrpSpPr>
        <p:cNvPr id="1" name=""/>
        <p:cNvGrpSpPr/>
        <p:nvPr/>
      </p:nvGrpSpPr>
      <p:grpSpPr>
        <a:xfrm>
          <a:off x="0" y="0"/>
          <a:ext cx="0" cy="0"/>
          <a:chOff x="0" y="0"/>
          <a:chExt cx="0" cy="0"/>
        </a:xfrm>
      </p:grpSpPr>
      <p:sp>
        <p:nvSpPr>
          <p:cNvPr id="2" name="Shape 0"/>
          <p:cNvSpPr/>
          <p:nvPr/>
        </p:nvSpPr>
        <p:spPr>
          <a:xfrm>
            <a:off x="8595360" y="0"/>
            <a:ext cx="548640" cy="5143500"/>
          </a:xfrm>
          <a:prstGeom prst="rect">
            <a:avLst/>
          </a:prstGeom>
          <a:solidFill>
            <a:srgbClr val="F97316"/>
          </a:solidFill>
          <a:ln w="12700">
            <a:solidFill>
              <a:srgbClr val="333333"/>
            </a:solidFill>
            <a:prstDash val="solid"/>
          </a:ln>
        </p:spPr>
        <p:txBody>
          <a:bodyPr/>
          <a:lstStyle/>
          <a:p>
            <a:endParaRPr lang="ja-JP" altLang="en-US"/>
          </a:p>
        </p:txBody>
      </p:sp>
      <p:sp>
        <p:nvSpPr>
          <p:cNvPr id="3" name="Text 1"/>
          <p:cNvSpPr/>
          <p:nvPr/>
        </p:nvSpPr>
        <p:spPr>
          <a:xfrm>
            <a:off x="548640" y="457200"/>
            <a:ext cx="5486400" cy="274320"/>
          </a:xfrm>
          <a:prstGeom prst="rect">
            <a:avLst/>
          </a:prstGeom>
          <a:noFill/>
          <a:ln/>
        </p:spPr>
        <p:txBody>
          <a:bodyPr wrap="square" lIns="0" tIns="0" rIns="0" bIns="0" rtlCol="0" anchor="ctr"/>
          <a:lstStyle/>
          <a:p>
            <a:pPr marL="0" indent="0">
              <a:buNone/>
            </a:pPr>
            <a:r>
              <a:rPr lang="en-US" sz="1100" b="1" kern="0" spc="600" dirty="0">
                <a:solidFill>
                  <a:srgbClr val="FB923C"/>
                </a:solidFill>
                <a:latin typeface="Meiryo" pitchFamily="34" charset="0"/>
                <a:ea typeface="Meiryo" pitchFamily="34" charset="-122"/>
                <a:cs typeface="Meiryo" pitchFamily="34" charset="-120"/>
              </a:rPr>
              <a:t>KEY TAKEAWAYS</a:t>
            </a:r>
            <a:endParaRPr lang="en-US" sz="1100" dirty="0"/>
          </a:p>
        </p:txBody>
      </p:sp>
      <p:sp>
        <p:nvSpPr>
          <p:cNvPr id="4" name="Text 2"/>
          <p:cNvSpPr/>
          <p:nvPr/>
        </p:nvSpPr>
        <p:spPr>
          <a:xfrm>
            <a:off x="548640" y="777240"/>
            <a:ext cx="7315200" cy="548640"/>
          </a:xfrm>
          <a:prstGeom prst="rect">
            <a:avLst/>
          </a:prstGeom>
          <a:noFill/>
          <a:ln/>
        </p:spPr>
        <p:txBody>
          <a:bodyPr wrap="square" lIns="0" tIns="0" rIns="0" bIns="0" rtlCol="0" anchor="ctr"/>
          <a:lstStyle/>
          <a:p>
            <a:pPr marL="0" indent="0">
              <a:buNone/>
            </a:pPr>
            <a:r>
              <a:rPr lang="en-US" sz="2800" b="1" dirty="0">
                <a:solidFill>
                  <a:srgbClr val="FFFFFF"/>
                </a:solidFill>
                <a:latin typeface="Meiryo" pitchFamily="34" charset="0"/>
                <a:ea typeface="Meiryo" pitchFamily="34" charset="-122"/>
                <a:cs typeface="Meiryo" pitchFamily="34" charset="-120"/>
              </a:rPr>
              <a:t>Part 1 のまとめ</a:t>
            </a:r>
            <a:endParaRPr lang="en-US" sz="2800" dirty="0"/>
          </a:p>
        </p:txBody>
      </p:sp>
      <p:sp>
        <p:nvSpPr>
          <p:cNvPr id="5" name="Shape 3"/>
          <p:cNvSpPr/>
          <p:nvPr/>
        </p:nvSpPr>
        <p:spPr>
          <a:xfrm>
            <a:off x="548640" y="1572768"/>
            <a:ext cx="164592" cy="164592"/>
          </a:xfrm>
          <a:prstGeom prst="ellipse">
            <a:avLst/>
          </a:prstGeom>
          <a:solidFill>
            <a:srgbClr val="F97316"/>
          </a:solidFill>
          <a:ln w="12700">
            <a:solidFill>
              <a:srgbClr val="333333"/>
            </a:solidFill>
            <a:prstDash val="solid"/>
          </a:ln>
        </p:spPr>
        <p:txBody>
          <a:bodyPr/>
          <a:lstStyle/>
          <a:p>
            <a:endParaRPr lang="ja-JP" altLang="en-US"/>
          </a:p>
        </p:txBody>
      </p:sp>
      <p:sp>
        <p:nvSpPr>
          <p:cNvPr id="6" name="Text 4"/>
          <p:cNvSpPr/>
          <p:nvPr/>
        </p:nvSpPr>
        <p:spPr>
          <a:xfrm>
            <a:off x="868680" y="1508760"/>
            <a:ext cx="5029200" cy="365760"/>
          </a:xfrm>
          <a:prstGeom prst="rect">
            <a:avLst/>
          </a:prstGeom>
          <a:noFill/>
          <a:ln/>
        </p:spPr>
        <p:txBody>
          <a:bodyPr wrap="square" lIns="0" tIns="0" rIns="0" bIns="0" rtlCol="0" anchor="ctr"/>
          <a:lstStyle/>
          <a:p>
            <a:pPr marL="0" indent="0">
              <a:buNone/>
            </a:pPr>
            <a:r>
              <a:rPr lang="en-US" sz="1300" dirty="0">
                <a:solidFill>
                  <a:srgbClr val="FFFFFF"/>
                </a:solidFill>
                <a:latin typeface="Meiryo" pitchFamily="34" charset="0"/>
                <a:ea typeface="Meiryo" pitchFamily="34" charset="-122"/>
                <a:cs typeface="Meiryo" pitchFamily="34" charset="-120"/>
              </a:rPr>
              <a:t>Mojo は Python に似た文法を持つ高性能言語</a:t>
            </a:r>
            <a:endParaRPr lang="en-US" sz="1300" dirty="0"/>
          </a:p>
        </p:txBody>
      </p:sp>
      <p:sp>
        <p:nvSpPr>
          <p:cNvPr id="7" name="Shape 5"/>
          <p:cNvSpPr/>
          <p:nvPr/>
        </p:nvSpPr>
        <p:spPr>
          <a:xfrm>
            <a:off x="548640" y="1956816"/>
            <a:ext cx="164592" cy="164592"/>
          </a:xfrm>
          <a:prstGeom prst="ellipse">
            <a:avLst/>
          </a:prstGeom>
          <a:solidFill>
            <a:srgbClr val="F97316"/>
          </a:solidFill>
          <a:ln w="12700">
            <a:solidFill>
              <a:srgbClr val="333333"/>
            </a:solidFill>
            <a:prstDash val="solid"/>
          </a:ln>
        </p:spPr>
        <p:txBody>
          <a:bodyPr/>
          <a:lstStyle/>
          <a:p>
            <a:endParaRPr lang="ja-JP" altLang="en-US"/>
          </a:p>
        </p:txBody>
      </p:sp>
      <p:sp>
        <p:nvSpPr>
          <p:cNvPr id="8" name="Text 6"/>
          <p:cNvSpPr/>
          <p:nvPr/>
        </p:nvSpPr>
        <p:spPr>
          <a:xfrm>
            <a:off x="868680" y="1892808"/>
            <a:ext cx="5029200" cy="365760"/>
          </a:xfrm>
          <a:prstGeom prst="rect">
            <a:avLst/>
          </a:prstGeom>
          <a:noFill/>
          <a:ln/>
        </p:spPr>
        <p:txBody>
          <a:bodyPr wrap="square" lIns="0" tIns="0" rIns="0" bIns="0" rtlCol="0" anchor="ctr"/>
          <a:lstStyle/>
          <a:p>
            <a:pPr marL="0" indent="0">
              <a:buNone/>
            </a:pPr>
            <a:r>
              <a:rPr lang="en-US" sz="1300" dirty="0">
                <a:solidFill>
                  <a:srgbClr val="FFFFFF"/>
                </a:solidFill>
                <a:latin typeface="Meiryo" pitchFamily="34" charset="0"/>
                <a:ea typeface="Meiryo" pitchFamily="34" charset="-122"/>
                <a:cs typeface="Meiryo" pitchFamily="34" charset="-120"/>
              </a:rPr>
              <a:t>目的は書きやすさ + 性能・安全性・ハードウェア制御</a:t>
            </a:r>
            <a:endParaRPr lang="en-US" sz="1300" dirty="0"/>
          </a:p>
        </p:txBody>
      </p:sp>
      <p:sp>
        <p:nvSpPr>
          <p:cNvPr id="9" name="Shape 7"/>
          <p:cNvSpPr/>
          <p:nvPr/>
        </p:nvSpPr>
        <p:spPr>
          <a:xfrm>
            <a:off x="548640" y="2340864"/>
            <a:ext cx="164592" cy="164592"/>
          </a:xfrm>
          <a:prstGeom prst="ellipse">
            <a:avLst/>
          </a:prstGeom>
          <a:solidFill>
            <a:srgbClr val="F97316"/>
          </a:solidFill>
          <a:ln w="12700">
            <a:solidFill>
              <a:srgbClr val="333333"/>
            </a:solidFill>
            <a:prstDash val="solid"/>
          </a:ln>
        </p:spPr>
        <p:txBody>
          <a:bodyPr/>
          <a:lstStyle/>
          <a:p>
            <a:endParaRPr lang="ja-JP" altLang="en-US"/>
          </a:p>
        </p:txBody>
      </p:sp>
      <p:sp>
        <p:nvSpPr>
          <p:cNvPr id="10" name="Text 8"/>
          <p:cNvSpPr/>
          <p:nvPr/>
        </p:nvSpPr>
        <p:spPr>
          <a:xfrm>
            <a:off x="868680" y="2276856"/>
            <a:ext cx="5029200" cy="365760"/>
          </a:xfrm>
          <a:prstGeom prst="rect">
            <a:avLst/>
          </a:prstGeom>
          <a:noFill/>
          <a:ln/>
        </p:spPr>
        <p:txBody>
          <a:bodyPr wrap="square" lIns="0" tIns="0" rIns="0" bIns="0" rtlCol="0" anchor="ctr"/>
          <a:lstStyle/>
          <a:p>
            <a:pPr marL="0" indent="0">
              <a:buNone/>
            </a:pPr>
            <a:r>
              <a:rPr lang="en-US" sz="1300" dirty="0">
                <a:solidFill>
                  <a:srgbClr val="FFFFFF"/>
                </a:solidFill>
                <a:latin typeface="Meiryo" pitchFamily="34" charset="0"/>
                <a:ea typeface="Meiryo" pitchFamily="34" charset="-122"/>
                <a:cs typeface="Meiryo" pitchFamily="34" charset="-120"/>
              </a:rPr>
              <a:t>ownership・compile-time・Python interop が3本柱</a:t>
            </a:r>
            <a:endParaRPr lang="en-US" sz="1300" dirty="0"/>
          </a:p>
        </p:txBody>
      </p:sp>
      <p:sp>
        <p:nvSpPr>
          <p:cNvPr id="11" name="Shape 9"/>
          <p:cNvSpPr/>
          <p:nvPr/>
        </p:nvSpPr>
        <p:spPr>
          <a:xfrm>
            <a:off x="548640" y="2724912"/>
            <a:ext cx="164592" cy="164592"/>
          </a:xfrm>
          <a:prstGeom prst="ellipse">
            <a:avLst/>
          </a:prstGeom>
          <a:solidFill>
            <a:srgbClr val="F97316"/>
          </a:solidFill>
          <a:ln w="12700">
            <a:solidFill>
              <a:srgbClr val="333333"/>
            </a:solidFill>
            <a:prstDash val="solid"/>
          </a:ln>
        </p:spPr>
        <p:txBody>
          <a:bodyPr/>
          <a:lstStyle/>
          <a:p>
            <a:endParaRPr lang="ja-JP" altLang="en-US"/>
          </a:p>
        </p:txBody>
      </p:sp>
      <p:sp>
        <p:nvSpPr>
          <p:cNvPr id="12" name="Text 10"/>
          <p:cNvSpPr/>
          <p:nvPr/>
        </p:nvSpPr>
        <p:spPr>
          <a:xfrm>
            <a:off x="868680" y="2660904"/>
            <a:ext cx="5029200" cy="365760"/>
          </a:xfrm>
          <a:prstGeom prst="rect">
            <a:avLst/>
          </a:prstGeom>
          <a:noFill/>
          <a:ln/>
        </p:spPr>
        <p:txBody>
          <a:bodyPr wrap="square" lIns="0" tIns="0" rIns="0" bIns="0" rtlCol="0" anchor="ctr"/>
          <a:lstStyle/>
          <a:p>
            <a:pPr marL="0" indent="0">
              <a:buNone/>
            </a:pPr>
            <a:r>
              <a:rPr lang="en-US" sz="1300" dirty="0">
                <a:solidFill>
                  <a:srgbClr val="FFFFFF"/>
                </a:solidFill>
                <a:latin typeface="Meiryo" pitchFamily="34" charset="0"/>
                <a:ea typeface="Meiryo" pitchFamily="34" charset="-122"/>
                <a:cs typeface="Meiryo" pitchFamily="34" charset="-120"/>
              </a:rPr>
              <a:t>Python の完全置換ではなく、性能ボトルネックから段階導入</a:t>
            </a:r>
            <a:endParaRPr lang="en-US" sz="1300" dirty="0"/>
          </a:p>
        </p:txBody>
      </p:sp>
      <p:sp>
        <p:nvSpPr>
          <p:cNvPr id="13" name="Shape 11"/>
          <p:cNvSpPr/>
          <p:nvPr/>
        </p:nvSpPr>
        <p:spPr>
          <a:xfrm>
            <a:off x="548640" y="3108960"/>
            <a:ext cx="164592" cy="164592"/>
          </a:xfrm>
          <a:prstGeom prst="ellipse">
            <a:avLst/>
          </a:prstGeom>
          <a:solidFill>
            <a:srgbClr val="F97316"/>
          </a:solidFill>
          <a:ln w="12700">
            <a:solidFill>
              <a:srgbClr val="333333"/>
            </a:solidFill>
            <a:prstDash val="solid"/>
          </a:ln>
        </p:spPr>
        <p:txBody>
          <a:bodyPr/>
          <a:lstStyle/>
          <a:p>
            <a:endParaRPr lang="ja-JP" altLang="en-US"/>
          </a:p>
        </p:txBody>
      </p:sp>
      <p:sp>
        <p:nvSpPr>
          <p:cNvPr id="14" name="Text 12"/>
          <p:cNvSpPr/>
          <p:nvPr/>
        </p:nvSpPr>
        <p:spPr>
          <a:xfrm>
            <a:off x="868680" y="3044952"/>
            <a:ext cx="5029200" cy="365760"/>
          </a:xfrm>
          <a:prstGeom prst="rect">
            <a:avLst/>
          </a:prstGeom>
          <a:noFill/>
          <a:ln/>
        </p:spPr>
        <p:txBody>
          <a:bodyPr wrap="square" lIns="0" tIns="0" rIns="0" bIns="0" rtlCol="0" anchor="ctr"/>
          <a:lstStyle/>
          <a:p>
            <a:pPr marL="0" indent="0">
              <a:buNone/>
            </a:pPr>
            <a:r>
              <a:rPr lang="en-US" sz="1300" dirty="0">
                <a:solidFill>
                  <a:srgbClr val="FFFFFF"/>
                </a:solidFill>
                <a:latin typeface="Meiryo" pitchFamily="34" charset="0"/>
                <a:ea typeface="Meiryo" pitchFamily="34" charset="-122"/>
                <a:cs typeface="Meiryo" pitchFamily="34" charset="-120"/>
              </a:rPr>
              <a:t>強いコンパイラ基盤 (MLIR) が書きやすさと性能を両立させる</a:t>
            </a:r>
            <a:endParaRPr lang="en-US" sz="1300" dirty="0"/>
          </a:p>
        </p:txBody>
      </p:sp>
      <p:sp>
        <p:nvSpPr>
          <p:cNvPr id="15" name="Shape 13"/>
          <p:cNvSpPr/>
          <p:nvPr/>
        </p:nvSpPr>
        <p:spPr>
          <a:xfrm>
            <a:off x="6035040" y="1508760"/>
            <a:ext cx="2377440" cy="2743200"/>
          </a:xfrm>
          <a:prstGeom prst="rect">
            <a:avLst/>
          </a:prstGeom>
          <a:solidFill>
            <a:srgbClr val="1E293B"/>
          </a:solidFill>
          <a:ln w="25400">
            <a:solidFill>
              <a:srgbClr val="F97316"/>
            </a:solidFill>
            <a:prstDash val="solid"/>
          </a:ln>
        </p:spPr>
        <p:txBody>
          <a:bodyPr/>
          <a:lstStyle/>
          <a:p>
            <a:endParaRPr lang="ja-JP" altLang="en-US"/>
          </a:p>
        </p:txBody>
      </p:sp>
      <p:sp>
        <p:nvSpPr>
          <p:cNvPr id="16" name="Text 14"/>
          <p:cNvSpPr/>
          <p:nvPr/>
        </p:nvSpPr>
        <p:spPr>
          <a:xfrm>
            <a:off x="6217920" y="1691640"/>
            <a:ext cx="2011680" cy="274320"/>
          </a:xfrm>
          <a:prstGeom prst="rect">
            <a:avLst/>
          </a:prstGeom>
          <a:noFill/>
          <a:ln/>
        </p:spPr>
        <p:txBody>
          <a:bodyPr wrap="square" lIns="0" tIns="0" rIns="0" bIns="0" rtlCol="0" anchor="ctr"/>
          <a:lstStyle/>
          <a:p>
            <a:pPr marL="0" indent="0">
              <a:buNone/>
            </a:pPr>
            <a:r>
              <a:rPr lang="en-US" sz="1100" b="1" kern="0" spc="500" dirty="0">
                <a:solidFill>
                  <a:srgbClr val="FB923C"/>
                </a:solidFill>
                <a:latin typeface="Meiryo" pitchFamily="34" charset="0"/>
                <a:ea typeface="Meiryo" pitchFamily="34" charset="-122"/>
                <a:cs typeface="Meiryo" pitchFamily="34" charset="-120"/>
              </a:rPr>
              <a:t>NEXT</a:t>
            </a:r>
            <a:endParaRPr lang="en-US" sz="1100" dirty="0"/>
          </a:p>
        </p:txBody>
      </p:sp>
      <p:sp>
        <p:nvSpPr>
          <p:cNvPr id="17" name="Text 15"/>
          <p:cNvSpPr/>
          <p:nvPr/>
        </p:nvSpPr>
        <p:spPr>
          <a:xfrm>
            <a:off x="6217920" y="2011680"/>
            <a:ext cx="2011680" cy="457200"/>
          </a:xfrm>
          <a:prstGeom prst="rect">
            <a:avLst/>
          </a:prstGeom>
          <a:noFill/>
          <a:ln/>
        </p:spPr>
        <p:txBody>
          <a:bodyPr wrap="square" lIns="0" tIns="0" rIns="0" bIns="0" rtlCol="0" anchor="ctr"/>
          <a:lstStyle/>
          <a:p>
            <a:pPr marL="0" indent="0">
              <a:buNone/>
            </a:pPr>
            <a:r>
              <a:rPr lang="en-US" sz="2200" b="1" dirty="0">
                <a:solidFill>
                  <a:srgbClr val="FFFFFF"/>
                </a:solidFill>
                <a:latin typeface="Meiryo" pitchFamily="34" charset="0"/>
                <a:ea typeface="Meiryo" pitchFamily="34" charset="-122"/>
                <a:cs typeface="Meiryo" pitchFamily="34" charset="-120"/>
              </a:rPr>
              <a:t>Part 2</a:t>
            </a:r>
            <a:endParaRPr lang="en-US" sz="2200" dirty="0"/>
          </a:p>
        </p:txBody>
      </p:sp>
      <p:sp>
        <p:nvSpPr>
          <p:cNvPr id="18" name="Text 16"/>
          <p:cNvSpPr/>
          <p:nvPr/>
        </p:nvSpPr>
        <p:spPr>
          <a:xfrm>
            <a:off x="6217920" y="2468880"/>
            <a:ext cx="2011680" cy="274320"/>
          </a:xfrm>
          <a:prstGeom prst="rect">
            <a:avLst/>
          </a:prstGeom>
          <a:noFill/>
          <a:ln/>
        </p:spPr>
        <p:txBody>
          <a:bodyPr wrap="square" lIns="0" tIns="0" rIns="0" bIns="0" rtlCol="0" anchor="ctr"/>
          <a:lstStyle/>
          <a:p>
            <a:pPr marL="0" indent="0">
              <a:buNone/>
            </a:pPr>
            <a:r>
              <a:rPr lang="en-US" sz="1200" dirty="0">
                <a:solidFill>
                  <a:srgbClr val="CADCFC"/>
                </a:solidFill>
                <a:latin typeface="Meiryo" pitchFamily="34" charset="0"/>
                <a:ea typeface="Meiryo" pitchFamily="34" charset="-122"/>
                <a:cs typeface="Meiryo" pitchFamily="34" charset="-120"/>
              </a:rPr>
              <a:t>言語仕様</a:t>
            </a:r>
            <a:endParaRPr lang="en-US" sz="1200" dirty="0"/>
          </a:p>
        </p:txBody>
      </p:sp>
      <p:sp>
        <p:nvSpPr>
          <p:cNvPr id="19" name="Shape 17"/>
          <p:cNvSpPr/>
          <p:nvPr/>
        </p:nvSpPr>
        <p:spPr>
          <a:xfrm>
            <a:off x="6217920" y="2834640"/>
            <a:ext cx="914400" cy="0"/>
          </a:xfrm>
          <a:prstGeom prst="line">
            <a:avLst/>
          </a:prstGeom>
          <a:noFill/>
          <a:ln w="25400">
            <a:solidFill>
              <a:srgbClr val="F97316"/>
            </a:solidFill>
            <a:prstDash val="solid"/>
          </a:ln>
        </p:spPr>
        <p:txBody>
          <a:bodyPr/>
          <a:lstStyle/>
          <a:p>
            <a:endParaRPr lang="ja-JP" altLang="en-US"/>
          </a:p>
        </p:txBody>
      </p:sp>
      <p:sp>
        <p:nvSpPr>
          <p:cNvPr id="20" name="Text 18"/>
          <p:cNvSpPr/>
          <p:nvPr/>
        </p:nvSpPr>
        <p:spPr>
          <a:xfrm>
            <a:off x="6217920" y="2971800"/>
            <a:ext cx="2011680" cy="457200"/>
          </a:xfrm>
          <a:prstGeom prst="rect">
            <a:avLst/>
          </a:prstGeom>
          <a:noFill/>
          <a:ln/>
        </p:spPr>
        <p:txBody>
          <a:bodyPr wrap="square" lIns="0" tIns="0" rIns="0" bIns="0" rtlCol="0" anchor="ctr"/>
          <a:lstStyle/>
          <a:p>
            <a:pPr marL="0" indent="0">
              <a:buNone/>
            </a:pPr>
            <a:r>
              <a:rPr lang="en-US" sz="2200" b="1" dirty="0">
                <a:solidFill>
                  <a:srgbClr val="FFFFFF"/>
                </a:solidFill>
                <a:latin typeface="Meiryo" pitchFamily="34" charset="0"/>
                <a:ea typeface="Meiryo" pitchFamily="34" charset="-122"/>
                <a:cs typeface="Meiryo" pitchFamily="34" charset="-120"/>
              </a:rPr>
              <a:t>Part 3</a:t>
            </a:r>
            <a:endParaRPr lang="en-US" sz="2200" dirty="0"/>
          </a:p>
        </p:txBody>
      </p:sp>
      <p:sp>
        <p:nvSpPr>
          <p:cNvPr id="21" name="Text 19"/>
          <p:cNvSpPr/>
          <p:nvPr/>
        </p:nvSpPr>
        <p:spPr>
          <a:xfrm>
            <a:off x="6217920" y="3429000"/>
            <a:ext cx="2011680" cy="274320"/>
          </a:xfrm>
          <a:prstGeom prst="rect">
            <a:avLst/>
          </a:prstGeom>
          <a:noFill/>
          <a:ln/>
        </p:spPr>
        <p:txBody>
          <a:bodyPr wrap="square" lIns="0" tIns="0" rIns="0" bIns="0" rtlCol="0" anchor="ctr"/>
          <a:lstStyle/>
          <a:p>
            <a:pPr marL="0" indent="0">
              <a:buNone/>
            </a:pPr>
            <a:r>
              <a:rPr lang="en-US" sz="1200" dirty="0">
                <a:solidFill>
                  <a:srgbClr val="CADCFC"/>
                </a:solidFill>
                <a:latin typeface="Meiryo" pitchFamily="34" charset="0"/>
                <a:ea typeface="Meiryo" pitchFamily="34" charset="-122"/>
                <a:cs typeface="Meiryo" pitchFamily="34" charset="-120"/>
              </a:rPr>
              <a:t>MicroGPT 実装</a:t>
            </a:r>
            <a:endParaRPr lang="en-US" sz="1200" dirty="0"/>
          </a:p>
        </p:txBody>
      </p:sp>
      <p:sp>
        <p:nvSpPr>
          <p:cNvPr id="22" name="Text 20"/>
          <p:cNvSpPr/>
          <p:nvPr/>
        </p:nvSpPr>
        <p:spPr>
          <a:xfrm>
            <a:off x="6217920" y="3749040"/>
            <a:ext cx="2011680" cy="274320"/>
          </a:xfrm>
          <a:prstGeom prst="rect">
            <a:avLst/>
          </a:prstGeom>
          <a:noFill/>
          <a:ln/>
        </p:spPr>
        <p:txBody>
          <a:bodyPr wrap="square" lIns="0" tIns="0" rIns="0" bIns="0" rtlCol="0" anchor="ctr"/>
          <a:lstStyle/>
          <a:p>
            <a:pPr marL="0" indent="0">
              <a:buNone/>
            </a:pPr>
            <a:r>
              <a:rPr lang="en-US" sz="1000" i="1" dirty="0">
                <a:solidFill>
                  <a:srgbClr val="64748B"/>
                </a:solidFill>
                <a:latin typeface="Meiryo" pitchFamily="34" charset="0"/>
                <a:ea typeface="Meiryo" pitchFamily="34" charset="-122"/>
                <a:cs typeface="Meiryo" pitchFamily="34" charset="-120"/>
              </a:rPr>
              <a:t>(有料販売)</a:t>
            </a:r>
            <a:endParaRPr lang="en-US" sz="1000" dirty="0"/>
          </a:p>
        </p:txBody>
      </p:sp>
      <p:sp>
        <p:nvSpPr>
          <p:cNvPr id="23" name="Text 21"/>
          <p:cNvSpPr/>
          <p:nvPr/>
        </p:nvSpPr>
        <p:spPr>
          <a:xfrm>
            <a:off x="548640" y="4617720"/>
            <a:ext cx="8229600" cy="274320"/>
          </a:xfrm>
          <a:prstGeom prst="rect">
            <a:avLst/>
          </a:prstGeom>
          <a:noFill/>
          <a:ln/>
        </p:spPr>
        <p:txBody>
          <a:bodyPr wrap="square" lIns="0" tIns="0" rIns="0" bIns="0" rtlCol="0" anchor="ctr"/>
          <a:lstStyle/>
          <a:p>
            <a:pPr marL="0" indent="0">
              <a:buNone/>
            </a:pPr>
            <a:r>
              <a:rPr lang="en-US" sz="1000" dirty="0">
                <a:solidFill>
                  <a:srgbClr val="94A3B8"/>
                </a:solidFill>
                <a:latin typeface="Consolas" pitchFamily="34" charset="0"/>
                <a:ea typeface="Consolas" pitchFamily="34" charset="-122"/>
                <a:cs typeface="Consolas" pitchFamily="34" charset="-120"/>
              </a:rPr>
              <a:t>Source code:  </a:t>
            </a:r>
            <a:r>
              <a:rPr lang="en-US" sz="1000" dirty="0">
                <a:solidFill>
                  <a:srgbClr val="FFFFFF"/>
                </a:solidFill>
                <a:latin typeface="Consolas" pitchFamily="34" charset="0"/>
                <a:ea typeface="Consolas" pitchFamily="34" charset="-122"/>
                <a:cs typeface="Consolas" pitchFamily="34" charset="-120"/>
              </a:rPr>
              <a:t>github.com/h3adeu/mojo-from-scratch</a:t>
            </a:r>
            <a:endParaRPr lang="en-US" sz="1000" dirty="0"/>
          </a:p>
        </p:txBody>
      </p:sp>
      <p:pic>
        <p:nvPicPr>
          <p:cNvPr id="24" name="slide_17.mp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a:stretch>
            <a:fillRect/>
          </a:stretch>
        </p:blipFill>
        <p:spPr>
          <a:xfrm>
            <a:off x="91440" y="91440"/>
            <a:ext cx="365760" cy="36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afterEffect">
                                  <p:stCondLst>
                                    <p:cond delay="0"/>
                                  </p:stCondLst>
                                  <p:childTnLst>
                                    <p:cmd type="call" cmd="playFrom(0.0)">
                                      <p:cBhvr>
                                        <p:cTn id="6" dur="indefinite"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24"/>
                </p:tgtEl>
              </p:cMediaNode>
            </p:audio>
          </p:childTnLst>
        </p:cTn>
      </p:par>
    </p:tnLst>
  </p:timing>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20040"/>
            <a:ext cx="8229600" cy="274320"/>
          </a:xfrm>
          <a:prstGeom prst="rect">
            <a:avLst/>
          </a:prstGeom>
          <a:noFill/>
          <a:ln/>
        </p:spPr>
        <p:txBody>
          <a:bodyPr wrap="square" lIns="0" tIns="0" rIns="0" bIns="0" rtlCol="0" anchor="ctr"/>
          <a:lstStyle/>
          <a:p>
            <a:pPr marL="0" indent="0">
              <a:buNone/>
            </a:pPr>
            <a:r>
              <a:rPr lang="en-US" sz="1100" b="1" kern="0" spc="400" dirty="0">
                <a:solidFill>
                  <a:srgbClr val="F97316"/>
                </a:solidFill>
                <a:latin typeface="Meiryo" pitchFamily="34" charset="0"/>
                <a:ea typeface="Meiryo" pitchFamily="34" charset="-122"/>
                <a:cs typeface="Meiryo" pitchFamily="34" charset="-120"/>
              </a:rPr>
              <a:t>AGENDA</a:t>
            </a:r>
            <a:endParaRPr lang="en-US" sz="1100" dirty="0"/>
          </a:p>
        </p:txBody>
      </p:sp>
      <p:sp>
        <p:nvSpPr>
          <p:cNvPr id="3" name="Text 1"/>
          <p:cNvSpPr/>
          <p:nvPr/>
        </p:nvSpPr>
        <p:spPr>
          <a:xfrm>
            <a:off x="548640" y="594360"/>
            <a:ext cx="8229600" cy="640080"/>
          </a:xfrm>
          <a:prstGeom prst="rect">
            <a:avLst/>
          </a:prstGeom>
          <a:noFill/>
          <a:ln/>
        </p:spPr>
        <p:txBody>
          <a:bodyPr wrap="square" lIns="0" tIns="0" rIns="0" bIns="0" rtlCol="0" anchor="ctr"/>
          <a:lstStyle/>
          <a:p>
            <a:pPr marL="0" indent="0">
              <a:buNone/>
            </a:pPr>
            <a:r>
              <a:rPr lang="en-US" sz="2800" b="1" dirty="0">
                <a:solidFill>
                  <a:srgbClr val="1E293B"/>
                </a:solidFill>
                <a:latin typeface="Meiryo" pitchFamily="34" charset="0"/>
                <a:ea typeface="Meiryo" pitchFamily="34" charset="-122"/>
                <a:cs typeface="Meiryo" pitchFamily="34" charset="-120"/>
              </a:rPr>
              <a:t>本書 Part 1 の流れ</a:t>
            </a:r>
            <a:endParaRPr lang="en-US" sz="2800" dirty="0"/>
          </a:p>
        </p:txBody>
      </p:sp>
      <p:sp>
        <p:nvSpPr>
          <p:cNvPr id="4" name="Shape 2"/>
          <p:cNvSpPr/>
          <p:nvPr/>
        </p:nvSpPr>
        <p:spPr>
          <a:xfrm>
            <a:off x="365760" y="365760"/>
            <a:ext cx="73152" cy="868680"/>
          </a:xfrm>
          <a:prstGeom prst="rect">
            <a:avLst/>
          </a:prstGeom>
          <a:solidFill>
            <a:srgbClr val="F97316"/>
          </a:solidFill>
          <a:ln w="12700">
            <a:solidFill>
              <a:srgbClr val="F97316"/>
            </a:solidFill>
            <a:prstDash val="solid"/>
          </a:ln>
        </p:spPr>
        <p:txBody>
          <a:bodyPr/>
          <a:lstStyle/>
          <a:p>
            <a:endParaRPr lang="ja-JP" altLang="en-US"/>
          </a:p>
        </p:txBody>
      </p:sp>
      <p:sp>
        <p:nvSpPr>
          <p:cNvPr id="5" name="Shape 3"/>
          <p:cNvSpPr/>
          <p:nvPr/>
        </p:nvSpPr>
        <p:spPr>
          <a:xfrm>
            <a:off x="548640" y="1417320"/>
            <a:ext cx="4023360" cy="960120"/>
          </a:xfrm>
          <a:prstGeom prst="rect">
            <a:avLst/>
          </a:prstGeom>
          <a:solidFill>
            <a:srgbClr val="F8FAFC"/>
          </a:solidFill>
          <a:ln w="12700">
            <a:solidFill>
              <a:srgbClr val="E2E8F0"/>
            </a:solidFill>
            <a:prstDash val="solid"/>
          </a:ln>
          <a:effectLst>
            <a:outerShdw blurRad="101600" dist="25400" dir="5400000" algn="bl" rotWithShape="0">
              <a:srgbClr val="000000">
                <a:alpha val="8000"/>
              </a:srgbClr>
            </a:outerShdw>
          </a:effectLst>
        </p:spPr>
        <p:txBody>
          <a:bodyPr/>
          <a:lstStyle/>
          <a:p>
            <a:endParaRPr lang="ja-JP" altLang="en-US"/>
          </a:p>
        </p:txBody>
      </p:sp>
      <p:sp>
        <p:nvSpPr>
          <p:cNvPr id="6" name="Shape 4"/>
          <p:cNvSpPr/>
          <p:nvPr/>
        </p:nvSpPr>
        <p:spPr>
          <a:xfrm>
            <a:off x="548640" y="1417320"/>
            <a:ext cx="91440" cy="960120"/>
          </a:xfrm>
          <a:prstGeom prst="rect">
            <a:avLst/>
          </a:prstGeom>
          <a:solidFill>
            <a:srgbClr val="F97316"/>
          </a:solidFill>
          <a:ln w="12700">
            <a:solidFill>
              <a:srgbClr val="333333"/>
            </a:solidFill>
            <a:prstDash val="solid"/>
          </a:ln>
        </p:spPr>
        <p:txBody>
          <a:bodyPr/>
          <a:lstStyle/>
          <a:p>
            <a:endParaRPr lang="ja-JP" altLang="en-US"/>
          </a:p>
        </p:txBody>
      </p:sp>
      <p:sp>
        <p:nvSpPr>
          <p:cNvPr id="7" name="Text 5"/>
          <p:cNvSpPr/>
          <p:nvPr/>
        </p:nvSpPr>
        <p:spPr>
          <a:xfrm>
            <a:off x="777240" y="1508760"/>
            <a:ext cx="914400" cy="457200"/>
          </a:xfrm>
          <a:prstGeom prst="rect">
            <a:avLst/>
          </a:prstGeom>
          <a:noFill/>
          <a:ln/>
        </p:spPr>
        <p:txBody>
          <a:bodyPr wrap="square" lIns="0" tIns="0" rIns="0" bIns="0" rtlCol="0" anchor="ctr"/>
          <a:lstStyle/>
          <a:p>
            <a:pPr marL="0" indent="0">
              <a:buNone/>
            </a:pPr>
            <a:r>
              <a:rPr lang="en-US" sz="2200" b="1" dirty="0">
                <a:solidFill>
                  <a:srgbClr val="F97316"/>
                </a:solidFill>
                <a:latin typeface="Meiryo" pitchFamily="34" charset="0"/>
                <a:ea typeface="Meiryo" pitchFamily="34" charset="-122"/>
                <a:cs typeface="Meiryo" pitchFamily="34" charset="-120"/>
              </a:rPr>
              <a:t>01</a:t>
            </a:r>
            <a:endParaRPr lang="en-US" sz="2200" dirty="0"/>
          </a:p>
        </p:txBody>
      </p:sp>
      <p:sp>
        <p:nvSpPr>
          <p:cNvPr id="8" name="Text 6"/>
          <p:cNvSpPr/>
          <p:nvPr/>
        </p:nvSpPr>
        <p:spPr>
          <a:xfrm>
            <a:off x="1508760" y="1536192"/>
            <a:ext cx="2971800" cy="365760"/>
          </a:xfrm>
          <a:prstGeom prst="rect">
            <a:avLst/>
          </a:prstGeom>
          <a:noFill/>
          <a:ln/>
        </p:spPr>
        <p:txBody>
          <a:bodyPr wrap="square" lIns="0" tIns="0" rIns="0" bIns="0" rtlCol="0" anchor="ctr"/>
          <a:lstStyle/>
          <a:p>
            <a:pPr marL="0" indent="0">
              <a:buNone/>
            </a:pPr>
            <a:r>
              <a:rPr lang="en-US" sz="1400" b="1" dirty="0">
                <a:solidFill>
                  <a:srgbClr val="1E293B"/>
                </a:solidFill>
                <a:latin typeface="Meiryo" pitchFamily="34" charset="0"/>
                <a:ea typeface="Meiryo" pitchFamily="34" charset="-122"/>
                <a:cs typeface="Meiryo" pitchFamily="34" charset="-120"/>
              </a:rPr>
              <a:t>Mojo とは何か・位置づけ</a:t>
            </a:r>
            <a:endParaRPr lang="en-US" sz="1400" dirty="0"/>
          </a:p>
        </p:txBody>
      </p:sp>
      <p:sp>
        <p:nvSpPr>
          <p:cNvPr id="9" name="Text 7"/>
          <p:cNvSpPr/>
          <p:nvPr/>
        </p:nvSpPr>
        <p:spPr>
          <a:xfrm>
            <a:off x="1508760" y="1920240"/>
            <a:ext cx="2971800" cy="411480"/>
          </a:xfrm>
          <a:prstGeom prst="rect">
            <a:avLst/>
          </a:prstGeom>
          <a:noFill/>
          <a:ln/>
        </p:spPr>
        <p:txBody>
          <a:bodyPr wrap="square" lIns="0" tIns="0" rIns="0" bIns="0" rtlCol="0" anchor="ctr"/>
          <a:lstStyle/>
          <a:p>
            <a:pPr marL="0" indent="0">
              <a:buNone/>
            </a:pPr>
            <a:r>
              <a:rPr lang="en-US" sz="1100" dirty="0">
                <a:solidFill>
                  <a:srgbClr val="64748B"/>
                </a:solidFill>
                <a:latin typeface="Meiryo" pitchFamily="34" charset="0"/>
                <a:ea typeface="Meiryo" pitchFamily="34" charset="-122"/>
                <a:cs typeface="Meiryo" pitchFamily="34" charset="-120"/>
              </a:rPr>
              <a:t>用途・向き不向き・結論</a:t>
            </a:r>
            <a:endParaRPr lang="en-US" sz="1100" dirty="0"/>
          </a:p>
        </p:txBody>
      </p:sp>
      <p:sp>
        <p:nvSpPr>
          <p:cNvPr id="10" name="Shape 8"/>
          <p:cNvSpPr/>
          <p:nvPr/>
        </p:nvSpPr>
        <p:spPr>
          <a:xfrm>
            <a:off x="4846320" y="1417320"/>
            <a:ext cx="4023360" cy="960120"/>
          </a:xfrm>
          <a:prstGeom prst="rect">
            <a:avLst/>
          </a:prstGeom>
          <a:solidFill>
            <a:srgbClr val="F8FAFC"/>
          </a:solidFill>
          <a:ln w="12700">
            <a:solidFill>
              <a:srgbClr val="E2E8F0"/>
            </a:solidFill>
            <a:prstDash val="solid"/>
          </a:ln>
          <a:effectLst>
            <a:outerShdw blurRad="101600" dist="25400" dir="5400000" algn="bl" rotWithShape="0">
              <a:srgbClr val="000000">
                <a:alpha val="8000"/>
              </a:srgbClr>
            </a:outerShdw>
          </a:effectLst>
        </p:spPr>
        <p:txBody>
          <a:bodyPr/>
          <a:lstStyle/>
          <a:p>
            <a:endParaRPr lang="ja-JP" altLang="en-US"/>
          </a:p>
        </p:txBody>
      </p:sp>
      <p:sp>
        <p:nvSpPr>
          <p:cNvPr id="11" name="Shape 9"/>
          <p:cNvSpPr/>
          <p:nvPr/>
        </p:nvSpPr>
        <p:spPr>
          <a:xfrm>
            <a:off x="4846320" y="1417320"/>
            <a:ext cx="91440" cy="960120"/>
          </a:xfrm>
          <a:prstGeom prst="rect">
            <a:avLst/>
          </a:prstGeom>
          <a:solidFill>
            <a:srgbClr val="F97316"/>
          </a:solidFill>
          <a:ln w="12700">
            <a:solidFill>
              <a:srgbClr val="333333"/>
            </a:solidFill>
            <a:prstDash val="solid"/>
          </a:ln>
        </p:spPr>
        <p:txBody>
          <a:bodyPr/>
          <a:lstStyle/>
          <a:p>
            <a:endParaRPr lang="ja-JP" altLang="en-US"/>
          </a:p>
        </p:txBody>
      </p:sp>
      <p:sp>
        <p:nvSpPr>
          <p:cNvPr id="12" name="Text 10"/>
          <p:cNvSpPr/>
          <p:nvPr/>
        </p:nvSpPr>
        <p:spPr>
          <a:xfrm>
            <a:off x="5074920" y="1508760"/>
            <a:ext cx="914400" cy="457200"/>
          </a:xfrm>
          <a:prstGeom prst="rect">
            <a:avLst/>
          </a:prstGeom>
          <a:noFill/>
          <a:ln/>
        </p:spPr>
        <p:txBody>
          <a:bodyPr wrap="square" lIns="0" tIns="0" rIns="0" bIns="0" rtlCol="0" anchor="ctr"/>
          <a:lstStyle/>
          <a:p>
            <a:pPr marL="0" indent="0">
              <a:buNone/>
            </a:pPr>
            <a:r>
              <a:rPr lang="en-US" sz="2200" b="1" dirty="0">
                <a:solidFill>
                  <a:srgbClr val="F97316"/>
                </a:solidFill>
                <a:latin typeface="Meiryo" pitchFamily="34" charset="0"/>
                <a:ea typeface="Meiryo" pitchFamily="34" charset="-122"/>
                <a:cs typeface="Meiryo" pitchFamily="34" charset="-120"/>
              </a:rPr>
              <a:t>02</a:t>
            </a:r>
            <a:endParaRPr lang="en-US" sz="2200" dirty="0"/>
          </a:p>
        </p:txBody>
      </p:sp>
      <p:sp>
        <p:nvSpPr>
          <p:cNvPr id="13" name="Text 11"/>
          <p:cNvSpPr/>
          <p:nvPr/>
        </p:nvSpPr>
        <p:spPr>
          <a:xfrm>
            <a:off x="5806440" y="1536192"/>
            <a:ext cx="2971800" cy="365760"/>
          </a:xfrm>
          <a:prstGeom prst="rect">
            <a:avLst/>
          </a:prstGeom>
          <a:noFill/>
          <a:ln/>
        </p:spPr>
        <p:txBody>
          <a:bodyPr wrap="square" lIns="0" tIns="0" rIns="0" bIns="0" rtlCol="0" anchor="ctr"/>
          <a:lstStyle/>
          <a:p>
            <a:pPr marL="0" indent="0">
              <a:buNone/>
            </a:pPr>
            <a:r>
              <a:rPr lang="en-US" sz="1400" b="1" dirty="0">
                <a:solidFill>
                  <a:srgbClr val="1E293B"/>
                </a:solidFill>
                <a:latin typeface="Meiryo" pitchFamily="34" charset="0"/>
                <a:ea typeface="Meiryo" pitchFamily="34" charset="-122"/>
                <a:cs typeface="Meiryo" pitchFamily="34" charset="-120"/>
              </a:rPr>
              <a:t>誕生の背景と MLIR</a:t>
            </a:r>
            <a:endParaRPr lang="en-US" sz="1400" dirty="0"/>
          </a:p>
        </p:txBody>
      </p:sp>
      <p:sp>
        <p:nvSpPr>
          <p:cNvPr id="14" name="Text 12"/>
          <p:cNvSpPr/>
          <p:nvPr/>
        </p:nvSpPr>
        <p:spPr>
          <a:xfrm>
            <a:off x="5806440" y="1920240"/>
            <a:ext cx="2971800" cy="411480"/>
          </a:xfrm>
          <a:prstGeom prst="rect">
            <a:avLst/>
          </a:prstGeom>
          <a:noFill/>
          <a:ln/>
        </p:spPr>
        <p:txBody>
          <a:bodyPr wrap="square" lIns="0" tIns="0" rIns="0" bIns="0" rtlCol="0" anchor="ctr"/>
          <a:lstStyle/>
          <a:p>
            <a:pPr marL="0" indent="0">
              <a:buNone/>
            </a:pPr>
            <a:r>
              <a:rPr lang="en-US" sz="1100" dirty="0">
                <a:solidFill>
                  <a:srgbClr val="64748B"/>
                </a:solidFill>
                <a:latin typeface="Meiryo" pitchFamily="34" charset="0"/>
                <a:ea typeface="Meiryo" pitchFamily="34" charset="-122"/>
                <a:cs typeface="Meiryo" pitchFamily="34" charset="-120"/>
              </a:rPr>
              <a:t>Modular社・Chris Lattner・コンパイラ基盤</a:t>
            </a:r>
            <a:endParaRPr lang="en-US" sz="1100" dirty="0"/>
          </a:p>
        </p:txBody>
      </p:sp>
      <p:sp>
        <p:nvSpPr>
          <p:cNvPr id="15" name="Shape 13"/>
          <p:cNvSpPr/>
          <p:nvPr/>
        </p:nvSpPr>
        <p:spPr>
          <a:xfrm>
            <a:off x="548640" y="2496312"/>
            <a:ext cx="4023360" cy="960120"/>
          </a:xfrm>
          <a:prstGeom prst="rect">
            <a:avLst/>
          </a:prstGeom>
          <a:solidFill>
            <a:srgbClr val="F8FAFC"/>
          </a:solidFill>
          <a:ln w="12700">
            <a:solidFill>
              <a:srgbClr val="E2E8F0"/>
            </a:solidFill>
            <a:prstDash val="solid"/>
          </a:ln>
          <a:effectLst>
            <a:outerShdw blurRad="101600" dist="25400" dir="5400000" algn="bl" rotWithShape="0">
              <a:srgbClr val="000000">
                <a:alpha val="8000"/>
              </a:srgbClr>
            </a:outerShdw>
          </a:effectLst>
        </p:spPr>
        <p:txBody>
          <a:bodyPr/>
          <a:lstStyle/>
          <a:p>
            <a:endParaRPr lang="ja-JP" altLang="en-US"/>
          </a:p>
        </p:txBody>
      </p:sp>
      <p:sp>
        <p:nvSpPr>
          <p:cNvPr id="16" name="Shape 14"/>
          <p:cNvSpPr/>
          <p:nvPr/>
        </p:nvSpPr>
        <p:spPr>
          <a:xfrm>
            <a:off x="548640" y="2496312"/>
            <a:ext cx="91440" cy="960120"/>
          </a:xfrm>
          <a:prstGeom prst="rect">
            <a:avLst/>
          </a:prstGeom>
          <a:solidFill>
            <a:srgbClr val="F97316"/>
          </a:solidFill>
          <a:ln w="12700">
            <a:solidFill>
              <a:srgbClr val="333333"/>
            </a:solidFill>
            <a:prstDash val="solid"/>
          </a:ln>
        </p:spPr>
        <p:txBody>
          <a:bodyPr/>
          <a:lstStyle/>
          <a:p>
            <a:endParaRPr lang="ja-JP" altLang="en-US"/>
          </a:p>
        </p:txBody>
      </p:sp>
      <p:sp>
        <p:nvSpPr>
          <p:cNvPr id="17" name="Text 15"/>
          <p:cNvSpPr/>
          <p:nvPr/>
        </p:nvSpPr>
        <p:spPr>
          <a:xfrm>
            <a:off x="777240" y="2587752"/>
            <a:ext cx="914400" cy="457200"/>
          </a:xfrm>
          <a:prstGeom prst="rect">
            <a:avLst/>
          </a:prstGeom>
          <a:noFill/>
          <a:ln/>
        </p:spPr>
        <p:txBody>
          <a:bodyPr wrap="square" lIns="0" tIns="0" rIns="0" bIns="0" rtlCol="0" anchor="ctr"/>
          <a:lstStyle/>
          <a:p>
            <a:pPr marL="0" indent="0">
              <a:buNone/>
            </a:pPr>
            <a:r>
              <a:rPr lang="en-US" sz="2200" b="1" dirty="0">
                <a:solidFill>
                  <a:srgbClr val="F97316"/>
                </a:solidFill>
                <a:latin typeface="Meiryo" pitchFamily="34" charset="0"/>
                <a:ea typeface="Meiryo" pitchFamily="34" charset="-122"/>
                <a:cs typeface="Meiryo" pitchFamily="34" charset="-120"/>
              </a:rPr>
              <a:t>03</a:t>
            </a:r>
            <a:endParaRPr lang="en-US" sz="2200" dirty="0"/>
          </a:p>
        </p:txBody>
      </p:sp>
      <p:sp>
        <p:nvSpPr>
          <p:cNvPr id="18" name="Text 16"/>
          <p:cNvSpPr/>
          <p:nvPr/>
        </p:nvSpPr>
        <p:spPr>
          <a:xfrm>
            <a:off x="1508760" y="2615184"/>
            <a:ext cx="2971800" cy="365760"/>
          </a:xfrm>
          <a:prstGeom prst="rect">
            <a:avLst/>
          </a:prstGeom>
          <a:noFill/>
          <a:ln/>
        </p:spPr>
        <p:txBody>
          <a:bodyPr wrap="square" lIns="0" tIns="0" rIns="0" bIns="0" rtlCol="0" anchor="ctr"/>
          <a:lstStyle/>
          <a:p>
            <a:pPr marL="0" indent="0">
              <a:buNone/>
            </a:pPr>
            <a:r>
              <a:rPr lang="en-US" sz="1400" b="1" dirty="0">
                <a:solidFill>
                  <a:srgbClr val="1E293B"/>
                </a:solidFill>
                <a:latin typeface="Meiryo" pitchFamily="34" charset="0"/>
                <a:ea typeface="Meiryo" pitchFamily="34" charset="-122"/>
                <a:cs typeface="Meiryo" pitchFamily="34" charset="-120"/>
              </a:rPr>
              <a:t>設計思想 — 3つの柱</a:t>
            </a:r>
            <a:endParaRPr lang="en-US" sz="1400" dirty="0"/>
          </a:p>
        </p:txBody>
      </p:sp>
      <p:sp>
        <p:nvSpPr>
          <p:cNvPr id="19" name="Text 17"/>
          <p:cNvSpPr/>
          <p:nvPr/>
        </p:nvSpPr>
        <p:spPr>
          <a:xfrm>
            <a:off x="1508760" y="2999232"/>
            <a:ext cx="2971800" cy="411480"/>
          </a:xfrm>
          <a:prstGeom prst="rect">
            <a:avLst/>
          </a:prstGeom>
          <a:noFill/>
          <a:ln/>
        </p:spPr>
        <p:txBody>
          <a:bodyPr wrap="square" lIns="0" tIns="0" rIns="0" bIns="0" rtlCol="0" anchor="ctr"/>
          <a:lstStyle/>
          <a:p>
            <a:pPr marL="0" indent="0">
              <a:buNone/>
            </a:pPr>
            <a:r>
              <a:rPr lang="en-US" sz="1100" dirty="0">
                <a:solidFill>
                  <a:srgbClr val="64748B"/>
                </a:solidFill>
                <a:latin typeface="Meiryo" pitchFamily="34" charset="0"/>
                <a:ea typeface="Meiryo" pitchFamily="34" charset="-122"/>
                <a:cs typeface="Meiryo" pitchFamily="34" charset="-120"/>
              </a:rPr>
              <a:t>ownership・compile-time・Python interop</a:t>
            </a:r>
            <a:endParaRPr lang="en-US" sz="1100" dirty="0"/>
          </a:p>
        </p:txBody>
      </p:sp>
      <p:sp>
        <p:nvSpPr>
          <p:cNvPr id="20" name="Shape 18"/>
          <p:cNvSpPr/>
          <p:nvPr/>
        </p:nvSpPr>
        <p:spPr>
          <a:xfrm>
            <a:off x="4846320" y="2496312"/>
            <a:ext cx="4023360" cy="960120"/>
          </a:xfrm>
          <a:prstGeom prst="rect">
            <a:avLst/>
          </a:prstGeom>
          <a:solidFill>
            <a:srgbClr val="F8FAFC"/>
          </a:solidFill>
          <a:ln w="12700">
            <a:solidFill>
              <a:srgbClr val="E2E8F0"/>
            </a:solidFill>
            <a:prstDash val="solid"/>
          </a:ln>
          <a:effectLst>
            <a:outerShdw blurRad="101600" dist="25400" dir="5400000" algn="bl" rotWithShape="0">
              <a:srgbClr val="000000">
                <a:alpha val="8000"/>
              </a:srgbClr>
            </a:outerShdw>
          </a:effectLst>
        </p:spPr>
        <p:txBody>
          <a:bodyPr/>
          <a:lstStyle/>
          <a:p>
            <a:endParaRPr lang="ja-JP" altLang="en-US"/>
          </a:p>
        </p:txBody>
      </p:sp>
      <p:sp>
        <p:nvSpPr>
          <p:cNvPr id="21" name="Shape 19"/>
          <p:cNvSpPr/>
          <p:nvPr/>
        </p:nvSpPr>
        <p:spPr>
          <a:xfrm>
            <a:off x="4846320" y="2496312"/>
            <a:ext cx="91440" cy="960120"/>
          </a:xfrm>
          <a:prstGeom prst="rect">
            <a:avLst/>
          </a:prstGeom>
          <a:solidFill>
            <a:srgbClr val="F97316"/>
          </a:solidFill>
          <a:ln w="12700">
            <a:solidFill>
              <a:srgbClr val="333333"/>
            </a:solidFill>
            <a:prstDash val="solid"/>
          </a:ln>
        </p:spPr>
        <p:txBody>
          <a:bodyPr/>
          <a:lstStyle/>
          <a:p>
            <a:endParaRPr lang="ja-JP" altLang="en-US"/>
          </a:p>
        </p:txBody>
      </p:sp>
      <p:sp>
        <p:nvSpPr>
          <p:cNvPr id="22" name="Text 20"/>
          <p:cNvSpPr/>
          <p:nvPr/>
        </p:nvSpPr>
        <p:spPr>
          <a:xfrm>
            <a:off x="5074920" y="2587752"/>
            <a:ext cx="914400" cy="457200"/>
          </a:xfrm>
          <a:prstGeom prst="rect">
            <a:avLst/>
          </a:prstGeom>
          <a:noFill/>
          <a:ln/>
        </p:spPr>
        <p:txBody>
          <a:bodyPr wrap="square" lIns="0" tIns="0" rIns="0" bIns="0" rtlCol="0" anchor="ctr"/>
          <a:lstStyle/>
          <a:p>
            <a:pPr marL="0" indent="0">
              <a:buNone/>
            </a:pPr>
            <a:r>
              <a:rPr lang="en-US" sz="2200" b="1" dirty="0">
                <a:solidFill>
                  <a:srgbClr val="F97316"/>
                </a:solidFill>
                <a:latin typeface="Meiryo" pitchFamily="34" charset="0"/>
                <a:ea typeface="Meiryo" pitchFamily="34" charset="-122"/>
                <a:cs typeface="Meiryo" pitchFamily="34" charset="-120"/>
              </a:rPr>
              <a:t>04</a:t>
            </a:r>
            <a:endParaRPr lang="en-US" sz="2200" dirty="0"/>
          </a:p>
        </p:txBody>
      </p:sp>
      <p:sp>
        <p:nvSpPr>
          <p:cNvPr id="23" name="Text 21"/>
          <p:cNvSpPr/>
          <p:nvPr/>
        </p:nvSpPr>
        <p:spPr>
          <a:xfrm>
            <a:off x="5806440" y="2615184"/>
            <a:ext cx="2971800" cy="365760"/>
          </a:xfrm>
          <a:prstGeom prst="rect">
            <a:avLst/>
          </a:prstGeom>
          <a:noFill/>
          <a:ln/>
        </p:spPr>
        <p:txBody>
          <a:bodyPr wrap="square" lIns="0" tIns="0" rIns="0" bIns="0" rtlCol="0" anchor="ctr"/>
          <a:lstStyle/>
          <a:p>
            <a:pPr marL="0" indent="0">
              <a:buNone/>
            </a:pPr>
            <a:r>
              <a:rPr lang="en-US" sz="1400" b="1" dirty="0">
                <a:solidFill>
                  <a:srgbClr val="1E293B"/>
                </a:solidFill>
                <a:latin typeface="Meiryo" pitchFamily="34" charset="0"/>
                <a:ea typeface="Meiryo" pitchFamily="34" charset="-122"/>
                <a:cs typeface="Meiryo" pitchFamily="34" charset="-120"/>
              </a:rPr>
              <a:t>Python との比較・入口</a:t>
            </a:r>
            <a:endParaRPr lang="en-US" sz="1400" dirty="0"/>
          </a:p>
        </p:txBody>
      </p:sp>
      <p:sp>
        <p:nvSpPr>
          <p:cNvPr id="24" name="Text 22"/>
          <p:cNvSpPr/>
          <p:nvPr/>
        </p:nvSpPr>
        <p:spPr>
          <a:xfrm>
            <a:off x="5806440" y="2999232"/>
            <a:ext cx="2971800" cy="411480"/>
          </a:xfrm>
          <a:prstGeom prst="rect">
            <a:avLst/>
          </a:prstGeom>
          <a:noFill/>
          <a:ln/>
        </p:spPr>
        <p:txBody>
          <a:bodyPr wrap="square" lIns="0" tIns="0" rIns="0" bIns="0" rtlCol="0" anchor="ctr"/>
          <a:lstStyle/>
          <a:p>
            <a:pPr marL="0" indent="0">
              <a:buNone/>
            </a:pPr>
            <a:r>
              <a:rPr lang="en-US" sz="1100" dirty="0">
                <a:solidFill>
                  <a:srgbClr val="64748B"/>
                </a:solidFill>
                <a:latin typeface="Meiryo" pitchFamily="34" charset="0"/>
                <a:ea typeface="Meiryo" pitchFamily="34" charset="-122"/>
                <a:cs typeface="Meiryo" pitchFamily="34" charset="-120"/>
              </a:rPr>
              <a:t>4つの違いと読み替えのコツ</a:t>
            </a:r>
            <a:endParaRPr lang="en-US" sz="1100" dirty="0"/>
          </a:p>
        </p:txBody>
      </p:sp>
      <p:sp>
        <p:nvSpPr>
          <p:cNvPr id="25" name="Shape 23"/>
          <p:cNvSpPr/>
          <p:nvPr/>
        </p:nvSpPr>
        <p:spPr>
          <a:xfrm>
            <a:off x="548640" y="3575304"/>
            <a:ext cx="4023360" cy="960120"/>
          </a:xfrm>
          <a:prstGeom prst="rect">
            <a:avLst/>
          </a:prstGeom>
          <a:solidFill>
            <a:srgbClr val="F8FAFC"/>
          </a:solidFill>
          <a:ln w="12700">
            <a:solidFill>
              <a:srgbClr val="E2E8F0"/>
            </a:solidFill>
            <a:prstDash val="solid"/>
          </a:ln>
          <a:effectLst>
            <a:outerShdw blurRad="101600" dist="25400" dir="5400000" algn="bl" rotWithShape="0">
              <a:srgbClr val="000000">
                <a:alpha val="8000"/>
              </a:srgbClr>
            </a:outerShdw>
          </a:effectLst>
        </p:spPr>
        <p:txBody>
          <a:bodyPr/>
          <a:lstStyle/>
          <a:p>
            <a:endParaRPr lang="ja-JP" altLang="en-US"/>
          </a:p>
        </p:txBody>
      </p:sp>
      <p:sp>
        <p:nvSpPr>
          <p:cNvPr id="26" name="Shape 24"/>
          <p:cNvSpPr/>
          <p:nvPr/>
        </p:nvSpPr>
        <p:spPr>
          <a:xfrm>
            <a:off x="548640" y="3575304"/>
            <a:ext cx="91440" cy="960120"/>
          </a:xfrm>
          <a:prstGeom prst="rect">
            <a:avLst/>
          </a:prstGeom>
          <a:solidFill>
            <a:srgbClr val="F97316"/>
          </a:solidFill>
          <a:ln w="12700">
            <a:solidFill>
              <a:srgbClr val="333333"/>
            </a:solidFill>
            <a:prstDash val="solid"/>
          </a:ln>
        </p:spPr>
        <p:txBody>
          <a:bodyPr/>
          <a:lstStyle/>
          <a:p>
            <a:endParaRPr lang="ja-JP" altLang="en-US"/>
          </a:p>
        </p:txBody>
      </p:sp>
      <p:sp>
        <p:nvSpPr>
          <p:cNvPr id="27" name="Text 25"/>
          <p:cNvSpPr/>
          <p:nvPr/>
        </p:nvSpPr>
        <p:spPr>
          <a:xfrm>
            <a:off x="777240" y="3666744"/>
            <a:ext cx="914400" cy="457200"/>
          </a:xfrm>
          <a:prstGeom prst="rect">
            <a:avLst/>
          </a:prstGeom>
          <a:noFill/>
          <a:ln/>
        </p:spPr>
        <p:txBody>
          <a:bodyPr wrap="square" lIns="0" tIns="0" rIns="0" bIns="0" rtlCol="0" anchor="ctr"/>
          <a:lstStyle/>
          <a:p>
            <a:pPr marL="0" indent="0">
              <a:buNone/>
            </a:pPr>
            <a:r>
              <a:rPr lang="en-US" sz="2200" b="1" dirty="0">
                <a:solidFill>
                  <a:srgbClr val="F97316"/>
                </a:solidFill>
                <a:latin typeface="Meiryo" pitchFamily="34" charset="0"/>
                <a:ea typeface="Meiryo" pitchFamily="34" charset="-122"/>
                <a:cs typeface="Meiryo" pitchFamily="34" charset="-120"/>
              </a:rPr>
              <a:t>05</a:t>
            </a:r>
            <a:endParaRPr lang="en-US" sz="2200" dirty="0"/>
          </a:p>
        </p:txBody>
      </p:sp>
      <p:sp>
        <p:nvSpPr>
          <p:cNvPr id="28" name="Text 26"/>
          <p:cNvSpPr/>
          <p:nvPr/>
        </p:nvSpPr>
        <p:spPr>
          <a:xfrm>
            <a:off x="1508760" y="3694176"/>
            <a:ext cx="2971800" cy="365760"/>
          </a:xfrm>
          <a:prstGeom prst="rect">
            <a:avLst/>
          </a:prstGeom>
          <a:noFill/>
          <a:ln/>
        </p:spPr>
        <p:txBody>
          <a:bodyPr wrap="square" lIns="0" tIns="0" rIns="0" bIns="0" rtlCol="0" anchor="ctr"/>
          <a:lstStyle/>
          <a:p>
            <a:pPr marL="0" indent="0">
              <a:buNone/>
            </a:pPr>
            <a:r>
              <a:rPr lang="en-US" sz="1400" b="1" dirty="0">
                <a:solidFill>
                  <a:srgbClr val="1E293B"/>
                </a:solidFill>
                <a:latin typeface="Meiryo" pitchFamily="34" charset="0"/>
                <a:ea typeface="Meiryo" pitchFamily="34" charset="-122"/>
                <a:cs typeface="Meiryo" pitchFamily="34" charset="-120"/>
              </a:rPr>
              <a:t>最小サンプルのアセンブリを読む</a:t>
            </a:r>
            <a:endParaRPr lang="en-US" sz="1400" dirty="0"/>
          </a:p>
        </p:txBody>
      </p:sp>
      <p:sp>
        <p:nvSpPr>
          <p:cNvPr id="29" name="Text 27"/>
          <p:cNvSpPr/>
          <p:nvPr/>
        </p:nvSpPr>
        <p:spPr>
          <a:xfrm>
            <a:off x="1508760" y="4078224"/>
            <a:ext cx="2971800" cy="411480"/>
          </a:xfrm>
          <a:prstGeom prst="rect">
            <a:avLst/>
          </a:prstGeom>
          <a:noFill/>
          <a:ln/>
        </p:spPr>
        <p:txBody>
          <a:bodyPr wrap="square" lIns="0" tIns="0" rIns="0" bIns="0" rtlCol="0" anchor="ctr"/>
          <a:lstStyle/>
          <a:p>
            <a:pPr marL="0" indent="0">
              <a:buNone/>
            </a:pPr>
            <a:r>
              <a:rPr lang="en-US" sz="1100" dirty="0">
                <a:solidFill>
                  <a:srgbClr val="64748B"/>
                </a:solidFill>
                <a:latin typeface="Meiryo" pitchFamily="34" charset="0"/>
                <a:ea typeface="Meiryo" pitchFamily="34" charset="-122"/>
                <a:cs typeface="Meiryo" pitchFamily="34" charset="-120"/>
              </a:rPr>
              <a:t>print("Hello, Mojo") の裏側</a:t>
            </a:r>
            <a:endParaRPr lang="en-US" sz="1100" dirty="0"/>
          </a:p>
        </p:txBody>
      </p:sp>
      <p:sp>
        <p:nvSpPr>
          <p:cNvPr id="30" name="Text 28"/>
          <p:cNvSpPr/>
          <p:nvPr/>
        </p:nvSpPr>
        <p:spPr>
          <a:xfrm>
            <a:off x="365760" y="4800600"/>
            <a:ext cx="4572000" cy="274320"/>
          </a:xfrm>
          <a:prstGeom prst="rect">
            <a:avLst/>
          </a:prstGeom>
          <a:noFill/>
          <a:ln/>
        </p:spPr>
        <p:txBody>
          <a:bodyPr wrap="square" lIns="0" tIns="0" rIns="0" bIns="0" rtlCol="0" anchor="ctr"/>
          <a:lstStyle/>
          <a:p>
            <a:pPr marL="0" indent="0" algn="l">
              <a:buNone/>
            </a:pPr>
            <a:r>
              <a:rPr lang="en-US" sz="900" dirty="0">
                <a:solidFill>
                  <a:srgbClr val="64748B"/>
                </a:solidFill>
                <a:latin typeface="Meiryo" pitchFamily="34" charset="0"/>
                <a:ea typeface="Meiryo" pitchFamily="34" charset="-122"/>
                <a:cs typeface="Meiryo" pitchFamily="34" charset="-120"/>
              </a:rPr>
              <a:t>mojo入門 — Part 1</a:t>
            </a:r>
            <a:endParaRPr lang="en-US" sz="900" dirty="0"/>
          </a:p>
        </p:txBody>
      </p:sp>
      <p:sp>
        <p:nvSpPr>
          <p:cNvPr id="31" name="Text 29"/>
          <p:cNvSpPr/>
          <p:nvPr/>
        </p:nvSpPr>
        <p:spPr>
          <a:xfrm>
            <a:off x="7863840" y="4800600"/>
            <a:ext cx="914400" cy="274320"/>
          </a:xfrm>
          <a:prstGeom prst="rect">
            <a:avLst/>
          </a:prstGeom>
          <a:noFill/>
          <a:ln/>
        </p:spPr>
        <p:txBody>
          <a:bodyPr wrap="square" lIns="0" tIns="0" rIns="0" bIns="0" rtlCol="0" anchor="ctr"/>
          <a:lstStyle/>
          <a:p>
            <a:pPr marL="0" indent="0" algn="r">
              <a:buNone/>
            </a:pPr>
            <a:r>
              <a:rPr lang="en-US" sz="900" dirty="0">
                <a:solidFill>
                  <a:srgbClr val="64748B"/>
                </a:solidFill>
                <a:latin typeface="Meiryo" pitchFamily="34" charset="0"/>
                <a:ea typeface="Meiryo" pitchFamily="34" charset="-122"/>
                <a:cs typeface="Meiryo" pitchFamily="34" charset="-120"/>
              </a:rPr>
              <a:t>1 / 17</a:t>
            </a:r>
            <a:endParaRPr lang="en-US" sz="900" dirty="0"/>
          </a:p>
        </p:txBody>
      </p:sp>
      <p:sp>
        <p:nvSpPr>
          <p:cNvPr id="32" name="Shape 30"/>
          <p:cNvSpPr/>
          <p:nvPr/>
        </p:nvSpPr>
        <p:spPr>
          <a:xfrm>
            <a:off x="7178040" y="4901184"/>
            <a:ext cx="73152" cy="73152"/>
          </a:xfrm>
          <a:prstGeom prst="ellipse">
            <a:avLst/>
          </a:prstGeom>
          <a:solidFill>
            <a:srgbClr val="F97316"/>
          </a:solidFill>
          <a:ln w="12700">
            <a:solidFill>
              <a:srgbClr val="F97316"/>
            </a:solidFill>
            <a:prstDash val="solid"/>
          </a:ln>
        </p:spPr>
        <p:txBody>
          <a:bodyPr/>
          <a:lstStyle/>
          <a:p>
            <a:endParaRPr lang="ja-JP" altLang="en-US"/>
          </a:p>
        </p:txBody>
      </p:sp>
      <p:pic>
        <p:nvPicPr>
          <p:cNvPr id="33" name="slide_02.mp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a:stretch>
            <a:fillRect/>
          </a:stretch>
        </p:blipFill>
        <p:spPr>
          <a:xfrm>
            <a:off x="91440" y="91440"/>
            <a:ext cx="365760" cy="36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afterEffect">
                                  <p:stCondLst>
                                    <p:cond delay="0"/>
                                  </p:stCondLst>
                                  <p:childTnLst>
                                    <p:cmd type="call" cmd="playFrom(0.0)">
                                      <p:cBhvr>
                                        <p:cTn id="6" dur="indefinite" fill="hold"/>
                                        <p:tgtEl>
                                          <p:spTgt spid="3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33"/>
                </p:tgtEl>
              </p:cMediaNode>
            </p:audio>
          </p:childTnLst>
        </p:cTn>
      </p:par>
    </p:tnLst>
  </p:timing>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20040"/>
            <a:ext cx="8229600" cy="274320"/>
          </a:xfrm>
          <a:prstGeom prst="rect">
            <a:avLst/>
          </a:prstGeom>
          <a:noFill/>
          <a:ln/>
        </p:spPr>
        <p:txBody>
          <a:bodyPr wrap="square" lIns="0" tIns="0" rIns="0" bIns="0" rtlCol="0" anchor="ctr"/>
          <a:lstStyle/>
          <a:p>
            <a:pPr marL="0" indent="0">
              <a:buNone/>
            </a:pPr>
            <a:r>
              <a:rPr lang="en-US" sz="1100" b="1" kern="0" spc="400" dirty="0">
                <a:solidFill>
                  <a:srgbClr val="F97316"/>
                </a:solidFill>
                <a:latin typeface="Meiryo" pitchFamily="34" charset="0"/>
                <a:ea typeface="Meiryo" pitchFamily="34" charset="-122"/>
                <a:cs typeface="Meiryo" pitchFamily="34" charset="-120"/>
              </a:rPr>
              <a:t>INTRODUCTION</a:t>
            </a:r>
            <a:endParaRPr lang="en-US" sz="1100" dirty="0"/>
          </a:p>
        </p:txBody>
      </p:sp>
      <p:sp>
        <p:nvSpPr>
          <p:cNvPr id="3" name="Text 1"/>
          <p:cNvSpPr/>
          <p:nvPr/>
        </p:nvSpPr>
        <p:spPr>
          <a:xfrm>
            <a:off x="548640" y="594360"/>
            <a:ext cx="8229600" cy="640080"/>
          </a:xfrm>
          <a:prstGeom prst="rect">
            <a:avLst/>
          </a:prstGeom>
          <a:noFill/>
          <a:ln/>
        </p:spPr>
        <p:txBody>
          <a:bodyPr wrap="square" lIns="0" tIns="0" rIns="0" bIns="0" rtlCol="0" anchor="ctr"/>
          <a:lstStyle/>
          <a:p>
            <a:pPr marL="0" indent="0">
              <a:buNone/>
            </a:pPr>
            <a:r>
              <a:rPr lang="en-US" sz="2800" b="1" dirty="0">
                <a:solidFill>
                  <a:srgbClr val="1E293B"/>
                </a:solidFill>
                <a:latin typeface="Meiryo" pitchFamily="34" charset="0"/>
                <a:ea typeface="Meiryo" pitchFamily="34" charset="-122"/>
                <a:cs typeface="Meiryo" pitchFamily="34" charset="-120"/>
              </a:rPr>
              <a:t>なぜ今、Mojo を学ぶのか</a:t>
            </a:r>
            <a:endParaRPr lang="en-US" sz="2800" dirty="0"/>
          </a:p>
        </p:txBody>
      </p:sp>
      <p:sp>
        <p:nvSpPr>
          <p:cNvPr id="4" name="Shape 2"/>
          <p:cNvSpPr/>
          <p:nvPr/>
        </p:nvSpPr>
        <p:spPr>
          <a:xfrm>
            <a:off x="365760" y="365760"/>
            <a:ext cx="73152" cy="868680"/>
          </a:xfrm>
          <a:prstGeom prst="rect">
            <a:avLst/>
          </a:prstGeom>
          <a:solidFill>
            <a:srgbClr val="F97316"/>
          </a:solidFill>
          <a:ln w="12700">
            <a:solidFill>
              <a:srgbClr val="F97316"/>
            </a:solidFill>
            <a:prstDash val="solid"/>
          </a:ln>
        </p:spPr>
        <p:txBody>
          <a:bodyPr/>
          <a:lstStyle/>
          <a:p>
            <a:endParaRPr lang="ja-JP" altLang="en-US"/>
          </a:p>
        </p:txBody>
      </p:sp>
      <p:sp>
        <p:nvSpPr>
          <p:cNvPr id="5" name="Shape 3"/>
          <p:cNvSpPr/>
          <p:nvPr/>
        </p:nvSpPr>
        <p:spPr>
          <a:xfrm>
            <a:off x="548640" y="1463040"/>
            <a:ext cx="4023360" cy="3108960"/>
          </a:xfrm>
          <a:prstGeom prst="rect">
            <a:avLst/>
          </a:prstGeom>
          <a:solidFill>
            <a:srgbClr val="0F172A"/>
          </a:solidFill>
          <a:ln w="12700">
            <a:solidFill>
              <a:srgbClr val="333333"/>
            </a:solidFill>
            <a:prstDash val="solid"/>
          </a:ln>
          <a:effectLst>
            <a:outerShdw blurRad="101600" dist="25400" dir="5400000" algn="bl" rotWithShape="0">
              <a:srgbClr val="000000">
                <a:alpha val="8000"/>
              </a:srgbClr>
            </a:outerShdw>
          </a:effectLst>
        </p:spPr>
        <p:txBody>
          <a:bodyPr/>
          <a:lstStyle/>
          <a:p>
            <a:endParaRPr lang="ja-JP" altLang="en-US"/>
          </a:p>
        </p:txBody>
      </p:sp>
      <p:sp>
        <p:nvSpPr>
          <p:cNvPr id="6" name="Text 4"/>
          <p:cNvSpPr/>
          <p:nvPr/>
        </p:nvSpPr>
        <p:spPr>
          <a:xfrm>
            <a:off x="594360" y="1417320"/>
            <a:ext cx="914400" cy="914400"/>
          </a:xfrm>
          <a:prstGeom prst="rect">
            <a:avLst/>
          </a:prstGeom>
          <a:noFill/>
          <a:ln/>
        </p:spPr>
        <p:txBody>
          <a:bodyPr wrap="square" lIns="0" tIns="0" rIns="0" bIns="0" rtlCol="0" anchor="ctr"/>
          <a:lstStyle/>
          <a:p>
            <a:pPr marL="0" indent="0">
              <a:buNone/>
            </a:pPr>
            <a:r>
              <a:rPr lang="en-US" sz="8000" b="1" dirty="0">
                <a:solidFill>
                  <a:srgbClr val="F97316"/>
                </a:solidFill>
                <a:latin typeface="Georgia" pitchFamily="34" charset="0"/>
                <a:ea typeface="Georgia" pitchFamily="34" charset="-122"/>
                <a:cs typeface="Georgia" pitchFamily="34" charset="-120"/>
              </a:rPr>
              <a:t>“</a:t>
            </a:r>
            <a:endParaRPr lang="en-US" sz="8000" dirty="0"/>
          </a:p>
        </p:txBody>
      </p:sp>
      <p:sp>
        <p:nvSpPr>
          <p:cNvPr id="7" name="Text 5"/>
          <p:cNvSpPr/>
          <p:nvPr/>
        </p:nvSpPr>
        <p:spPr>
          <a:xfrm>
            <a:off x="1280160" y="1783080"/>
            <a:ext cx="3108960" cy="2103120"/>
          </a:xfrm>
          <a:prstGeom prst="rect">
            <a:avLst/>
          </a:prstGeom>
          <a:noFill/>
          <a:ln/>
        </p:spPr>
        <p:txBody>
          <a:bodyPr wrap="square" lIns="0" tIns="0" rIns="0" bIns="0" rtlCol="0" anchor="ctr"/>
          <a:lstStyle/>
          <a:p>
            <a:pPr marL="0" indent="0">
              <a:lnSpc>
                <a:spcPct val="140000"/>
              </a:lnSpc>
              <a:buNone/>
            </a:pPr>
            <a:r>
              <a:rPr lang="en-US" sz="1400" dirty="0">
                <a:solidFill>
                  <a:srgbClr val="FFFFFF"/>
                </a:solidFill>
                <a:latin typeface="Meiryo" pitchFamily="34" charset="0"/>
                <a:ea typeface="Meiryo" pitchFamily="34" charset="-122"/>
                <a:cs typeface="Meiryo" pitchFamily="34" charset="-120"/>
              </a:rPr>
              <a:t>見た目は Python に親しみやすく、</a:t>
            </a:r>
            <a:endParaRPr lang="en-US" sz="1400" dirty="0"/>
          </a:p>
          <a:p>
            <a:pPr marL="0" indent="0">
              <a:lnSpc>
                <a:spcPct val="140000"/>
              </a:lnSpc>
              <a:buNone/>
            </a:pPr>
            <a:r>
              <a:rPr lang="en-US" sz="1400" b="1" dirty="0">
                <a:solidFill>
                  <a:srgbClr val="FB923C"/>
                </a:solidFill>
                <a:latin typeface="Meiryo" pitchFamily="34" charset="0"/>
                <a:ea typeface="Meiryo" pitchFamily="34" charset="-122"/>
                <a:cs typeface="Meiryo" pitchFamily="34" charset="-120"/>
              </a:rPr>
              <a:t>中身はかなり本格的。</a:t>
            </a:r>
            <a:endParaRPr lang="en-US" sz="1400" dirty="0"/>
          </a:p>
          <a:p>
            <a:pPr marL="0" indent="0">
              <a:lnSpc>
                <a:spcPct val="140000"/>
              </a:lnSpc>
              <a:buNone/>
            </a:pPr>
            <a:endParaRPr lang="en-US" sz="1400" dirty="0"/>
          </a:p>
          <a:p>
            <a:pPr marL="0" indent="0">
              <a:lnSpc>
                <a:spcPct val="140000"/>
              </a:lnSpc>
              <a:buNone/>
            </a:pPr>
            <a:r>
              <a:rPr lang="en-US" sz="1400" dirty="0">
                <a:solidFill>
                  <a:srgbClr val="FFFFFF"/>
                </a:solidFill>
                <a:latin typeface="Meiryo" pitchFamily="34" charset="0"/>
                <a:ea typeface="Meiryo" pitchFamily="34" charset="-122"/>
                <a:cs typeface="Meiryo" pitchFamily="34" charset="-120"/>
              </a:rPr>
              <a:t>“Python の次にどこへ進むか” を</a:t>
            </a:r>
            <a:endParaRPr lang="en-US" sz="1400" dirty="0"/>
          </a:p>
          <a:p>
            <a:pPr marL="0" indent="0">
              <a:lnSpc>
                <a:spcPct val="140000"/>
              </a:lnSpc>
              <a:buNone/>
            </a:pPr>
            <a:r>
              <a:rPr lang="en-US" sz="1400" dirty="0">
                <a:solidFill>
                  <a:srgbClr val="FFFFFF"/>
                </a:solidFill>
                <a:latin typeface="Meiryo" pitchFamily="34" charset="0"/>
                <a:ea typeface="Meiryo" pitchFamily="34" charset="-122"/>
                <a:cs typeface="Meiryo" pitchFamily="34" charset="-120"/>
              </a:rPr>
              <a:t>考えるための実践的な地図として。</a:t>
            </a:r>
            <a:endParaRPr lang="en-US" sz="1400" dirty="0"/>
          </a:p>
        </p:txBody>
      </p:sp>
      <p:sp>
        <p:nvSpPr>
          <p:cNvPr id="8" name="Text 6"/>
          <p:cNvSpPr/>
          <p:nvPr/>
        </p:nvSpPr>
        <p:spPr>
          <a:xfrm>
            <a:off x="822960" y="4069080"/>
            <a:ext cx="3474720" cy="274320"/>
          </a:xfrm>
          <a:prstGeom prst="rect">
            <a:avLst/>
          </a:prstGeom>
          <a:noFill/>
          <a:ln/>
        </p:spPr>
        <p:txBody>
          <a:bodyPr wrap="square" lIns="0" tIns="0" rIns="0" bIns="0" rtlCol="0" anchor="ctr"/>
          <a:lstStyle/>
          <a:p>
            <a:pPr marL="0" indent="0">
              <a:buNone/>
            </a:pPr>
            <a:r>
              <a:rPr lang="en-US" sz="1100" i="1" dirty="0">
                <a:solidFill>
                  <a:srgbClr val="94A3B8"/>
                </a:solidFill>
                <a:latin typeface="Meiryo" pitchFamily="34" charset="0"/>
                <a:ea typeface="Meiryo" pitchFamily="34" charset="-122"/>
                <a:cs typeface="Meiryo" pitchFamily="34" charset="-120"/>
              </a:rPr>
              <a:t>— 著者より</a:t>
            </a:r>
            <a:endParaRPr lang="en-US" sz="1100" dirty="0"/>
          </a:p>
        </p:txBody>
      </p:sp>
      <p:sp>
        <p:nvSpPr>
          <p:cNvPr id="9" name="Shape 7"/>
          <p:cNvSpPr/>
          <p:nvPr/>
        </p:nvSpPr>
        <p:spPr>
          <a:xfrm>
            <a:off x="4846320" y="1463040"/>
            <a:ext cx="3749040" cy="960120"/>
          </a:xfrm>
          <a:prstGeom prst="rect">
            <a:avLst/>
          </a:prstGeom>
          <a:solidFill>
            <a:srgbClr val="F8FAFC"/>
          </a:solidFill>
          <a:ln w="12700">
            <a:solidFill>
              <a:srgbClr val="E2E8F0"/>
            </a:solidFill>
            <a:prstDash val="solid"/>
          </a:ln>
        </p:spPr>
        <p:txBody>
          <a:bodyPr/>
          <a:lstStyle/>
          <a:p>
            <a:endParaRPr lang="ja-JP" altLang="en-US"/>
          </a:p>
        </p:txBody>
      </p:sp>
      <p:sp>
        <p:nvSpPr>
          <p:cNvPr id="10" name="Shape 8"/>
          <p:cNvSpPr/>
          <p:nvPr/>
        </p:nvSpPr>
        <p:spPr>
          <a:xfrm>
            <a:off x="4846320" y="1463040"/>
            <a:ext cx="73152" cy="960120"/>
          </a:xfrm>
          <a:prstGeom prst="rect">
            <a:avLst/>
          </a:prstGeom>
          <a:solidFill>
            <a:srgbClr val="F97316"/>
          </a:solidFill>
          <a:ln w="12700">
            <a:solidFill>
              <a:srgbClr val="333333"/>
            </a:solidFill>
            <a:prstDash val="solid"/>
          </a:ln>
        </p:spPr>
        <p:txBody>
          <a:bodyPr/>
          <a:lstStyle/>
          <a:p>
            <a:endParaRPr lang="ja-JP" altLang="en-US"/>
          </a:p>
        </p:txBody>
      </p:sp>
      <p:sp>
        <p:nvSpPr>
          <p:cNvPr id="11" name="Text 9"/>
          <p:cNvSpPr/>
          <p:nvPr/>
        </p:nvSpPr>
        <p:spPr>
          <a:xfrm>
            <a:off x="5029200" y="1554480"/>
            <a:ext cx="3474720" cy="320040"/>
          </a:xfrm>
          <a:prstGeom prst="rect">
            <a:avLst/>
          </a:prstGeom>
          <a:noFill/>
          <a:ln/>
        </p:spPr>
        <p:txBody>
          <a:bodyPr wrap="square" lIns="0" tIns="0" rIns="0" bIns="0" rtlCol="0" anchor="ctr"/>
          <a:lstStyle/>
          <a:p>
            <a:pPr marL="0" indent="0">
              <a:buNone/>
            </a:pPr>
            <a:r>
              <a:rPr lang="en-US" sz="1300" b="1" dirty="0">
                <a:solidFill>
                  <a:srgbClr val="1E293B"/>
                </a:solidFill>
                <a:latin typeface="Meiryo" pitchFamily="34" charset="0"/>
                <a:ea typeface="Meiryo" pitchFamily="34" charset="-122"/>
                <a:cs typeface="Meiryo" pitchFamily="34" charset="-120"/>
              </a:rPr>
              <a:t>LLM 時代の学び方の変化</a:t>
            </a:r>
            <a:endParaRPr lang="en-US" sz="1300" dirty="0"/>
          </a:p>
        </p:txBody>
      </p:sp>
      <p:sp>
        <p:nvSpPr>
          <p:cNvPr id="12" name="Text 10"/>
          <p:cNvSpPr/>
          <p:nvPr/>
        </p:nvSpPr>
        <p:spPr>
          <a:xfrm>
            <a:off x="5029200" y="1874520"/>
            <a:ext cx="3474720" cy="502920"/>
          </a:xfrm>
          <a:prstGeom prst="rect">
            <a:avLst/>
          </a:prstGeom>
          <a:noFill/>
          <a:ln/>
        </p:spPr>
        <p:txBody>
          <a:bodyPr wrap="square" lIns="0" tIns="0" rIns="0" bIns="0" rtlCol="0" anchor="ctr"/>
          <a:lstStyle/>
          <a:p>
            <a:pPr marL="0" indent="0">
              <a:buNone/>
            </a:pPr>
            <a:r>
              <a:rPr lang="en-US" sz="1100" dirty="0">
                <a:solidFill>
                  <a:srgbClr val="64748B"/>
                </a:solidFill>
                <a:latin typeface="Meiryo" pitchFamily="34" charset="0"/>
                <a:ea typeface="Meiryo" pitchFamily="34" charset="-122"/>
                <a:cs typeface="Meiryo" pitchFamily="34" charset="-120"/>
              </a:rPr>
              <a:t>試し・調べ・検証する速度が上がった今、新しい言語の輪郭をつかみやすい。</a:t>
            </a:r>
            <a:endParaRPr lang="en-US" sz="1100" dirty="0"/>
          </a:p>
        </p:txBody>
      </p:sp>
      <p:sp>
        <p:nvSpPr>
          <p:cNvPr id="13" name="Shape 11"/>
          <p:cNvSpPr/>
          <p:nvPr/>
        </p:nvSpPr>
        <p:spPr>
          <a:xfrm>
            <a:off x="4846320" y="2542032"/>
            <a:ext cx="3749040" cy="960120"/>
          </a:xfrm>
          <a:prstGeom prst="rect">
            <a:avLst/>
          </a:prstGeom>
          <a:solidFill>
            <a:srgbClr val="F8FAFC"/>
          </a:solidFill>
          <a:ln w="12700">
            <a:solidFill>
              <a:srgbClr val="E2E8F0"/>
            </a:solidFill>
            <a:prstDash val="solid"/>
          </a:ln>
        </p:spPr>
        <p:txBody>
          <a:bodyPr/>
          <a:lstStyle/>
          <a:p>
            <a:endParaRPr lang="ja-JP" altLang="en-US"/>
          </a:p>
        </p:txBody>
      </p:sp>
      <p:sp>
        <p:nvSpPr>
          <p:cNvPr id="14" name="Shape 12"/>
          <p:cNvSpPr/>
          <p:nvPr/>
        </p:nvSpPr>
        <p:spPr>
          <a:xfrm>
            <a:off x="4846320" y="2542032"/>
            <a:ext cx="73152" cy="960120"/>
          </a:xfrm>
          <a:prstGeom prst="rect">
            <a:avLst/>
          </a:prstGeom>
          <a:solidFill>
            <a:srgbClr val="F97316"/>
          </a:solidFill>
          <a:ln w="12700">
            <a:solidFill>
              <a:srgbClr val="333333"/>
            </a:solidFill>
            <a:prstDash val="solid"/>
          </a:ln>
        </p:spPr>
        <p:txBody>
          <a:bodyPr/>
          <a:lstStyle/>
          <a:p>
            <a:endParaRPr lang="ja-JP" altLang="en-US"/>
          </a:p>
        </p:txBody>
      </p:sp>
      <p:sp>
        <p:nvSpPr>
          <p:cNvPr id="15" name="Text 13"/>
          <p:cNvSpPr/>
          <p:nvPr/>
        </p:nvSpPr>
        <p:spPr>
          <a:xfrm>
            <a:off x="5029200" y="2633472"/>
            <a:ext cx="3474720" cy="320040"/>
          </a:xfrm>
          <a:prstGeom prst="rect">
            <a:avLst/>
          </a:prstGeom>
          <a:noFill/>
          <a:ln/>
        </p:spPr>
        <p:txBody>
          <a:bodyPr wrap="square" lIns="0" tIns="0" rIns="0" bIns="0" rtlCol="0" anchor="ctr"/>
          <a:lstStyle/>
          <a:p>
            <a:pPr marL="0" indent="0">
              <a:buNone/>
            </a:pPr>
            <a:r>
              <a:rPr lang="en-US" sz="1300" b="1" dirty="0">
                <a:solidFill>
                  <a:srgbClr val="1E293B"/>
                </a:solidFill>
                <a:latin typeface="Meiryo" pitchFamily="34" charset="0"/>
                <a:ea typeface="Meiryo" pitchFamily="34" charset="-122"/>
                <a:cs typeface="Meiryo" pitchFamily="34" charset="-120"/>
              </a:rPr>
              <a:t>Python だけでは届かない領域</a:t>
            </a:r>
            <a:endParaRPr lang="en-US" sz="1300" dirty="0"/>
          </a:p>
        </p:txBody>
      </p:sp>
      <p:sp>
        <p:nvSpPr>
          <p:cNvPr id="16" name="Text 14"/>
          <p:cNvSpPr/>
          <p:nvPr/>
        </p:nvSpPr>
        <p:spPr>
          <a:xfrm>
            <a:off x="5029200" y="2953512"/>
            <a:ext cx="3474720" cy="502920"/>
          </a:xfrm>
          <a:prstGeom prst="rect">
            <a:avLst/>
          </a:prstGeom>
          <a:noFill/>
          <a:ln/>
        </p:spPr>
        <p:txBody>
          <a:bodyPr wrap="square" lIns="0" tIns="0" rIns="0" bIns="0" rtlCol="0" anchor="ctr"/>
          <a:lstStyle/>
          <a:p>
            <a:pPr marL="0" indent="0">
              <a:buNone/>
            </a:pPr>
            <a:r>
              <a:rPr lang="en-US" sz="1100" dirty="0">
                <a:solidFill>
                  <a:srgbClr val="64748B"/>
                </a:solidFill>
                <a:latin typeface="Meiryo" pitchFamily="34" charset="0"/>
                <a:ea typeface="Meiryo" pitchFamily="34" charset="-122"/>
                <a:cs typeface="Meiryo" pitchFamily="34" charset="-120"/>
              </a:rPr>
              <a:t>AI の本番運用では、性能・メモリ・ハードウェア制御が同時に問われる。</a:t>
            </a:r>
            <a:endParaRPr lang="en-US" sz="1100" dirty="0"/>
          </a:p>
        </p:txBody>
      </p:sp>
      <p:sp>
        <p:nvSpPr>
          <p:cNvPr id="17" name="Shape 15"/>
          <p:cNvSpPr/>
          <p:nvPr/>
        </p:nvSpPr>
        <p:spPr>
          <a:xfrm>
            <a:off x="4846320" y="3621024"/>
            <a:ext cx="3749040" cy="960120"/>
          </a:xfrm>
          <a:prstGeom prst="rect">
            <a:avLst/>
          </a:prstGeom>
          <a:solidFill>
            <a:srgbClr val="F8FAFC"/>
          </a:solidFill>
          <a:ln w="12700">
            <a:solidFill>
              <a:srgbClr val="E2E8F0"/>
            </a:solidFill>
            <a:prstDash val="solid"/>
          </a:ln>
        </p:spPr>
        <p:txBody>
          <a:bodyPr/>
          <a:lstStyle/>
          <a:p>
            <a:endParaRPr lang="ja-JP" altLang="en-US"/>
          </a:p>
        </p:txBody>
      </p:sp>
      <p:sp>
        <p:nvSpPr>
          <p:cNvPr id="18" name="Shape 16"/>
          <p:cNvSpPr/>
          <p:nvPr/>
        </p:nvSpPr>
        <p:spPr>
          <a:xfrm>
            <a:off x="4846320" y="3621024"/>
            <a:ext cx="73152" cy="960120"/>
          </a:xfrm>
          <a:prstGeom prst="rect">
            <a:avLst/>
          </a:prstGeom>
          <a:solidFill>
            <a:srgbClr val="F97316"/>
          </a:solidFill>
          <a:ln w="12700">
            <a:solidFill>
              <a:srgbClr val="333333"/>
            </a:solidFill>
            <a:prstDash val="solid"/>
          </a:ln>
        </p:spPr>
        <p:txBody>
          <a:bodyPr/>
          <a:lstStyle/>
          <a:p>
            <a:endParaRPr lang="ja-JP" altLang="en-US"/>
          </a:p>
        </p:txBody>
      </p:sp>
      <p:sp>
        <p:nvSpPr>
          <p:cNvPr id="19" name="Text 17"/>
          <p:cNvSpPr/>
          <p:nvPr/>
        </p:nvSpPr>
        <p:spPr>
          <a:xfrm>
            <a:off x="5029200" y="3712464"/>
            <a:ext cx="3474720" cy="320040"/>
          </a:xfrm>
          <a:prstGeom prst="rect">
            <a:avLst/>
          </a:prstGeom>
          <a:noFill/>
          <a:ln/>
        </p:spPr>
        <p:txBody>
          <a:bodyPr wrap="square" lIns="0" tIns="0" rIns="0" bIns="0" rtlCol="0" anchor="ctr"/>
          <a:lstStyle/>
          <a:p>
            <a:pPr marL="0" indent="0">
              <a:buNone/>
            </a:pPr>
            <a:r>
              <a:rPr lang="en-US" sz="1300" b="1" dirty="0">
                <a:solidFill>
                  <a:srgbClr val="1E293B"/>
                </a:solidFill>
                <a:latin typeface="Meiryo" pitchFamily="34" charset="0"/>
                <a:ea typeface="Meiryo" pitchFamily="34" charset="-122"/>
                <a:cs typeface="Meiryo" pitchFamily="34" charset="-120"/>
              </a:rPr>
              <a:t>Modular の挑戦</a:t>
            </a:r>
            <a:endParaRPr lang="en-US" sz="1300" dirty="0"/>
          </a:p>
        </p:txBody>
      </p:sp>
      <p:sp>
        <p:nvSpPr>
          <p:cNvPr id="20" name="Text 18"/>
          <p:cNvSpPr/>
          <p:nvPr/>
        </p:nvSpPr>
        <p:spPr>
          <a:xfrm>
            <a:off x="5029200" y="4032504"/>
            <a:ext cx="3474720" cy="502920"/>
          </a:xfrm>
          <a:prstGeom prst="rect">
            <a:avLst/>
          </a:prstGeom>
          <a:noFill/>
          <a:ln/>
        </p:spPr>
        <p:txBody>
          <a:bodyPr wrap="square" lIns="0" tIns="0" rIns="0" bIns="0" rtlCol="0" anchor="ctr"/>
          <a:lstStyle/>
          <a:p>
            <a:pPr marL="0" indent="0">
              <a:buNone/>
            </a:pPr>
            <a:r>
              <a:rPr lang="en-US" sz="1100" dirty="0">
                <a:solidFill>
                  <a:srgbClr val="64748B"/>
                </a:solidFill>
                <a:latin typeface="Meiryo" pitchFamily="34" charset="0"/>
                <a:ea typeface="Meiryo" pitchFamily="34" charset="-122"/>
                <a:cs typeface="Meiryo" pitchFamily="34" charset="-120"/>
              </a:rPr>
              <a:t>Python の書きやすさを保ったまま、システム言語の力を取り戻す試み。</a:t>
            </a:r>
            <a:endParaRPr lang="en-US" sz="1100" dirty="0"/>
          </a:p>
        </p:txBody>
      </p:sp>
      <p:sp>
        <p:nvSpPr>
          <p:cNvPr id="21" name="Text 19"/>
          <p:cNvSpPr/>
          <p:nvPr/>
        </p:nvSpPr>
        <p:spPr>
          <a:xfrm>
            <a:off x="365760" y="4800600"/>
            <a:ext cx="4572000" cy="274320"/>
          </a:xfrm>
          <a:prstGeom prst="rect">
            <a:avLst/>
          </a:prstGeom>
          <a:noFill/>
          <a:ln/>
        </p:spPr>
        <p:txBody>
          <a:bodyPr wrap="square" lIns="0" tIns="0" rIns="0" bIns="0" rtlCol="0" anchor="ctr"/>
          <a:lstStyle/>
          <a:p>
            <a:pPr marL="0" indent="0" algn="l">
              <a:buNone/>
            </a:pPr>
            <a:r>
              <a:rPr lang="en-US" sz="900" dirty="0">
                <a:solidFill>
                  <a:srgbClr val="64748B"/>
                </a:solidFill>
                <a:latin typeface="Meiryo" pitchFamily="34" charset="0"/>
                <a:ea typeface="Meiryo" pitchFamily="34" charset="-122"/>
                <a:cs typeface="Meiryo" pitchFamily="34" charset="-120"/>
              </a:rPr>
              <a:t>mojo入門 — Part 1</a:t>
            </a:r>
            <a:endParaRPr lang="en-US" sz="900" dirty="0"/>
          </a:p>
        </p:txBody>
      </p:sp>
      <p:sp>
        <p:nvSpPr>
          <p:cNvPr id="22" name="Text 20"/>
          <p:cNvSpPr/>
          <p:nvPr/>
        </p:nvSpPr>
        <p:spPr>
          <a:xfrm>
            <a:off x="7863840" y="4800600"/>
            <a:ext cx="914400" cy="274320"/>
          </a:xfrm>
          <a:prstGeom prst="rect">
            <a:avLst/>
          </a:prstGeom>
          <a:noFill/>
          <a:ln/>
        </p:spPr>
        <p:txBody>
          <a:bodyPr wrap="square" lIns="0" tIns="0" rIns="0" bIns="0" rtlCol="0" anchor="ctr"/>
          <a:lstStyle/>
          <a:p>
            <a:pPr marL="0" indent="0" algn="r">
              <a:buNone/>
            </a:pPr>
            <a:r>
              <a:rPr lang="en-US" sz="900" dirty="0">
                <a:solidFill>
                  <a:srgbClr val="64748B"/>
                </a:solidFill>
                <a:latin typeface="Meiryo" pitchFamily="34" charset="0"/>
                <a:ea typeface="Meiryo" pitchFamily="34" charset="-122"/>
                <a:cs typeface="Meiryo" pitchFamily="34" charset="-120"/>
              </a:rPr>
              <a:t>2 / 17</a:t>
            </a:r>
            <a:endParaRPr lang="en-US" sz="900" dirty="0"/>
          </a:p>
        </p:txBody>
      </p:sp>
      <p:sp>
        <p:nvSpPr>
          <p:cNvPr id="23" name="Shape 21"/>
          <p:cNvSpPr/>
          <p:nvPr/>
        </p:nvSpPr>
        <p:spPr>
          <a:xfrm>
            <a:off x="7178040" y="4901184"/>
            <a:ext cx="73152" cy="73152"/>
          </a:xfrm>
          <a:prstGeom prst="ellipse">
            <a:avLst/>
          </a:prstGeom>
          <a:solidFill>
            <a:srgbClr val="F97316"/>
          </a:solidFill>
          <a:ln w="12700">
            <a:solidFill>
              <a:srgbClr val="F97316"/>
            </a:solidFill>
            <a:prstDash val="solid"/>
          </a:ln>
        </p:spPr>
        <p:txBody>
          <a:bodyPr/>
          <a:lstStyle/>
          <a:p>
            <a:endParaRPr lang="ja-JP" altLang="en-US"/>
          </a:p>
        </p:txBody>
      </p:sp>
      <p:pic>
        <p:nvPicPr>
          <p:cNvPr id="24" name="slide_03.mp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a:stretch>
            <a:fillRect/>
          </a:stretch>
        </p:blipFill>
        <p:spPr>
          <a:xfrm>
            <a:off x="91440" y="91440"/>
            <a:ext cx="365760" cy="36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afterEffect">
                                  <p:stCondLst>
                                    <p:cond delay="0"/>
                                  </p:stCondLst>
                                  <p:childTnLst>
                                    <p:cmd type="call" cmd="playFrom(0.0)">
                                      <p:cBhvr>
                                        <p:cTn id="6" dur="indefinite"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24"/>
                </p:tgtEl>
              </p:cMediaNode>
            </p:audio>
          </p:childTnLst>
        </p:cTn>
      </p:par>
    </p:tnLst>
  </p:timing>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20040"/>
            <a:ext cx="8229600" cy="274320"/>
          </a:xfrm>
          <a:prstGeom prst="rect">
            <a:avLst/>
          </a:prstGeom>
          <a:noFill/>
          <a:ln/>
        </p:spPr>
        <p:txBody>
          <a:bodyPr wrap="square" lIns="0" tIns="0" rIns="0" bIns="0" rtlCol="0" anchor="ctr"/>
          <a:lstStyle/>
          <a:p>
            <a:pPr marL="0" indent="0">
              <a:buNone/>
            </a:pPr>
            <a:r>
              <a:rPr lang="en-US" sz="1100" b="1" kern="0" spc="400" dirty="0">
                <a:solidFill>
                  <a:srgbClr val="F97316"/>
                </a:solidFill>
                <a:latin typeface="Meiryo" pitchFamily="34" charset="0"/>
                <a:ea typeface="Meiryo" pitchFamily="34" charset="-122"/>
                <a:cs typeface="Meiryo" pitchFamily="34" charset="-120"/>
              </a:rPr>
              <a:t>AUDIENCE</a:t>
            </a:r>
            <a:endParaRPr lang="en-US" sz="1100" dirty="0"/>
          </a:p>
        </p:txBody>
      </p:sp>
      <p:sp>
        <p:nvSpPr>
          <p:cNvPr id="3" name="Text 1"/>
          <p:cNvSpPr/>
          <p:nvPr/>
        </p:nvSpPr>
        <p:spPr>
          <a:xfrm>
            <a:off x="548640" y="594360"/>
            <a:ext cx="8229600" cy="640080"/>
          </a:xfrm>
          <a:prstGeom prst="rect">
            <a:avLst/>
          </a:prstGeom>
          <a:noFill/>
          <a:ln/>
        </p:spPr>
        <p:txBody>
          <a:bodyPr wrap="square" lIns="0" tIns="0" rIns="0" bIns="0" rtlCol="0" anchor="ctr"/>
          <a:lstStyle/>
          <a:p>
            <a:pPr marL="0" indent="0">
              <a:buNone/>
            </a:pPr>
            <a:r>
              <a:rPr lang="en-US" sz="2800" b="1" dirty="0">
                <a:solidFill>
                  <a:srgbClr val="1E293B"/>
                </a:solidFill>
                <a:latin typeface="Meiryo" pitchFamily="34" charset="0"/>
                <a:ea typeface="Meiryo" pitchFamily="34" charset="-122"/>
                <a:cs typeface="Meiryo" pitchFamily="34" charset="-120"/>
              </a:rPr>
              <a:t>対象読者</a:t>
            </a:r>
            <a:endParaRPr lang="en-US" sz="2800" dirty="0"/>
          </a:p>
        </p:txBody>
      </p:sp>
      <p:sp>
        <p:nvSpPr>
          <p:cNvPr id="4" name="Shape 2"/>
          <p:cNvSpPr/>
          <p:nvPr/>
        </p:nvSpPr>
        <p:spPr>
          <a:xfrm>
            <a:off x="365760" y="365760"/>
            <a:ext cx="73152" cy="868680"/>
          </a:xfrm>
          <a:prstGeom prst="rect">
            <a:avLst/>
          </a:prstGeom>
          <a:solidFill>
            <a:srgbClr val="F97316"/>
          </a:solidFill>
          <a:ln w="12700">
            <a:solidFill>
              <a:srgbClr val="F97316"/>
            </a:solidFill>
            <a:prstDash val="solid"/>
          </a:ln>
        </p:spPr>
        <p:txBody>
          <a:bodyPr/>
          <a:lstStyle/>
          <a:p>
            <a:endParaRPr lang="ja-JP" altLang="en-US"/>
          </a:p>
        </p:txBody>
      </p:sp>
      <p:sp>
        <p:nvSpPr>
          <p:cNvPr id="5" name="Text 3"/>
          <p:cNvSpPr/>
          <p:nvPr/>
        </p:nvSpPr>
        <p:spPr>
          <a:xfrm>
            <a:off x="548640" y="1325880"/>
            <a:ext cx="8229600" cy="274320"/>
          </a:xfrm>
          <a:prstGeom prst="rect">
            <a:avLst/>
          </a:prstGeom>
          <a:noFill/>
          <a:ln/>
        </p:spPr>
        <p:txBody>
          <a:bodyPr wrap="square" lIns="0" tIns="0" rIns="0" bIns="0" rtlCol="0" anchor="ctr"/>
          <a:lstStyle/>
          <a:p>
            <a:pPr marL="0" indent="0">
              <a:buNone/>
            </a:pPr>
            <a:r>
              <a:rPr lang="en-US" sz="1300" dirty="0">
                <a:solidFill>
                  <a:srgbClr val="64748B"/>
                </a:solidFill>
                <a:latin typeface="Meiryo" pitchFamily="34" charset="0"/>
                <a:ea typeface="Meiryo" pitchFamily="34" charset="-122"/>
                <a:cs typeface="Meiryo" pitchFamily="34" charset="-120"/>
              </a:rPr>
              <a:t>本書は次のような方を想定しています</a:t>
            </a:r>
            <a:endParaRPr lang="en-US" sz="1300" dirty="0"/>
          </a:p>
        </p:txBody>
      </p:sp>
      <p:sp>
        <p:nvSpPr>
          <p:cNvPr id="6" name="Shape 4"/>
          <p:cNvSpPr/>
          <p:nvPr/>
        </p:nvSpPr>
        <p:spPr>
          <a:xfrm>
            <a:off x="548640" y="1691640"/>
            <a:ext cx="2606040" cy="2606040"/>
          </a:xfrm>
          <a:prstGeom prst="rect">
            <a:avLst/>
          </a:prstGeom>
          <a:solidFill>
            <a:srgbClr val="FFFFFF"/>
          </a:solidFill>
          <a:ln w="12700">
            <a:solidFill>
              <a:srgbClr val="E2E8F0"/>
            </a:solidFill>
            <a:prstDash val="solid"/>
          </a:ln>
          <a:effectLst>
            <a:outerShdw blurRad="101600" dist="25400" dir="5400000" algn="bl" rotWithShape="0">
              <a:srgbClr val="000000">
                <a:alpha val="8000"/>
              </a:srgbClr>
            </a:outerShdw>
          </a:effectLst>
        </p:spPr>
        <p:txBody>
          <a:bodyPr/>
          <a:lstStyle/>
          <a:p>
            <a:endParaRPr lang="ja-JP" altLang="en-US"/>
          </a:p>
        </p:txBody>
      </p:sp>
      <p:sp>
        <p:nvSpPr>
          <p:cNvPr id="7" name="Shape 5"/>
          <p:cNvSpPr/>
          <p:nvPr/>
        </p:nvSpPr>
        <p:spPr>
          <a:xfrm>
            <a:off x="548640" y="1691640"/>
            <a:ext cx="2606040" cy="502920"/>
          </a:xfrm>
          <a:prstGeom prst="rect">
            <a:avLst/>
          </a:prstGeom>
          <a:solidFill>
            <a:srgbClr val="0F172A"/>
          </a:solidFill>
          <a:ln w="12700">
            <a:solidFill>
              <a:srgbClr val="333333"/>
            </a:solidFill>
            <a:prstDash val="solid"/>
          </a:ln>
        </p:spPr>
        <p:txBody>
          <a:bodyPr/>
          <a:lstStyle/>
          <a:p>
            <a:endParaRPr lang="ja-JP" altLang="en-US"/>
          </a:p>
        </p:txBody>
      </p:sp>
      <p:sp>
        <p:nvSpPr>
          <p:cNvPr id="8" name="Text 6"/>
          <p:cNvSpPr/>
          <p:nvPr/>
        </p:nvSpPr>
        <p:spPr>
          <a:xfrm>
            <a:off x="777240" y="1755648"/>
            <a:ext cx="914400" cy="365760"/>
          </a:xfrm>
          <a:prstGeom prst="rect">
            <a:avLst/>
          </a:prstGeom>
          <a:noFill/>
          <a:ln/>
        </p:spPr>
        <p:txBody>
          <a:bodyPr wrap="square" lIns="0" tIns="0" rIns="0" bIns="0" rtlCol="0" anchor="ctr"/>
          <a:lstStyle/>
          <a:p>
            <a:pPr marL="0" indent="0">
              <a:buNone/>
            </a:pPr>
            <a:r>
              <a:rPr lang="en-US" sz="1800" b="1" dirty="0">
                <a:solidFill>
                  <a:srgbClr val="F97316"/>
                </a:solidFill>
                <a:latin typeface="Meiryo" pitchFamily="34" charset="0"/>
                <a:ea typeface="Meiryo" pitchFamily="34" charset="-122"/>
                <a:cs typeface="Meiryo" pitchFamily="34" charset="-120"/>
              </a:rPr>
              <a:t>01</a:t>
            </a:r>
            <a:endParaRPr lang="en-US" sz="1800" dirty="0"/>
          </a:p>
        </p:txBody>
      </p:sp>
      <p:sp>
        <p:nvSpPr>
          <p:cNvPr id="9" name="Shape 7"/>
          <p:cNvSpPr/>
          <p:nvPr/>
        </p:nvSpPr>
        <p:spPr>
          <a:xfrm>
            <a:off x="2560320" y="1810512"/>
            <a:ext cx="365760" cy="365760"/>
          </a:xfrm>
          <a:prstGeom prst="ellipse">
            <a:avLst/>
          </a:prstGeom>
          <a:solidFill>
            <a:srgbClr val="F97316"/>
          </a:solidFill>
          <a:ln w="12700">
            <a:solidFill>
              <a:srgbClr val="333333"/>
            </a:solidFill>
            <a:prstDash val="solid"/>
          </a:ln>
        </p:spPr>
        <p:txBody>
          <a:bodyPr/>
          <a:lstStyle/>
          <a:p>
            <a:endParaRPr lang="ja-JP" altLang="en-US"/>
          </a:p>
        </p:txBody>
      </p:sp>
      <p:sp>
        <p:nvSpPr>
          <p:cNvPr id="10" name="Text 8"/>
          <p:cNvSpPr/>
          <p:nvPr/>
        </p:nvSpPr>
        <p:spPr>
          <a:xfrm>
            <a:off x="777240" y="2404872"/>
            <a:ext cx="2148840" cy="457200"/>
          </a:xfrm>
          <a:prstGeom prst="rect">
            <a:avLst/>
          </a:prstGeom>
          <a:noFill/>
          <a:ln/>
        </p:spPr>
        <p:txBody>
          <a:bodyPr wrap="square" lIns="0" tIns="0" rIns="0" bIns="0" rtlCol="0" anchor="ctr"/>
          <a:lstStyle/>
          <a:p>
            <a:pPr marL="0" indent="0">
              <a:buNone/>
            </a:pPr>
            <a:r>
              <a:rPr lang="en-US" sz="1800" b="1" dirty="0">
                <a:solidFill>
                  <a:srgbClr val="1E293B"/>
                </a:solidFill>
                <a:latin typeface="Meiryo" pitchFamily="34" charset="0"/>
                <a:ea typeface="Meiryo" pitchFamily="34" charset="-122"/>
                <a:cs typeface="Meiryo" pitchFamily="34" charset="-120"/>
              </a:rPr>
              <a:t>Python 経験者</a:t>
            </a:r>
            <a:endParaRPr lang="en-US" sz="1800" dirty="0"/>
          </a:p>
        </p:txBody>
      </p:sp>
      <p:sp>
        <p:nvSpPr>
          <p:cNvPr id="11" name="Shape 9"/>
          <p:cNvSpPr/>
          <p:nvPr/>
        </p:nvSpPr>
        <p:spPr>
          <a:xfrm>
            <a:off x="777240" y="2898648"/>
            <a:ext cx="548640" cy="0"/>
          </a:xfrm>
          <a:prstGeom prst="line">
            <a:avLst/>
          </a:prstGeom>
          <a:noFill/>
          <a:ln w="25400">
            <a:solidFill>
              <a:srgbClr val="F97316"/>
            </a:solidFill>
            <a:prstDash val="solid"/>
          </a:ln>
        </p:spPr>
        <p:txBody>
          <a:bodyPr/>
          <a:lstStyle/>
          <a:p>
            <a:endParaRPr lang="ja-JP" altLang="en-US"/>
          </a:p>
        </p:txBody>
      </p:sp>
      <p:sp>
        <p:nvSpPr>
          <p:cNvPr id="12" name="Text 10"/>
          <p:cNvSpPr/>
          <p:nvPr/>
        </p:nvSpPr>
        <p:spPr>
          <a:xfrm>
            <a:off x="777240" y="3017520"/>
            <a:ext cx="2148840" cy="1188720"/>
          </a:xfrm>
          <a:prstGeom prst="rect">
            <a:avLst/>
          </a:prstGeom>
          <a:noFill/>
          <a:ln/>
        </p:spPr>
        <p:txBody>
          <a:bodyPr wrap="square" lIns="0" tIns="0" rIns="0" bIns="0" rtlCol="0" anchor="ctr"/>
          <a:lstStyle/>
          <a:p>
            <a:pPr marL="0" indent="0">
              <a:buNone/>
            </a:pPr>
            <a:r>
              <a:rPr lang="en-US" sz="1200" dirty="0">
                <a:solidFill>
                  <a:srgbClr val="64748B"/>
                </a:solidFill>
                <a:latin typeface="Meiryo" pitchFamily="34" charset="0"/>
                <a:ea typeface="Meiryo" pitchFamily="34" charset="-122"/>
                <a:cs typeface="Meiryo" pitchFamily="34" charset="-120"/>
              </a:rPr>
              <a:t>Python を使ったことがあり、次のステップを探しているプログラマー。</a:t>
            </a:r>
            <a:endParaRPr lang="en-US" sz="1200" dirty="0"/>
          </a:p>
        </p:txBody>
      </p:sp>
      <p:sp>
        <p:nvSpPr>
          <p:cNvPr id="13" name="Shape 11"/>
          <p:cNvSpPr/>
          <p:nvPr/>
        </p:nvSpPr>
        <p:spPr>
          <a:xfrm>
            <a:off x="3355848" y="1691640"/>
            <a:ext cx="2606040" cy="2606040"/>
          </a:xfrm>
          <a:prstGeom prst="rect">
            <a:avLst/>
          </a:prstGeom>
          <a:solidFill>
            <a:srgbClr val="FFFFFF"/>
          </a:solidFill>
          <a:ln w="12700">
            <a:solidFill>
              <a:srgbClr val="E2E8F0"/>
            </a:solidFill>
            <a:prstDash val="solid"/>
          </a:ln>
          <a:effectLst>
            <a:outerShdw blurRad="101600" dist="25400" dir="5400000" algn="bl" rotWithShape="0">
              <a:srgbClr val="000000">
                <a:alpha val="8000"/>
              </a:srgbClr>
            </a:outerShdw>
          </a:effectLst>
        </p:spPr>
        <p:txBody>
          <a:bodyPr/>
          <a:lstStyle/>
          <a:p>
            <a:endParaRPr lang="ja-JP" altLang="en-US"/>
          </a:p>
        </p:txBody>
      </p:sp>
      <p:sp>
        <p:nvSpPr>
          <p:cNvPr id="14" name="Shape 12"/>
          <p:cNvSpPr/>
          <p:nvPr/>
        </p:nvSpPr>
        <p:spPr>
          <a:xfrm>
            <a:off x="3355848" y="1691640"/>
            <a:ext cx="2606040" cy="502920"/>
          </a:xfrm>
          <a:prstGeom prst="rect">
            <a:avLst/>
          </a:prstGeom>
          <a:solidFill>
            <a:srgbClr val="0F172A"/>
          </a:solidFill>
          <a:ln w="12700">
            <a:solidFill>
              <a:srgbClr val="333333"/>
            </a:solidFill>
            <a:prstDash val="solid"/>
          </a:ln>
        </p:spPr>
        <p:txBody>
          <a:bodyPr/>
          <a:lstStyle/>
          <a:p>
            <a:endParaRPr lang="ja-JP" altLang="en-US"/>
          </a:p>
        </p:txBody>
      </p:sp>
      <p:sp>
        <p:nvSpPr>
          <p:cNvPr id="15" name="Text 13"/>
          <p:cNvSpPr/>
          <p:nvPr/>
        </p:nvSpPr>
        <p:spPr>
          <a:xfrm>
            <a:off x="3584448" y="1755648"/>
            <a:ext cx="914400" cy="365760"/>
          </a:xfrm>
          <a:prstGeom prst="rect">
            <a:avLst/>
          </a:prstGeom>
          <a:noFill/>
          <a:ln/>
        </p:spPr>
        <p:txBody>
          <a:bodyPr wrap="square" lIns="0" tIns="0" rIns="0" bIns="0" rtlCol="0" anchor="ctr"/>
          <a:lstStyle/>
          <a:p>
            <a:pPr marL="0" indent="0">
              <a:buNone/>
            </a:pPr>
            <a:r>
              <a:rPr lang="en-US" sz="1800" b="1" dirty="0">
                <a:solidFill>
                  <a:srgbClr val="F97316"/>
                </a:solidFill>
                <a:latin typeface="Meiryo" pitchFamily="34" charset="0"/>
                <a:ea typeface="Meiryo" pitchFamily="34" charset="-122"/>
                <a:cs typeface="Meiryo" pitchFamily="34" charset="-120"/>
              </a:rPr>
              <a:t>02</a:t>
            </a:r>
            <a:endParaRPr lang="en-US" sz="1800" dirty="0"/>
          </a:p>
        </p:txBody>
      </p:sp>
      <p:sp>
        <p:nvSpPr>
          <p:cNvPr id="16" name="Shape 14"/>
          <p:cNvSpPr/>
          <p:nvPr/>
        </p:nvSpPr>
        <p:spPr>
          <a:xfrm>
            <a:off x="5367528" y="1810512"/>
            <a:ext cx="365760" cy="365760"/>
          </a:xfrm>
          <a:prstGeom prst="ellipse">
            <a:avLst/>
          </a:prstGeom>
          <a:solidFill>
            <a:srgbClr val="F97316"/>
          </a:solidFill>
          <a:ln w="12700">
            <a:solidFill>
              <a:srgbClr val="333333"/>
            </a:solidFill>
            <a:prstDash val="solid"/>
          </a:ln>
        </p:spPr>
        <p:txBody>
          <a:bodyPr/>
          <a:lstStyle/>
          <a:p>
            <a:endParaRPr lang="ja-JP" altLang="en-US"/>
          </a:p>
        </p:txBody>
      </p:sp>
      <p:sp>
        <p:nvSpPr>
          <p:cNvPr id="17" name="Text 15"/>
          <p:cNvSpPr/>
          <p:nvPr/>
        </p:nvSpPr>
        <p:spPr>
          <a:xfrm>
            <a:off x="3584448" y="2404872"/>
            <a:ext cx="2148840" cy="457200"/>
          </a:xfrm>
          <a:prstGeom prst="rect">
            <a:avLst/>
          </a:prstGeom>
          <a:noFill/>
          <a:ln/>
        </p:spPr>
        <p:txBody>
          <a:bodyPr wrap="square" lIns="0" tIns="0" rIns="0" bIns="0" rtlCol="0" anchor="ctr"/>
          <a:lstStyle/>
          <a:p>
            <a:pPr marL="0" indent="0">
              <a:buNone/>
            </a:pPr>
            <a:r>
              <a:rPr lang="en-US" sz="1800" b="1" dirty="0">
                <a:solidFill>
                  <a:srgbClr val="1E293B"/>
                </a:solidFill>
                <a:latin typeface="Meiryo" pitchFamily="34" charset="0"/>
                <a:ea typeface="Meiryo" pitchFamily="34" charset="-122"/>
                <a:cs typeface="Meiryo" pitchFamily="34" charset="-120"/>
              </a:rPr>
              <a:t>Mojo 興味あり</a:t>
            </a:r>
            <a:endParaRPr lang="en-US" sz="1800" dirty="0"/>
          </a:p>
        </p:txBody>
      </p:sp>
      <p:sp>
        <p:nvSpPr>
          <p:cNvPr id="18" name="Shape 16"/>
          <p:cNvSpPr/>
          <p:nvPr/>
        </p:nvSpPr>
        <p:spPr>
          <a:xfrm>
            <a:off x="3584448" y="2898648"/>
            <a:ext cx="548640" cy="0"/>
          </a:xfrm>
          <a:prstGeom prst="line">
            <a:avLst/>
          </a:prstGeom>
          <a:noFill/>
          <a:ln w="25400">
            <a:solidFill>
              <a:srgbClr val="F97316"/>
            </a:solidFill>
            <a:prstDash val="solid"/>
          </a:ln>
        </p:spPr>
        <p:txBody>
          <a:bodyPr/>
          <a:lstStyle/>
          <a:p>
            <a:endParaRPr lang="ja-JP" altLang="en-US"/>
          </a:p>
        </p:txBody>
      </p:sp>
      <p:sp>
        <p:nvSpPr>
          <p:cNvPr id="19" name="Text 17"/>
          <p:cNvSpPr/>
          <p:nvPr/>
        </p:nvSpPr>
        <p:spPr>
          <a:xfrm>
            <a:off x="3584448" y="3017520"/>
            <a:ext cx="2148840" cy="1188720"/>
          </a:xfrm>
          <a:prstGeom prst="rect">
            <a:avLst/>
          </a:prstGeom>
          <a:noFill/>
          <a:ln/>
        </p:spPr>
        <p:txBody>
          <a:bodyPr wrap="square" lIns="0" tIns="0" rIns="0" bIns="0" rtlCol="0" anchor="ctr"/>
          <a:lstStyle/>
          <a:p>
            <a:pPr marL="0" indent="0">
              <a:buNone/>
            </a:pPr>
            <a:r>
              <a:rPr lang="en-US" sz="1200" dirty="0">
                <a:solidFill>
                  <a:srgbClr val="64748B"/>
                </a:solidFill>
                <a:latin typeface="Meiryo" pitchFamily="34" charset="0"/>
                <a:ea typeface="Meiryo" pitchFamily="34" charset="-122"/>
                <a:cs typeface="Meiryo" pitchFamily="34" charset="-120"/>
              </a:rPr>
              <a:t>Mojo の名前は聞いたことがあるが、どこから始めればよいかわからない方。</a:t>
            </a:r>
            <a:endParaRPr lang="en-US" sz="1200" dirty="0"/>
          </a:p>
        </p:txBody>
      </p:sp>
      <p:sp>
        <p:nvSpPr>
          <p:cNvPr id="20" name="Shape 18"/>
          <p:cNvSpPr/>
          <p:nvPr/>
        </p:nvSpPr>
        <p:spPr>
          <a:xfrm>
            <a:off x="6163056" y="1691640"/>
            <a:ext cx="2606040" cy="2606040"/>
          </a:xfrm>
          <a:prstGeom prst="rect">
            <a:avLst/>
          </a:prstGeom>
          <a:solidFill>
            <a:srgbClr val="FFFFFF"/>
          </a:solidFill>
          <a:ln w="12700">
            <a:solidFill>
              <a:srgbClr val="E2E8F0"/>
            </a:solidFill>
            <a:prstDash val="solid"/>
          </a:ln>
          <a:effectLst>
            <a:outerShdw blurRad="101600" dist="25400" dir="5400000" algn="bl" rotWithShape="0">
              <a:srgbClr val="000000">
                <a:alpha val="8000"/>
              </a:srgbClr>
            </a:outerShdw>
          </a:effectLst>
        </p:spPr>
        <p:txBody>
          <a:bodyPr/>
          <a:lstStyle/>
          <a:p>
            <a:endParaRPr lang="ja-JP" altLang="en-US"/>
          </a:p>
        </p:txBody>
      </p:sp>
      <p:sp>
        <p:nvSpPr>
          <p:cNvPr id="21" name="Shape 19"/>
          <p:cNvSpPr/>
          <p:nvPr/>
        </p:nvSpPr>
        <p:spPr>
          <a:xfrm>
            <a:off x="6163056" y="1691640"/>
            <a:ext cx="2606040" cy="502920"/>
          </a:xfrm>
          <a:prstGeom prst="rect">
            <a:avLst/>
          </a:prstGeom>
          <a:solidFill>
            <a:srgbClr val="0F172A"/>
          </a:solidFill>
          <a:ln w="12700">
            <a:solidFill>
              <a:srgbClr val="333333"/>
            </a:solidFill>
            <a:prstDash val="solid"/>
          </a:ln>
        </p:spPr>
        <p:txBody>
          <a:bodyPr/>
          <a:lstStyle/>
          <a:p>
            <a:endParaRPr lang="ja-JP" altLang="en-US"/>
          </a:p>
        </p:txBody>
      </p:sp>
      <p:sp>
        <p:nvSpPr>
          <p:cNvPr id="22" name="Text 20"/>
          <p:cNvSpPr/>
          <p:nvPr/>
        </p:nvSpPr>
        <p:spPr>
          <a:xfrm>
            <a:off x="6391656" y="1755648"/>
            <a:ext cx="914400" cy="365760"/>
          </a:xfrm>
          <a:prstGeom prst="rect">
            <a:avLst/>
          </a:prstGeom>
          <a:noFill/>
          <a:ln/>
        </p:spPr>
        <p:txBody>
          <a:bodyPr wrap="square" lIns="0" tIns="0" rIns="0" bIns="0" rtlCol="0" anchor="ctr"/>
          <a:lstStyle/>
          <a:p>
            <a:pPr marL="0" indent="0">
              <a:buNone/>
            </a:pPr>
            <a:r>
              <a:rPr lang="en-US" sz="1800" b="1" dirty="0">
                <a:solidFill>
                  <a:srgbClr val="F97316"/>
                </a:solidFill>
                <a:latin typeface="Meiryo" pitchFamily="34" charset="0"/>
                <a:ea typeface="Meiryo" pitchFamily="34" charset="-122"/>
                <a:cs typeface="Meiryo" pitchFamily="34" charset="-120"/>
              </a:rPr>
              <a:t>03</a:t>
            </a:r>
            <a:endParaRPr lang="en-US" sz="1800" dirty="0"/>
          </a:p>
        </p:txBody>
      </p:sp>
      <p:sp>
        <p:nvSpPr>
          <p:cNvPr id="23" name="Shape 21"/>
          <p:cNvSpPr/>
          <p:nvPr/>
        </p:nvSpPr>
        <p:spPr>
          <a:xfrm>
            <a:off x="8174736" y="1810512"/>
            <a:ext cx="365760" cy="365760"/>
          </a:xfrm>
          <a:prstGeom prst="ellipse">
            <a:avLst/>
          </a:prstGeom>
          <a:solidFill>
            <a:srgbClr val="F97316"/>
          </a:solidFill>
          <a:ln w="12700">
            <a:solidFill>
              <a:srgbClr val="333333"/>
            </a:solidFill>
            <a:prstDash val="solid"/>
          </a:ln>
        </p:spPr>
        <p:txBody>
          <a:bodyPr/>
          <a:lstStyle/>
          <a:p>
            <a:endParaRPr lang="ja-JP" altLang="en-US"/>
          </a:p>
        </p:txBody>
      </p:sp>
      <p:sp>
        <p:nvSpPr>
          <p:cNvPr id="24" name="Text 22"/>
          <p:cNvSpPr/>
          <p:nvPr/>
        </p:nvSpPr>
        <p:spPr>
          <a:xfrm>
            <a:off x="6391656" y="2404872"/>
            <a:ext cx="2148840" cy="457200"/>
          </a:xfrm>
          <a:prstGeom prst="rect">
            <a:avLst/>
          </a:prstGeom>
          <a:noFill/>
          <a:ln/>
        </p:spPr>
        <p:txBody>
          <a:bodyPr wrap="square" lIns="0" tIns="0" rIns="0" bIns="0" rtlCol="0" anchor="ctr"/>
          <a:lstStyle/>
          <a:p>
            <a:pPr marL="0" indent="0">
              <a:buNone/>
            </a:pPr>
            <a:r>
              <a:rPr lang="en-US" sz="1800" b="1" dirty="0">
                <a:solidFill>
                  <a:srgbClr val="1E293B"/>
                </a:solidFill>
                <a:latin typeface="Meiryo" pitchFamily="34" charset="0"/>
                <a:ea typeface="Meiryo" pitchFamily="34" charset="-122"/>
                <a:cs typeface="Meiryo" pitchFamily="34" charset="-120"/>
              </a:rPr>
              <a:t>LLM の中身</a:t>
            </a:r>
            <a:endParaRPr lang="en-US" sz="1800" dirty="0"/>
          </a:p>
        </p:txBody>
      </p:sp>
      <p:sp>
        <p:nvSpPr>
          <p:cNvPr id="25" name="Shape 23"/>
          <p:cNvSpPr/>
          <p:nvPr/>
        </p:nvSpPr>
        <p:spPr>
          <a:xfrm>
            <a:off x="6391656" y="2898648"/>
            <a:ext cx="548640" cy="0"/>
          </a:xfrm>
          <a:prstGeom prst="line">
            <a:avLst/>
          </a:prstGeom>
          <a:noFill/>
          <a:ln w="25400">
            <a:solidFill>
              <a:srgbClr val="F97316"/>
            </a:solidFill>
            <a:prstDash val="solid"/>
          </a:ln>
        </p:spPr>
        <p:txBody>
          <a:bodyPr/>
          <a:lstStyle/>
          <a:p>
            <a:endParaRPr lang="ja-JP" altLang="en-US"/>
          </a:p>
        </p:txBody>
      </p:sp>
      <p:sp>
        <p:nvSpPr>
          <p:cNvPr id="26" name="Text 24"/>
          <p:cNvSpPr/>
          <p:nvPr/>
        </p:nvSpPr>
        <p:spPr>
          <a:xfrm>
            <a:off x="6391656" y="3017520"/>
            <a:ext cx="2148840" cy="1188720"/>
          </a:xfrm>
          <a:prstGeom prst="rect">
            <a:avLst/>
          </a:prstGeom>
          <a:noFill/>
          <a:ln/>
        </p:spPr>
        <p:txBody>
          <a:bodyPr wrap="square" lIns="0" tIns="0" rIns="0" bIns="0" rtlCol="0" anchor="ctr"/>
          <a:lstStyle/>
          <a:p>
            <a:pPr marL="0" indent="0">
              <a:buNone/>
            </a:pPr>
            <a:r>
              <a:rPr lang="en-US" sz="1200" dirty="0">
                <a:solidFill>
                  <a:srgbClr val="64748B"/>
                </a:solidFill>
                <a:latin typeface="Meiryo" pitchFamily="34" charset="0"/>
                <a:ea typeface="Meiryo" pitchFamily="34" charset="-122"/>
                <a:cs typeface="Meiryo" pitchFamily="34" charset="-120"/>
              </a:rPr>
              <a:t>小さな GPT 実装を通して、LLMの仕組みを具体的に理解したい方。</a:t>
            </a:r>
            <a:endParaRPr lang="en-US" sz="1200" dirty="0"/>
          </a:p>
        </p:txBody>
      </p:sp>
      <p:sp>
        <p:nvSpPr>
          <p:cNvPr id="27" name="Shape 25"/>
          <p:cNvSpPr/>
          <p:nvPr/>
        </p:nvSpPr>
        <p:spPr>
          <a:xfrm>
            <a:off x="548640" y="4434840"/>
            <a:ext cx="8046720" cy="292608"/>
          </a:xfrm>
          <a:prstGeom prst="rect">
            <a:avLst/>
          </a:prstGeom>
          <a:solidFill>
            <a:srgbClr val="FEF3C7"/>
          </a:solidFill>
          <a:ln w="12700">
            <a:solidFill>
              <a:srgbClr val="333333"/>
            </a:solidFill>
            <a:prstDash val="solid"/>
          </a:ln>
        </p:spPr>
        <p:txBody>
          <a:bodyPr/>
          <a:lstStyle/>
          <a:p>
            <a:endParaRPr lang="ja-JP" altLang="en-US"/>
          </a:p>
        </p:txBody>
      </p:sp>
      <p:sp>
        <p:nvSpPr>
          <p:cNvPr id="28" name="Text 26"/>
          <p:cNvSpPr/>
          <p:nvPr/>
        </p:nvSpPr>
        <p:spPr>
          <a:xfrm>
            <a:off x="685800" y="4434840"/>
            <a:ext cx="7863840" cy="292608"/>
          </a:xfrm>
          <a:prstGeom prst="rect">
            <a:avLst/>
          </a:prstGeom>
          <a:noFill/>
          <a:ln/>
        </p:spPr>
        <p:txBody>
          <a:bodyPr wrap="square" lIns="0" tIns="0" rIns="0" bIns="0" rtlCol="0" anchor="ctr"/>
          <a:lstStyle/>
          <a:p>
            <a:pPr marL="0" indent="0">
              <a:buNone/>
            </a:pPr>
            <a:r>
              <a:rPr lang="en-US" sz="1000" i="1" dirty="0">
                <a:solidFill>
                  <a:srgbClr val="92400E"/>
                </a:solidFill>
                <a:latin typeface="Meiryo" pitchFamily="34" charset="0"/>
                <a:ea typeface="Meiryo" pitchFamily="34" charset="-122"/>
                <a:cs typeface="Meiryo" pitchFamily="34" charset="-120"/>
              </a:rPr>
              <a:t>注: サンプルコードは Mojo 0.26.2 を対象。バージョンにより記法・API が変わる場合があります。</a:t>
            </a:r>
            <a:endParaRPr lang="en-US" sz="1000" dirty="0"/>
          </a:p>
        </p:txBody>
      </p:sp>
      <p:sp>
        <p:nvSpPr>
          <p:cNvPr id="29" name="Text 27"/>
          <p:cNvSpPr/>
          <p:nvPr/>
        </p:nvSpPr>
        <p:spPr>
          <a:xfrm>
            <a:off x="365760" y="4800600"/>
            <a:ext cx="4572000" cy="274320"/>
          </a:xfrm>
          <a:prstGeom prst="rect">
            <a:avLst/>
          </a:prstGeom>
          <a:noFill/>
          <a:ln/>
        </p:spPr>
        <p:txBody>
          <a:bodyPr wrap="square" lIns="0" tIns="0" rIns="0" bIns="0" rtlCol="0" anchor="ctr"/>
          <a:lstStyle/>
          <a:p>
            <a:pPr marL="0" indent="0" algn="l">
              <a:buNone/>
            </a:pPr>
            <a:r>
              <a:rPr lang="en-US" sz="900" dirty="0">
                <a:solidFill>
                  <a:srgbClr val="64748B"/>
                </a:solidFill>
                <a:latin typeface="Meiryo" pitchFamily="34" charset="0"/>
                <a:ea typeface="Meiryo" pitchFamily="34" charset="-122"/>
                <a:cs typeface="Meiryo" pitchFamily="34" charset="-120"/>
              </a:rPr>
              <a:t>mojo入門 — Part 1</a:t>
            </a:r>
            <a:endParaRPr lang="en-US" sz="900" dirty="0"/>
          </a:p>
        </p:txBody>
      </p:sp>
      <p:sp>
        <p:nvSpPr>
          <p:cNvPr id="30" name="Text 28"/>
          <p:cNvSpPr/>
          <p:nvPr/>
        </p:nvSpPr>
        <p:spPr>
          <a:xfrm>
            <a:off x="7863840" y="4800600"/>
            <a:ext cx="914400" cy="274320"/>
          </a:xfrm>
          <a:prstGeom prst="rect">
            <a:avLst/>
          </a:prstGeom>
          <a:noFill/>
          <a:ln/>
        </p:spPr>
        <p:txBody>
          <a:bodyPr wrap="square" lIns="0" tIns="0" rIns="0" bIns="0" rtlCol="0" anchor="ctr"/>
          <a:lstStyle/>
          <a:p>
            <a:pPr marL="0" indent="0" algn="r">
              <a:buNone/>
            </a:pPr>
            <a:r>
              <a:rPr lang="en-US" sz="900" dirty="0">
                <a:solidFill>
                  <a:srgbClr val="64748B"/>
                </a:solidFill>
                <a:latin typeface="Meiryo" pitchFamily="34" charset="0"/>
                <a:ea typeface="Meiryo" pitchFamily="34" charset="-122"/>
                <a:cs typeface="Meiryo" pitchFamily="34" charset="-120"/>
              </a:rPr>
              <a:t>3 / 17</a:t>
            </a:r>
            <a:endParaRPr lang="en-US" sz="900" dirty="0"/>
          </a:p>
        </p:txBody>
      </p:sp>
      <p:sp>
        <p:nvSpPr>
          <p:cNvPr id="31" name="Shape 29"/>
          <p:cNvSpPr/>
          <p:nvPr/>
        </p:nvSpPr>
        <p:spPr>
          <a:xfrm>
            <a:off x="7178040" y="4901184"/>
            <a:ext cx="73152" cy="73152"/>
          </a:xfrm>
          <a:prstGeom prst="ellipse">
            <a:avLst/>
          </a:prstGeom>
          <a:solidFill>
            <a:srgbClr val="F97316"/>
          </a:solidFill>
          <a:ln w="12700">
            <a:solidFill>
              <a:srgbClr val="F97316"/>
            </a:solidFill>
            <a:prstDash val="solid"/>
          </a:ln>
        </p:spPr>
        <p:txBody>
          <a:bodyPr/>
          <a:lstStyle/>
          <a:p>
            <a:endParaRPr lang="ja-JP" altLang="en-US"/>
          </a:p>
        </p:txBody>
      </p:sp>
      <p:pic>
        <p:nvPicPr>
          <p:cNvPr id="32" name="slide_04.mp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a:stretch>
            <a:fillRect/>
          </a:stretch>
        </p:blipFill>
        <p:spPr>
          <a:xfrm>
            <a:off x="91440" y="91440"/>
            <a:ext cx="365760" cy="36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afterEffect">
                                  <p:stCondLst>
                                    <p:cond delay="0"/>
                                  </p:stCondLst>
                                  <p:childTnLst>
                                    <p:cmd type="call" cmd="playFrom(0.0)">
                                      <p:cBhvr>
                                        <p:cTn id="6" dur="indefinite" fill="hold"/>
                                        <p:tgtEl>
                                          <p:spTgt spid="3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32"/>
                </p:tgtEl>
              </p:cMediaNode>
            </p:audio>
          </p:childTnLst>
        </p:cTn>
      </p:par>
    </p:tnLst>
  </p:timing>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0F172A"/>
        </a:solidFill>
        <a:effectLst/>
      </p:bgPr>
    </p:bg>
    <p:spTree>
      <p:nvGrpSpPr>
        <p:cNvPr id="1" name=""/>
        <p:cNvGrpSpPr/>
        <p:nvPr/>
      </p:nvGrpSpPr>
      <p:grpSpPr>
        <a:xfrm>
          <a:off x="0" y="0"/>
          <a:ext cx="0" cy="0"/>
          <a:chOff x="0" y="0"/>
          <a:chExt cx="0" cy="0"/>
        </a:xfrm>
      </p:grpSpPr>
      <p:sp>
        <p:nvSpPr>
          <p:cNvPr id="2" name="Text 0"/>
          <p:cNvSpPr/>
          <p:nvPr/>
        </p:nvSpPr>
        <p:spPr>
          <a:xfrm>
            <a:off x="365760" y="1463040"/>
            <a:ext cx="3474720" cy="2194560"/>
          </a:xfrm>
          <a:prstGeom prst="rect">
            <a:avLst/>
          </a:prstGeom>
          <a:noFill/>
          <a:ln/>
        </p:spPr>
        <p:txBody>
          <a:bodyPr wrap="square" lIns="0" tIns="0" rIns="0" bIns="0" rtlCol="0" anchor="ctr"/>
          <a:lstStyle/>
          <a:p>
            <a:pPr marL="0" indent="0" algn="ctr">
              <a:buNone/>
            </a:pPr>
            <a:r>
              <a:rPr lang="en-US" sz="13000" b="1" dirty="0">
                <a:solidFill>
                  <a:srgbClr val="F97316"/>
                </a:solidFill>
                <a:latin typeface="Meiryo" pitchFamily="34" charset="0"/>
                <a:ea typeface="Meiryo" pitchFamily="34" charset="-122"/>
                <a:cs typeface="Meiryo" pitchFamily="34" charset="-120"/>
              </a:rPr>
              <a:t>01</a:t>
            </a:r>
            <a:endParaRPr lang="en-US" sz="13000" dirty="0"/>
          </a:p>
        </p:txBody>
      </p:sp>
      <p:sp>
        <p:nvSpPr>
          <p:cNvPr id="3" name="Text 1"/>
          <p:cNvSpPr/>
          <p:nvPr/>
        </p:nvSpPr>
        <p:spPr>
          <a:xfrm>
            <a:off x="4114800" y="1737360"/>
            <a:ext cx="4937760" cy="365760"/>
          </a:xfrm>
          <a:prstGeom prst="rect">
            <a:avLst/>
          </a:prstGeom>
          <a:noFill/>
          <a:ln/>
        </p:spPr>
        <p:txBody>
          <a:bodyPr wrap="square" lIns="0" tIns="0" rIns="0" bIns="0" rtlCol="0" anchor="ctr"/>
          <a:lstStyle/>
          <a:p>
            <a:pPr marL="0" indent="0">
              <a:buNone/>
            </a:pPr>
            <a:r>
              <a:rPr lang="en-US" sz="1300" b="1" kern="0" spc="600" dirty="0">
                <a:solidFill>
                  <a:srgbClr val="FB923C"/>
                </a:solidFill>
                <a:latin typeface="Meiryo" pitchFamily="34" charset="0"/>
                <a:ea typeface="Meiryo" pitchFamily="34" charset="-122"/>
                <a:cs typeface="Meiryo" pitchFamily="34" charset="-120"/>
              </a:rPr>
              <a:t>CHAPTER 01</a:t>
            </a:r>
            <a:endParaRPr lang="en-US" sz="1300" dirty="0"/>
          </a:p>
        </p:txBody>
      </p:sp>
      <p:sp>
        <p:nvSpPr>
          <p:cNvPr id="4" name="Text 2"/>
          <p:cNvSpPr/>
          <p:nvPr/>
        </p:nvSpPr>
        <p:spPr>
          <a:xfrm>
            <a:off x="4114800" y="2103120"/>
            <a:ext cx="4937760" cy="640080"/>
          </a:xfrm>
          <a:prstGeom prst="rect">
            <a:avLst/>
          </a:prstGeom>
          <a:noFill/>
          <a:ln/>
        </p:spPr>
        <p:txBody>
          <a:bodyPr wrap="square" lIns="0" tIns="0" rIns="0" bIns="0" rtlCol="0" anchor="ctr"/>
          <a:lstStyle/>
          <a:p>
            <a:pPr marL="0" indent="0">
              <a:buNone/>
            </a:pPr>
            <a:r>
              <a:rPr lang="en-US" sz="2600" b="1" dirty="0">
                <a:solidFill>
                  <a:srgbClr val="FFFFFF"/>
                </a:solidFill>
                <a:latin typeface="Meiryo" pitchFamily="34" charset="0"/>
                <a:ea typeface="Meiryo" pitchFamily="34" charset="-122"/>
                <a:cs typeface="Meiryo" pitchFamily="34" charset="-120"/>
              </a:rPr>
              <a:t>Mojo とは何か・位置づけ</a:t>
            </a:r>
            <a:endParaRPr lang="en-US" sz="2600" dirty="0"/>
          </a:p>
        </p:txBody>
      </p:sp>
      <p:sp>
        <p:nvSpPr>
          <p:cNvPr id="5" name="Shape 3"/>
          <p:cNvSpPr/>
          <p:nvPr/>
        </p:nvSpPr>
        <p:spPr>
          <a:xfrm>
            <a:off x="4114800" y="2880360"/>
            <a:ext cx="914400" cy="0"/>
          </a:xfrm>
          <a:prstGeom prst="line">
            <a:avLst/>
          </a:prstGeom>
          <a:noFill/>
          <a:ln w="38100">
            <a:solidFill>
              <a:srgbClr val="F97316"/>
            </a:solidFill>
            <a:prstDash val="solid"/>
          </a:ln>
        </p:spPr>
        <p:txBody>
          <a:bodyPr/>
          <a:lstStyle/>
          <a:p>
            <a:endParaRPr lang="ja-JP" altLang="en-US"/>
          </a:p>
        </p:txBody>
      </p:sp>
      <p:sp>
        <p:nvSpPr>
          <p:cNvPr id="6" name="Text 4"/>
          <p:cNvSpPr/>
          <p:nvPr/>
        </p:nvSpPr>
        <p:spPr>
          <a:xfrm>
            <a:off x="4114800" y="3017520"/>
            <a:ext cx="4937760" cy="457200"/>
          </a:xfrm>
          <a:prstGeom prst="rect">
            <a:avLst/>
          </a:prstGeom>
          <a:noFill/>
          <a:ln/>
        </p:spPr>
        <p:txBody>
          <a:bodyPr wrap="square" lIns="0" tIns="0" rIns="0" bIns="0" rtlCol="0" anchor="ctr"/>
          <a:lstStyle/>
          <a:p>
            <a:pPr marL="0" indent="0">
              <a:buNone/>
            </a:pPr>
            <a:r>
              <a:rPr lang="en-US" sz="1400" dirty="0">
                <a:solidFill>
                  <a:srgbClr val="CADCFC"/>
                </a:solidFill>
                <a:latin typeface="Meiryo" pitchFamily="34" charset="0"/>
                <a:ea typeface="Meiryo" pitchFamily="34" charset="-122"/>
                <a:cs typeface="Meiryo" pitchFamily="34" charset="-120"/>
              </a:rPr>
              <a:t>用途・向き不向き・結論を一気に整理する。</a:t>
            </a:r>
            <a:endParaRPr lang="en-US" sz="1400" dirty="0"/>
          </a:p>
        </p:txBody>
      </p:sp>
      <p:pic>
        <p:nvPicPr>
          <p:cNvPr id="7" name="slide_05.mp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a:stretch>
            <a:fillRect/>
          </a:stretch>
        </p:blipFill>
        <p:spPr>
          <a:xfrm>
            <a:off x="91440" y="91440"/>
            <a:ext cx="365760" cy="36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afterEffect">
                                  <p:stCondLst>
                                    <p:cond delay="0"/>
                                  </p:stCondLst>
                                  <p:childTnLst>
                                    <p:cmd type="call" cmd="playFrom(0.0)">
                                      <p:cBhvr>
                                        <p:cTn id="6" dur="indefinite"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7"/>
                </p:tgtEl>
              </p:cMediaNode>
            </p:audio>
          </p:childTnLst>
        </p:cTn>
      </p:par>
    </p:tnLst>
  </p:timing>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20040"/>
            <a:ext cx="8229600" cy="274320"/>
          </a:xfrm>
          <a:prstGeom prst="rect">
            <a:avLst/>
          </a:prstGeom>
          <a:noFill/>
          <a:ln/>
        </p:spPr>
        <p:txBody>
          <a:bodyPr wrap="square" lIns="0" tIns="0" rIns="0" bIns="0" rtlCol="0" anchor="ctr"/>
          <a:lstStyle/>
          <a:p>
            <a:pPr marL="0" indent="0">
              <a:buNone/>
            </a:pPr>
            <a:r>
              <a:rPr lang="en-US" sz="1100" b="1" kern="0" spc="400" dirty="0">
                <a:solidFill>
                  <a:srgbClr val="F97316"/>
                </a:solidFill>
                <a:latin typeface="Meiryo" pitchFamily="34" charset="0"/>
                <a:ea typeface="Meiryo" pitchFamily="34" charset="-122"/>
                <a:cs typeface="Meiryo" pitchFamily="34" charset="-120"/>
              </a:rPr>
              <a:t>WHAT IS MOJO?</a:t>
            </a:r>
            <a:endParaRPr lang="en-US" sz="1100" dirty="0"/>
          </a:p>
        </p:txBody>
      </p:sp>
      <p:sp>
        <p:nvSpPr>
          <p:cNvPr id="3" name="Text 1"/>
          <p:cNvSpPr/>
          <p:nvPr/>
        </p:nvSpPr>
        <p:spPr>
          <a:xfrm>
            <a:off x="548640" y="594360"/>
            <a:ext cx="8229600" cy="640080"/>
          </a:xfrm>
          <a:prstGeom prst="rect">
            <a:avLst/>
          </a:prstGeom>
          <a:noFill/>
          <a:ln/>
        </p:spPr>
        <p:txBody>
          <a:bodyPr wrap="square" lIns="0" tIns="0" rIns="0" bIns="0" rtlCol="0" anchor="ctr"/>
          <a:lstStyle/>
          <a:p>
            <a:pPr marL="0" indent="0">
              <a:buNone/>
            </a:pPr>
            <a:r>
              <a:rPr lang="en-US" sz="2800" b="1" dirty="0">
                <a:solidFill>
                  <a:srgbClr val="1E293B"/>
                </a:solidFill>
                <a:latin typeface="Meiryo" pitchFamily="34" charset="0"/>
                <a:ea typeface="Meiryo" pitchFamily="34" charset="-122"/>
                <a:cs typeface="Meiryo" pitchFamily="34" charset="-120"/>
              </a:rPr>
              <a:t>Mojo の一行定義</a:t>
            </a:r>
            <a:endParaRPr lang="en-US" sz="2800" dirty="0"/>
          </a:p>
        </p:txBody>
      </p:sp>
      <p:sp>
        <p:nvSpPr>
          <p:cNvPr id="4" name="Shape 2"/>
          <p:cNvSpPr/>
          <p:nvPr/>
        </p:nvSpPr>
        <p:spPr>
          <a:xfrm>
            <a:off x="365760" y="365760"/>
            <a:ext cx="73152" cy="868680"/>
          </a:xfrm>
          <a:prstGeom prst="rect">
            <a:avLst/>
          </a:prstGeom>
          <a:solidFill>
            <a:srgbClr val="F97316"/>
          </a:solidFill>
          <a:ln w="12700">
            <a:solidFill>
              <a:srgbClr val="F97316"/>
            </a:solidFill>
            <a:prstDash val="solid"/>
          </a:ln>
        </p:spPr>
        <p:txBody>
          <a:bodyPr/>
          <a:lstStyle/>
          <a:p>
            <a:endParaRPr lang="ja-JP" altLang="en-US"/>
          </a:p>
        </p:txBody>
      </p:sp>
      <p:sp>
        <p:nvSpPr>
          <p:cNvPr id="5" name="Text 3"/>
          <p:cNvSpPr/>
          <p:nvPr/>
        </p:nvSpPr>
        <p:spPr>
          <a:xfrm>
            <a:off x="548640" y="1325880"/>
            <a:ext cx="8229600" cy="274320"/>
          </a:xfrm>
          <a:prstGeom prst="rect">
            <a:avLst/>
          </a:prstGeom>
          <a:noFill/>
          <a:ln/>
        </p:spPr>
        <p:txBody>
          <a:bodyPr wrap="square" lIns="0" tIns="0" rIns="0" bIns="0" rtlCol="0" anchor="ctr"/>
          <a:lstStyle/>
          <a:p>
            <a:pPr marL="0" indent="0">
              <a:buNone/>
            </a:pPr>
            <a:r>
              <a:rPr lang="en-US" sz="1200" dirty="0">
                <a:solidFill>
                  <a:srgbClr val="64748B"/>
                </a:solidFill>
                <a:latin typeface="Meiryo" pitchFamily="34" charset="0"/>
                <a:ea typeface="Meiryo" pitchFamily="34" charset="-122"/>
                <a:cs typeface="Meiryo" pitchFamily="34" charset="-120"/>
              </a:rPr>
              <a:t>Mojo は、次の4点を同時に追求する言語として設計されている。</a:t>
            </a:r>
            <a:endParaRPr lang="en-US" sz="1200" dirty="0"/>
          </a:p>
        </p:txBody>
      </p:sp>
      <p:sp>
        <p:nvSpPr>
          <p:cNvPr id="6" name="Shape 4"/>
          <p:cNvSpPr/>
          <p:nvPr/>
        </p:nvSpPr>
        <p:spPr>
          <a:xfrm>
            <a:off x="548640" y="1600200"/>
            <a:ext cx="4023360" cy="1234440"/>
          </a:xfrm>
          <a:prstGeom prst="rect">
            <a:avLst/>
          </a:prstGeom>
          <a:solidFill>
            <a:srgbClr val="FFFFFF"/>
          </a:solidFill>
          <a:ln w="12700">
            <a:solidFill>
              <a:srgbClr val="E2E8F0"/>
            </a:solidFill>
            <a:prstDash val="solid"/>
          </a:ln>
          <a:effectLst>
            <a:outerShdw blurRad="101600" dist="25400" dir="5400000" algn="bl" rotWithShape="0">
              <a:srgbClr val="000000">
                <a:alpha val="8000"/>
              </a:srgbClr>
            </a:outerShdw>
          </a:effectLst>
        </p:spPr>
        <p:txBody>
          <a:bodyPr/>
          <a:lstStyle/>
          <a:p>
            <a:endParaRPr lang="ja-JP" altLang="en-US"/>
          </a:p>
        </p:txBody>
      </p:sp>
      <p:sp>
        <p:nvSpPr>
          <p:cNvPr id="7" name="Shape 5"/>
          <p:cNvSpPr/>
          <p:nvPr/>
        </p:nvSpPr>
        <p:spPr>
          <a:xfrm>
            <a:off x="822960" y="1965960"/>
            <a:ext cx="548640" cy="548640"/>
          </a:xfrm>
          <a:prstGeom prst="ellipse">
            <a:avLst/>
          </a:prstGeom>
          <a:solidFill>
            <a:srgbClr val="F97316"/>
          </a:solidFill>
          <a:ln w="12700">
            <a:solidFill>
              <a:srgbClr val="333333"/>
            </a:solidFill>
            <a:prstDash val="solid"/>
          </a:ln>
        </p:spPr>
        <p:txBody>
          <a:bodyPr/>
          <a:lstStyle/>
          <a:p>
            <a:endParaRPr lang="ja-JP" altLang="en-US"/>
          </a:p>
        </p:txBody>
      </p:sp>
      <p:sp>
        <p:nvSpPr>
          <p:cNvPr id="8" name="Text 6"/>
          <p:cNvSpPr/>
          <p:nvPr/>
        </p:nvSpPr>
        <p:spPr>
          <a:xfrm>
            <a:off x="822960" y="1965960"/>
            <a:ext cx="548640" cy="548640"/>
          </a:xfrm>
          <a:prstGeom prst="rect">
            <a:avLst/>
          </a:prstGeom>
          <a:noFill/>
          <a:ln/>
        </p:spPr>
        <p:txBody>
          <a:bodyPr wrap="square" lIns="0" tIns="0" rIns="0" bIns="0" rtlCol="0" anchor="ctr"/>
          <a:lstStyle/>
          <a:p>
            <a:pPr marL="0" indent="0" algn="ctr">
              <a:buNone/>
            </a:pPr>
            <a:r>
              <a:rPr lang="en-US" sz="2200" b="1" dirty="0">
                <a:solidFill>
                  <a:srgbClr val="FFFFFF"/>
                </a:solidFill>
                <a:latin typeface="Meiryo" pitchFamily="34" charset="0"/>
                <a:ea typeface="Meiryo" pitchFamily="34" charset="-122"/>
                <a:cs typeface="Meiryo" pitchFamily="34" charset="-120"/>
              </a:rPr>
              <a:t>1</a:t>
            </a:r>
            <a:endParaRPr lang="en-US" sz="2200" dirty="0"/>
          </a:p>
        </p:txBody>
      </p:sp>
      <p:sp>
        <p:nvSpPr>
          <p:cNvPr id="9" name="Text 7"/>
          <p:cNvSpPr/>
          <p:nvPr/>
        </p:nvSpPr>
        <p:spPr>
          <a:xfrm>
            <a:off x="1554480" y="1783080"/>
            <a:ext cx="2834640" cy="457200"/>
          </a:xfrm>
          <a:prstGeom prst="rect">
            <a:avLst/>
          </a:prstGeom>
          <a:noFill/>
          <a:ln/>
        </p:spPr>
        <p:txBody>
          <a:bodyPr wrap="square" lIns="0" tIns="0" rIns="0" bIns="0" rtlCol="0" anchor="ctr"/>
          <a:lstStyle/>
          <a:p>
            <a:pPr marL="0" indent="0">
              <a:buNone/>
            </a:pPr>
            <a:r>
              <a:rPr lang="en-US" sz="1600" b="1" dirty="0">
                <a:solidFill>
                  <a:srgbClr val="1E293B"/>
                </a:solidFill>
                <a:latin typeface="Meiryo" pitchFamily="34" charset="0"/>
                <a:ea typeface="Meiryo" pitchFamily="34" charset="-122"/>
                <a:cs typeface="Meiryo" pitchFamily="34" charset="-120"/>
              </a:rPr>
              <a:t>AIインフラのための高性能</a:t>
            </a:r>
            <a:endParaRPr lang="en-US" sz="1600" dirty="0"/>
          </a:p>
        </p:txBody>
      </p:sp>
      <p:sp>
        <p:nvSpPr>
          <p:cNvPr id="10" name="Text 8"/>
          <p:cNvSpPr/>
          <p:nvPr/>
        </p:nvSpPr>
        <p:spPr>
          <a:xfrm>
            <a:off x="1554480" y="2286000"/>
            <a:ext cx="2834640" cy="594360"/>
          </a:xfrm>
          <a:prstGeom prst="rect">
            <a:avLst/>
          </a:prstGeom>
          <a:noFill/>
          <a:ln/>
        </p:spPr>
        <p:txBody>
          <a:bodyPr wrap="square" lIns="0" tIns="0" rIns="0" bIns="0" rtlCol="0" anchor="ctr"/>
          <a:lstStyle/>
          <a:p>
            <a:pPr marL="0" indent="0">
              <a:buNone/>
            </a:pPr>
            <a:r>
              <a:rPr lang="en-US" sz="1200" dirty="0">
                <a:solidFill>
                  <a:srgbClr val="64748B"/>
                </a:solidFill>
                <a:latin typeface="Meiryo" pitchFamily="34" charset="0"/>
                <a:ea typeface="Meiryo" pitchFamily="34" charset="-122"/>
                <a:cs typeface="Meiryo" pitchFamily="34" charset="-120"/>
              </a:rPr>
              <a:t>システムプログラミング言語として位置づけられる</a:t>
            </a:r>
            <a:endParaRPr lang="en-US" sz="1200" dirty="0"/>
          </a:p>
        </p:txBody>
      </p:sp>
      <p:sp>
        <p:nvSpPr>
          <p:cNvPr id="11" name="Shape 9"/>
          <p:cNvSpPr/>
          <p:nvPr/>
        </p:nvSpPr>
        <p:spPr>
          <a:xfrm>
            <a:off x="4800600" y="1600200"/>
            <a:ext cx="4023360" cy="1234440"/>
          </a:xfrm>
          <a:prstGeom prst="rect">
            <a:avLst/>
          </a:prstGeom>
          <a:solidFill>
            <a:srgbClr val="FFFFFF"/>
          </a:solidFill>
          <a:ln w="12700">
            <a:solidFill>
              <a:srgbClr val="E2E8F0"/>
            </a:solidFill>
            <a:prstDash val="solid"/>
          </a:ln>
          <a:effectLst>
            <a:outerShdw blurRad="101600" dist="25400" dir="5400000" algn="bl" rotWithShape="0">
              <a:srgbClr val="000000">
                <a:alpha val="8000"/>
              </a:srgbClr>
            </a:outerShdw>
          </a:effectLst>
        </p:spPr>
        <p:txBody>
          <a:bodyPr/>
          <a:lstStyle/>
          <a:p>
            <a:endParaRPr lang="ja-JP" altLang="en-US"/>
          </a:p>
        </p:txBody>
      </p:sp>
      <p:sp>
        <p:nvSpPr>
          <p:cNvPr id="12" name="Shape 10"/>
          <p:cNvSpPr/>
          <p:nvPr/>
        </p:nvSpPr>
        <p:spPr>
          <a:xfrm>
            <a:off x="5074920" y="1965960"/>
            <a:ext cx="548640" cy="548640"/>
          </a:xfrm>
          <a:prstGeom prst="ellipse">
            <a:avLst/>
          </a:prstGeom>
          <a:solidFill>
            <a:srgbClr val="F97316"/>
          </a:solidFill>
          <a:ln w="12700">
            <a:solidFill>
              <a:srgbClr val="333333"/>
            </a:solidFill>
            <a:prstDash val="solid"/>
          </a:ln>
        </p:spPr>
        <p:txBody>
          <a:bodyPr/>
          <a:lstStyle/>
          <a:p>
            <a:endParaRPr lang="ja-JP" altLang="en-US"/>
          </a:p>
        </p:txBody>
      </p:sp>
      <p:sp>
        <p:nvSpPr>
          <p:cNvPr id="13" name="Text 11"/>
          <p:cNvSpPr/>
          <p:nvPr/>
        </p:nvSpPr>
        <p:spPr>
          <a:xfrm>
            <a:off x="5074920" y="1965960"/>
            <a:ext cx="548640" cy="548640"/>
          </a:xfrm>
          <a:prstGeom prst="rect">
            <a:avLst/>
          </a:prstGeom>
          <a:noFill/>
          <a:ln/>
        </p:spPr>
        <p:txBody>
          <a:bodyPr wrap="square" lIns="0" tIns="0" rIns="0" bIns="0" rtlCol="0" anchor="ctr"/>
          <a:lstStyle/>
          <a:p>
            <a:pPr marL="0" indent="0" algn="ctr">
              <a:buNone/>
            </a:pPr>
            <a:r>
              <a:rPr lang="en-US" sz="2200" b="1" dirty="0">
                <a:solidFill>
                  <a:srgbClr val="FFFFFF"/>
                </a:solidFill>
                <a:latin typeface="Meiryo" pitchFamily="34" charset="0"/>
                <a:ea typeface="Meiryo" pitchFamily="34" charset="-122"/>
                <a:cs typeface="Meiryo" pitchFamily="34" charset="-120"/>
              </a:rPr>
              <a:t>2</a:t>
            </a:r>
            <a:endParaRPr lang="en-US" sz="2200" dirty="0"/>
          </a:p>
        </p:txBody>
      </p:sp>
      <p:sp>
        <p:nvSpPr>
          <p:cNvPr id="14" name="Text 12"/>
          <p:cNvSpPr/>
          <p:nvPr/>
        </p:nvSpPr>
        <p:spPr>
          <a:xfrm>
            <a:off x="5806440" y="1783080"/>
            <a:ext cx="2834640" cy="457200"/>
          </a:xfrm>
          <a:prstGeom prst="rect">
            <a:avLst/>
          </a:prstGeom>
          <a:noFill/>
          <a:ln/>
        </p:spPr>
        <p:txBody>
          <a:bodyPr wrap="square" lIns="0" tIns="0" rIns="0" bIns="0" rtlCol="0" anchor="ctr"/>
          <a:lstStyle/>
          <a:p>
            <a:pPr marL="0" indent="0">
              <a:buNone/>
            </a:pPr>
            <a:r>
              <a:rPr lang="en-US" sz="1600" b="1" dirty="0">
                <a:solidFill>
                  <a:srgbClr val="1E293B"/>
                </a:solidFill>
                <a:latin typeface="Meiryo" pitchFamily="34" charset="0"/>
                <a:ea typeface="Meiryo" pitchFamily="34" charset="-122"/>
                <a:cs typeface="Meiryo" pitchFamily="34" charset="-120"/>
              </a:rPr>
              <a:t>Python に近い書きやすさ</a:t>
            </a:r>
            <a:endParaRPr lang="en-US" sz="1600" dirty="0"/>
          </a:p>
        </p:txBody>
      </p:sp>
      <p:sp>
        <p:nvSpPr>
          <p:cNvPr id="15" name="Text 13"/>
          <p:cNvSpPr/>
          <p:nvPr/>
        </p:nvSpPr>
        <p:spPr>
          <a:xfrm>
            <a:off x="5806440" y="2286000"/>
            <a:ext cx="2834640" cy="594360"/>
          </a:xfrm>
          <a:prstGeom prst="rect">
            <a:avLst/>
          </a:prstGeom>
          <a:noFill/>
          <a:ln/>
        </p:spPr>
        <p:txBody>
          <a:bodyPr wrap="square" lIns="0" tIns="0" rIns="0" bIns="0" rtlCol="0" anchor="ctr"/>
          <a:lstStyle/>
          <a:p>
            <a:pPr marL="0" indent="0">
              <a:buNone/>
            </a:pPr>
            <a:r>
              <a:rPr lang="en-US" sz="1200" dirty="0">
                <a:solidFill>
                  <a:srgbClr val="64748B"/>
                </a:solidFill>
                <a:latin typeface="Meiryo" pitchFamily="34" charset="0"/>
                <a:ea typeface="Meiryo" pitchFamily="34" charset="-122"/>
                <a:cs typeface="Meiryo" pitchFamily="34" charset="-120"/>
              </a:rPr>
              <a:t>静的型・メモリ安全を重視しつつ、入口は親しみやすく</a:t>
            </a:r>
            <a:endParaRPr lang="en-US" sz="1200" dirty="0"/>
          </a:p>
        </p:txBody>
      </p:sp>
      <p:sp>
        <p:nvSpPr>
          <p:cNvPr id="16" name="Shape 14"/>
          <p:cNvSpPr/>
          <p:nvPr/>
        </p:nvSpPr>
        <p:spPr>
          <a:xfrm>
            <a:off x="548640" y="2971800"/>
            <a:ext cx="4023360" cy="1234440"/>
          </a:xfrm>
          <a:prstGeom prst="rect">
            <a:avLst/>
          </a:prstGeom>
          <a:solidFill>
            <a:srgbClr val="FFFFFF"/>
          </a:solidFill>
          <a:ln w="12700">
            <a:solidFill>
              <a:srgbClr val="E2E8F0"/>
            </a:solidFill>
            <a:prstDash val="solid"/>
          </a:ln>
          <a:effectLst>
            <a:outerShdw blurRad="101600" dist="25400" dir="5400000" algn="bl" rotWithShape="0">
              <a:srgbClr val="000000">
                <a:alpha val="8000"/>
              </a:srgbClr>
            </a:outerShdw>
          </a:effectLst>
        </p:spPr>
        <p:txBody>
          <a:bodyPr/>
          <a:lstStyle/>
          <a:p>
            <a:endParaRPr lang="ja-JP" altLang="en-US"/>
          </a:p>
        </p:txBody>
      </p:sp>
      <p:sp>
        <p:nvSpPr>
          <p:cNvPr id="17" name="Shape 15"/>
          <p:cNvSpPr/>
          <p:nvPr/>
        </p:nvSpPr>
        <p:spPr>
          <a:xfrm>
            <a:off x="822960" y="3337560"/>
            <a:ext cx="548640" cy="548640"/>
          </a:xfrm>
          <a:prstGeom prst="ellipse">
            <a:avLst/>
          </a:prstGeom>
          <a:solidFill>
            <a:srgbClr val="F97316"/>
          </a:solidFill>
          <a:ln w="12700">
            <a:solidFill>
              <a:srgbClr val="333333"/>
            </a:solidFill>
            <a:prstDash val="solid"/>
          </a:ln>
        </p:spPr>
        <p:txBody>
          <a:bodyPr/>
          <a:lstStyle/>
          <a:p>
            <a:endParaRPr lang="ja-JP" altLang="en-US"/>
          </a:p>
        </p:txBody>
      </p:sp>
      <p:sp>
        <p:nvSpPr>
          <p:cNvPr id="18" name="Text 16"/>
          <p:cNvSpPr/>
          <p:nvPr/>
        </p:nvSpPr>
        <p:spPr>
          <a:xfrm>
            <a:off x="822960" y="3337560"/>
            <a:ext cx="548640" cy="548640"/>
          </a:xfrm>
          <a:prstGeom prst="rect">
            <a:avLst/>
          </a:prstGeom>
          <a:noFill/>
          <a:ln/>
        </p:spPr>
        <p:txBody>
          <a:bodyPr wrap="square" lIns="0" tIns="0" rIns="0" bIns="0" rtlCol="0" anchor="ctr"/>
          <a:lstStyle/>
          <a:p>
            <a:pPr marL="0" indent="0" algn="ctr">
              <a:buNone/>
            </a:pPr>
            <a:r>
              <a:rPr lang="en-US" sz="2200" b="1" dirty="0">
                <a:solidFill>
                  <a:srgbClr val="FFFFFF"/>
                </a:solidFill>
                <a:latin typeface="Meiryo" pitchFamily="34" charset="0"/>
                <a:ea typeface="Meiryo" pitchFamily="34" charset="-122"/>
                <a:cs typeface="Meiryo" pitchFamily="34" charset="-120"/>
              </a:rPr>
              <a:t>3</a:t>
            </a:r>
            <a:endParaRPr lang="en-US" sz="2200" dirty="0"/>
          </a:p>
        </p:txBody>
      </p:sp>
      <p:sp>
        <p:nvSpPr>
          <p:cNvPr id="19" name="Text 17"/>
          <p:cNvSpPr/>
          <p:nvPr/>
        </p:nvSpPr>
        <p:spPr>
          <a:xfrm>
            <a:off x="1554480" y="3154680"/>
            <a:ext cx="2834640" cy="457200"/>
          </a:xfrm>
          <a:prstGeom prst="rect">
            <a:avLst/>
          </a:prstGeom>
          <a:noFill/>
          <a:ln/>
        </p:spPr>
        <p:txBody>
          <a:bodyPr wrap="square" lIns="0" tIns="0" rIns="0" bIns="0" rtlCol="0" anchor="ctr"/>
          <a:lstStyle/>
          <a:p>
            <a:pPr marL="0" indent="0">
              <a:buNone/>
            </a:pPr>
            <a:r>
              <a:rPr lang="en-US" sz="1600" b="1" dirty="0">
                <a:solidFill>
                  <a:srgbClr val="1E293B"/>
                </a:solidFill>
                <a:latin typeface="Meiryo" pitchFamily="34" charset="0"/>
                <a:ea typeface="Meiryo" pitchFamily="34" charset="-122"/>
                <a:cs typeface="Meiryo" pitchFamily="34" charset="-120"/>
              </a:rPr>
              <a:t>CPU・GPU・アクセラレータ</a:t>
            </a:r>
            <a:endParaRPr lang="en-US" sz="1600" dirty="0"/>
          </a:p>
        </p:txBody>
      </p:sp>
      <p:sp>
        <p:nvSpPr>
          <p:cNvPr id="20" name="Text 18"/>
          <p:cNvSpPr/>
          <p:nvPr/>
        </p:nvSpPr>
        <p:spPr>
          <a:xfrm>
            <a:off x="1554480" y="3657600"/>
            <a:ext cx="2834640" cy="594360"/>
          </a:xfrm>
          <a:prstGeom prst="rect">
            <a:avLst/>
          </a:prstGeom>
          <a:noFill/>
          <a:ln/>
        </p:spPr>
        <p:txBody>
          <a:bodyPr wrap="square" lIns="0" tIns="0" rIns="0" bIns="0" rtlCol="0" anchor="ctr"/>
          <a:lstStyle/>
          <a:p>
            <a:pPr marL="0" indent="0">
              <a:buNone/>
            </a:pPr>
            <a:r>
              <a:rPr lang="en-US" sz="1200" dirty="0">
                <a:solidFill>
                  <a:srgbClr val="64748B"/>
                </a:solidFill>
                <a:latin typeface="Meiryo" pitchFamily="34" charset="0"/>
                <a:ea typeface="Meiryo" pitchFamily="34" charset="-122"/>
                <a:cs typeface="Meiryo" pitchFamily="34" charset="-120"/>
              </a:rPr>
              <a:t>ハードウェアを意識した最適化を前提に書ける</a:t>
            </a:r>
            <a:endParaRPr lang="en-US" sz="1200" dirty="0"/>
          </a:p>
        </p:txBody>
      </p:sp>
      <p:sp>
        <p:nvSpPr>
          <p:cNvPr id="21" name="Shape 19"/>
          <p:cNvSpPr/>
          <p:nvPr/>
        </p:nvSpPr>
        <p:spPr>
          <a:xfrm>
            <a:off x="4800600" y="2971800"/>
            <a:ext cx="4023360" cy="1234440"/>
          </a:xfrm>
          <a:prstGeom prst="rect">
            <a:avLst/>
          </a:prstGeom>
          <a:solidFill>
            <a:srgbClr val="FFFFFF"/>
          </a:solidFill>
          <a:ln w="12700">
            <a:solidFill>
              <a:srgbClr val="E2E8F0"/>
            </a:solidFill>
            <a:prstDash val="solid"/>
          </a:ln>
          <a:effectLst>
            <a:outerShdw blurRad="101600" dist="25400" dir="5400000" algn="bl" rotWithShape="0">
              <a:srgbClr val="000000">
                <a:alpha val="8000"/>
              </a:srgbClr>
            </a:outerShdw>
          </a:effectLst>
        </p:spPr>
        <p:txBody>
          <a:bodyPr/>
          <a:lstStyle/>
          <a:p>
            <a:endParaRPr lang="ja-JP" altLang="en-US"/>
          </a:p>
        </p:txBody>
      </p:sp>
      <p:sp>
        <p:nvSpPr>
          <p:cNvPr id="22" name="Shape 20"/>
          <p:cNvSpPr/>
          <p:nvPr/>
        </p:nvSpPr>
        <p:spPr>
          <a:xfrm>
            <a:off x="5074920" y="3337560"/>
            <a:ext cx="548640" cy="548640"/>
          </a:xfrm>
          <a:prstGeom prst="ellipse">
            <a:avLst/>
          </a:prstGeom>
          <a:solidFill>
            <a:srgbClr val="F97316"/>
          </a:solidFill>
          <a:ln w="12700">
            <a:solidFill>
              <a:srgbClr val="333333"/>
            </a:solidFill>
            <a:prstDash val="solid"/>
          </a:ln>
        </p:spPr>
        <p:txBody>
          <a:bodyPr/>
          <a:lstStyle/>
          <a:p>
            <a:endParaRPr lang="ja-JP" altLang="en-US"/>
          </a:p>
        </p:txBody>
      </p:sp>
      <p:sp>
        <p:nvSpPr>
          <p:cNvPr id="23" name="Text 21"/>
          <p:cNvSpPr/>
          <p:nvPr/>
        </p:nvSpPr>
        <p:spPr>
          <a:xfrm>
            <a:off x="5074920" y="3337560"/>
            <a:ext cx="548640" cy="548640"/>
          </a:xfrm>
          <a:prstGeom prst="rect">
            <a:avLst/>
          </a:prstGeom>
          <a:noFill/>
          <a:ln/>
        </p:spPr>
        <p:txBody>
          <a:bodyPr wrap="square" lIns="0" tIns="0" rIns="0" bIns="0" rtlCol="0" anchor="ctr"/>
          <a:lstStyle/>
          <a:p>
            <a:pPr marL="0" indent="0" algn="ctr">
              <a:buNone/>
            </a:pPr>
            <a:r>
              <a:rPr lang="en-US" sz="2200" b="1" dirty="0">
                <a:solidFill>
                  <a:srgbClr val="FFFFFF"/>
                </a:solidFill>
                <a:latin typeface="Meiryo" pitchFamily="34" charset="0"/>
                <a:ea typeface="Meiryo" pitchFamily="34" charset="-122"/>
                <a:cs typeface="Meiryo" pitchFamily="34" charset="-120"/>
              </a:rPr>
              <a:t>4</a:t>
            </a:r>
            <a:endParaRPr lang="en-US" sz="2200" dirty="0"/>
          </a:p>
        </p:txBody>
      </p:sp>
      <p:sp>
        <p:nvSpPr>
          <p:cNvPr id="24" name="Text 22"/>
          <p:cNvSpPr/>
          <p:nvPr/>
        </p:nvSpPr>
        <p:spPr>
          <a:xfrm>
            <a:off x="5806440" y="3154680"/>
            <a:ext cx="2834640" cy="457200"/>
          </a:xfrm>
          <a:prstGeom prst="rect">
            <a:avLst/>
          </a:prstGeom>
          <a:noFill/>
          <a:ln/>
        </p:spPr>
        <p:txBody>
          <a:bodyPr wrap="square" lIns="0" tIns="0" rIns="0" bIns="0" rtlCol="0" anchor="ctr"/>
          <a:lstStyle/>
          <a:p>
            <a:pPr marL="0" indent="0">
              <a:buNone/>
            </a:pPr>
            <a:r>
              <a:rPr lang="en-US" sz="1600" b="1" dirty="0">
                <a:solidFill>
                  <a:srgbClr val="1E293B"/>
                </a:solidFill>
                <a:latin typeface="Meiryo" pitchFamily="34" charset="0"/>
                <a:ea typeface="Meiryo" pitchFamily="34" charset="-122"/>
                <a:cs typeface="Meiryo" pitchFamily="34" charset="-120"/>
              </a:rPr>
              <a:t>Python ライブラリと相互運用</a:t>
            </a:r>
            <a:endParaRPr lang="en-US" sz="1600" dirty="0"/>
          </a:p>
        </p:txBody>
      </p:sp>
      <p:sp>
        <p:nvSpPr>
          <p:cNvPr id="25" name="Text 23"/>
          <p:cNvSpPr/>
          <p:nvPr/>
        </p:nvSpPr>
        <p:spPr>
          <a:xfrm>
            <a:off x="5806440" y="3657600"/>
            <a:ext cx="2834640" cy="594360"/>
          </a:xfrm>
          <a:prstGeom prst="rect">
            <a:avLst/>
          </a:prstGeom>
          <a:noFill/>
          <a:ln/>
        </p:spPr>
        <p:txBody>
          <a:bodyPr wrap="square" lIns="0" tIns="0" rIns="0" bIns="0" rtlCol="0" anchor="ctr"/>
          <a:lstStyle/>
          <a:p>
            <a:pPr marL="0" indent="0">
              <a:buNone/>
            </a:pPr>
            <a:r>
              <a:rPr lang="en-US" sz="1200" dirty="0">
                <a:solidFill>
                  <a:srgbClr val="64748B"/>
                </a:solidFill>
                <a:latin typeface="Meiryo" pitchFamily="34" charset="0"/>
                <a:ea typeface="Meiryo" pitchFamily="34" charset="-122"/>
                <a:cs typeface="Meiryo" pitchFamily="34" charset="-120"/>
              </a:rPr>
              <a:t>既存のPython資産をそのまま活かせる</a:t>
            </a:r>
            <a:endParaRPr lang="en-US" sz="1200" dirty="0"/>
          </a:p>
        </p:txBody>
      </p:sp>
      <p:sp>
        <p:nvSpPr>
          <p:cNvPr id="26" name="Shape 24"/>
          <p:cNvSpPr/>
          <p:nvPr/>
        </p:nvSpPr>
        <p:spPr>
          <a:xfrm>
            <a:off x="548640" y="4434840"/>
            <a:ext cx="8046720" cy="365760"/>
          </a:xfrm>
          <a:prstGeom prst="rect">
            <a:avLst/>
          </a:prstGeom>
          <a:solidFill>
            <a:srgbClr val="0F172A"/>
          </a:solidFill>
          <a:ln w="12700">
            <a:solidFill>
              <a:srgbClr val="333333"/>
            </a:solidFill>
            <a:prstDash val="solid"/>
          </a:ln>
        </p:spPr>
        <p:txBody>
          <a:bodyPr/>
          <a:lstStyle/>
          <a:p>
            <a:endParaRPr lang="ja-JP" altLang="en-US"/>
          </a:p>
        </p:txBody>
      </p:sp>
      <p:sp>
        <p:nvSpPr>
          <p:cNvPr id="27" name="Text 25"/>
          <p:cNvSpPr/>
          <p:nvPr/>
        </p:nvSpPr>
        <p:spPr>
          <a:xfrm>
            <a:off x="685800" y="4434840"/>
            <a:ext cx="7863840" cy="365760"/>
          </a:xfrm>
          <a:prstGeom prst="rect">
            <a:avLst/>
          </a:prstGeom>
          <a:noFill/>
          <a:ln/>
        </p:spPr>
        <p:txBody>
          <a:bodyPr wrap="square" lIns="0" tIns="0" rIns="0" bIns="0" rtlCol="0" anchor="ctr"/>
          <a:lstStyle/>
          <a:p>
            <a:pPr marL="0" indent="0">
              <a:buNone/>
            </a:pPr>
            <a:r>
              <a:rPr lang="en-US" sz="1200" b="1" i="1" dirty="0">
                <a:solidFill>
                  <a:srgbClr val="FFFFFF"/>
                </a:solidFill>
                <a:latin typeface="Meiryo" pitchFamily="34" charset="0"/>
                <a:ea typeface="Meiryo" pitchFamily="34" charset="-122"/>
                <a:cs typeface="Meiryo" pitchFamily="34" charset="-120"/>
              </a:rPr>
              <a:t>Mojo は Python の方言ではなく、Python に似た入口を持つ高性能言語。</a:t>
            </a:r>
            <a:endParaRPr lang="en-US" sz="1200" dirty="0"/>
          </a:p>
        </p:txBody>
      </p:sp>
      <p:sp>
        <p:nvSpPr>
          <p:cNvPr id="28" name="Text 26"/>
          <p:cNvSpPr/>
          <p:nvPr/>
        </p:nvSpPr>
        <p:spPr>
          <a:xfrm>
            <a:off x="365760" y="4800600"/>
            <a:ext cx="4572000" cy="274320"/>
          </a:xfrm>
          <a:prstGeom prst="rect">
            <a:avLst/>
          </a:prstGeom>
          <a:noFill/>
          <a:ln/>
        </p:spPr>
        <p:txBody>
          <a:bodyPr wrap="square" lIns="0" tIns="0" rIns="0" bIns="0" rtlCol="0" anchor="ctr"/>
          <a:lstStyle/>
          <a:p>
            <a:pPr marL="0" indent="0" algn="l">
              <a:buNone/>
            </a:pPr>
            <a:r>
              <a:rPr lang="en-US" sz="900" dirty="0">
                <a:solidFill>
                  <a:srgbClr val="64748B"/>
                </a:solidFill>
                <a:latin typeface="Meiryo" pitchFamily="34" charset="0"/>
                <a:ea typeface="Meiryo" pitchFamily="34" charset="-122"/>
                <a:cs typeface="Meiryo" pitchFamily="34" charset="-120"/>
              </a:rPr>
              <a:t>mojo入門 — Part 1</a:t>
            </a:r>
            <a:endParaRPr lang="en-US" sz="900" dirty="0"/>
          </a:p>
        </p:txBody>
      </p:sp>
      <p:sp>
        <p:nvSpPr>
          <p:cNvPr id="29" name="Text 27"/>
          <p:cNvSpPr/>
          <p:nvPr/>
        </p:nvSpPr>
        <p:spPr>
          <a:xfrm>
            <a:off x="7863840" y="4800600"/>
            <a:ext cx="914400" cy="274320"/>
          </a:xfrm>
          <a:prstGeom prst="rect">
            <a:avLst/>
          </a:prstGeom>
          <a:noFill/>
          <a:ln/>
        </p:spPr>
        <p:txBody>
          <a:bodyPr wrap="square" lIns="0" tIns="0" rIns="0" bIns="0" rtlCol="0" anchor="ctr"/>
          <a:lstStyle/>
          <a:p>
            <a:pPr marL="0" indent="0" algn="r">
              <a:buNone/>
            </a:pPr>
            <a:r>
              <a:rPr lang="en-US" sz="900" dirty="0">
                <a:solidFill>
                  <a:srgbClr val="64748B"/>
                </a:solidFill>
                <a:latin typeface="Meiryo" pitchFamily="34" charset="0"/>
                <a:ea typeface="Meiryo" pitchFamily="34" charset="-122"/>
                <a:cs typeface="Meiryo" pitchFamily="34" charset="-120"/>
              </a:rPr>
              <a:t>4 / 17</a:t>
            </a:r>
            <a:endParaRPr lang="en-US" sz="900" dirty="0"/>
          </a:p>
        </p:txBody>
      </p:sp>
      <p:sp>
        <p:nvSpPr>
          <p:cNvPr id="30" name="Shape 28"/>
          <p:cNvSpPr/>
          <p:nvPr/>
        </p:nvSpPr>
        <p:spPr>
          <a:xfrm>
            <a:off x="7178040" y="4901184"/>
            <a:ext cx="73152" cy="73152"/>
          </a:xfrm>
          <a:prstGeom prst="ellipse">
            <a:avLst/>
          </a:prstGeom>
          <a:solidFill>
            <a:srgbClr val="F97316"/>
          </a:solidFill>
          <a:ln w="12700">
            <a:solidFill>
              <a:srgbClr val="F97316"/>
            </a:solidFill>
            <a:prstDash val="solid"/>
          </a:ln>
        </p:spPr>
        <p:txBody>
          <a:bodyPr/>
          <a:lstStyle/>
          <a:p>
            <a:endParaRPr lang="ja-JP" altLang="en-US"/>
          </a:p>
        </p:txBody>
      </p:sp>
      <p:pic>
        <p:nvPicPr>
          <p:cNvPr id="31" name="slide_06.mp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a:stretch>
            <a:fillRect/>
          </a:stretch>
        </p:blipFill>
        <p:spPr>
          <a:xfrm>
            <a:off x="91440" y="91440"/>
            <a:ext cx="365760" cy="36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afterEffect">
                                  <p:stCondLst>
                                    <p:cond delay="0"/>
                                  </p:stCondLst>
                                  <p:childTnLst>
                                    <p:cmd type="call" cmd="playFrom(0.0)">
                                      <p:cBhvr>
                                        <p:cTn id="6" dur="indefinite" fill="hold"/>
                                        <p:tgtEl>
                                          <p:spTgt spid="3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31"/>
                </p:tgtEl>
              </p:cMediaNode>
            </p:audio>
          </p:childTnLst>
        </p:cTn>
      </p:par>
    </p:tnLst>
  </p:timing>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20040"/>
            <a:ext cx="8229600" cy="274320"/>
          </a:xfrm>
          <a:prstGeom prst="rect">
            <a:avLst/>
          </a:prstGeom>
          <a:noFill/>
          <a:ln/>
        </p:spPr>
        <p:txBody>
          <a:bodyPr wrap="square" lIns="0" tIns="0" rIns="0" bIns="0" rtlCol="0" anchor="ctr"/>
          <a:lstStyle/>
          <a:p>
            <a:pPr marL="0" indent="0">
              <a:buNone/>
            </a:pPr>
            <a:r>
              <a:rPr lang="en-US" sz="1100" b="1" kern="0" spc="400" dirty="0">
                <a:solidFill>
                  <a:srgbClr val="F97316"/>
                </a:solidFill>
                <a:latin typeface="Meiryo" pitchFamily="34" charset="0"/>
                <a:ea typeface="Meiryo" pitchFamily="34" charset="-122"/>
                <a:cs typeface="Meiryo" pitchFamily="34" charset="-120"/>
              </a:rPr>
              <a:t>USE CASES</a:t>
            </a:r>
            <a:endParaRPr lang="en-US" sz="1100" dirty="0"/>
          </a:p>
        </p:txBody>
      </p:sp>
      <p:sp>
        <p:nvSpPr>
          <p:cNvPr id="3" name="Text 1"/>
          <p:cNvSpPr/>
          <p:nvPr/>
        </p:nvSpPr>
        <p:spPr>
          <a:xfrm>
            <a:off x="548640" y="594360"/>
            <a:ext cx="8229600" cy="640080"/>
          </a:xfrm>
          <a:prstGeom prst="rect">
            <a:avLst/>
          </a:prstGeom>
          <a:noFill/>
          <a:ln/>
        </p:spPr>
        <p:txBody>
          <a:bodyPr wrap="square" lIns="0" tIns="0" rIns="0" bIns="0" rtlCol="0" anchor="ctr"/>
          <a:lstStyle/>
          <a:p>
            <a:pPr marL="0" indent="0">
              <a:buNone/>
            </a:pPr>
            <a:r>
              <a:rPr lang="en-US" sz="2800" b="1" dirty="0">
                <a:solidFill>
                  <a:srgbClr val="1E293B"/>
                </a:solidFill>
                <a:latin typeface="Meiryo" pitchFamily="34" charset="0"/>
                <a:ea typeface="Meiryo" pitchFamily="34" charset="-122"/>
                <a:cs typeface="Meiryo" pitchFamily="34" charset="-120"/>
              </a:rPr>
              <a:t>向いている用途 / 慎重に見るべき用途</a:t>
            </a:r>
            <a:endParaRPr lang="en-US" sz="2800" dirty="0"/>
          </a:p>
        </p:txBody>
      </p:sp>
      <p:sp>
        <p:nvSpPr>
          <p:cNvPr id="4" name="Shape 2"/>
          <p:cNvSpPr/>
          <p:nvPr/>
        </p:nvSpPr>
        <p:spPr>
          <a:xfrm>
            <a:off x="365760" y="365760"/>
            <a:ext cx="73152" cy="868680"/>
          </a:xfrm>
          <a:prstGeom prst="rect">
            <a:avLst/>
          </a:prstGeom>
          <a:solidFill>
            <a:srgbClr val="F97316"/>
          </a:solidFill>
          <a:ln w="12700">
            <a:solidFill>
              <a:srgbClr val="F97316"/>
            </a:solidFill>
            <a:prstDash val="solid"/>
          </a:ln>
        </p:spPr>
        <p:txBody>
          <a:bodyPr/>
          <a:lstStyle/>
          <a:p>
            <a:endParaRPr lang="ja-JP" altLang="en-US"/>
          </a:p>
        </p:txBody>
      </p:sp>
      <p:sp>
        <p:nvSpPr>
          <p:cNvPr id="5" name="Shape 3"/>
          <p:cNvSpPr/>
          <p:nvPr/>
        </p:nvSpPr>
        <p:spPr>
          <a:xfrm>
            <a:off x="548640" y="1417320"/>
            <a:ext cx="4023360" cy="2743200"/>
          </a:xfrm>
          <a:prstGeom prst="rect">
            <a:avLst/>
          </a:prstGeom>
          <a:solidFill>
            <a:srgbClr val="FFFFFF"/>
          </a:solidFill>
          <a:ln w="12700">
            <a:solidFill>
              <a:srgbClr val="E2E8F0"/>
            </a:solidFill>
            <a:prstDash val="solid"/>
          </a:ln>
          <a:effectLst>
            <a:outerShdw blurRad="101600" dist="25400" dir="5400000" algn="bl" rotWithShape="0">
              <a:srgbClr val="000000">
                <a:alpha val="8000"/>
              </a:srgbClr>
            </a:outerShdw>
          </a:effectLst>
        </p:spPr>
        <p:txBody>
          <a:bodyPr/>
          <a:lstStyle/>
          <a:p>
            <a:endParaRPr lang="ja-JP" altLang="en-US"/>
          </a:p>
        </p:txBody>
      </p:sp>
      <p:sp>
        <p:nvSpPr>
          <p:cNvPr id="6" name="Shape 4"/>
          <p:cNvSpPr/>
          <p:nvPr/>
        </p:nvSpPr>
        <p:spPr>
          <a:xfrm>
            <a:off x="548640" y="1417320"/>
            <a:ext cx="4023360" cy="548640"/>
          </a:xfrm>
          <a:prstGeom prst="rect">
            <a:avLst/>
          </a:prstGeom>
          <a:solidFill>
            <a:srgbClr val="10B981"/>
          </a:solidFill>
          <a:ln w="12700">
            <a:solidFill>
              <a:srgbClr val="333333"/>
            </a:solidFill>
            <a:prstDash val="solid"/>
          </a:ln>
        </p:spPr>
        <p:txBody>
          <a:bodyPr/>
          <a:lstStyle/>
          <a:p>
            <a:endParaRPr lang="ja-JP" altLang="en-US"/>
          </a:p>
        </p:txBody>
      </p:sp>
      <p:sp>
        <p:nvSpPr>
          <p:cNvPr id="7" name="Text 5"/>
          <p:cNvSpPr/>
          <p:nvPr/>
        </p:nvSpPr>
        <p:spPr>
          <a:xfrm>
            <a:off x="777240" y="1417320"/>
            <a:ext cx="3566160" cy="548640"/>
          </a:xfrm>
          <a:prstGeom prst="rect">
            <a:avLst/>
          </a:prstGeom>
          <a:noFill/>
          <a:ln/>
        </p:spPr>
        <p:txBody>
          <a:bodyPr wrap="square" lIns="0" tIns="0" rIns="0" bIns="0" rtlCol="0" anchor="ctr"/>
          <a:lstStyle/>
          <a:p>
            <a:pPr marL="0" indent="0">
              <a:buNone/>
            </a:pPr>
            <a:r>
              <a:rPr lang="en-US" sz="1800" b="1" dirty="0">
                <a:solidFill>
                  <a:srgbClr val="FFFFFF"/>
                </a:solidFill>
                <a:latin typeface="Meiryo" pitchFamily="34" charset="0"/>
                <a:ea typeface="Meiryo" pitchFamily="34" charset="-122"/>
                <a:cs typeface="Meiryo" pitchFamily="34" charset="-120"/>
              </a:rPr>
              <a:t>✓  向いている用途</a:t>
            </a:r>
            <a:endParaRPr lang="en-US" sz="1800" dirty="0"/>
          </a:p>
        </p:txBody>
      </p:sp>
      <p:sp>
        <p:nvSpPr>
          <p:cNvPr id="8" name="Text 6"/>
          <p:cNvSpPr/>
          <p:nvPr/>
        </p:nvSpPr>
        <p:spPr>
          <a:xfrm>
            <a:off x="777240" y="2194560"/>
            <a:ext cx="274320" cy="365760"/>
          </a:xfrm>
          <a:prstGeom prst="rect">
            <a:avLst/>
          </a:prstGeom>
          <a:noFill/>
          <a:ln/>
        </p:spPr>
        <p:txBody>
          <a:bodyPr wrap="square" lIns="0" tIns="0" rIns="0" bIns="0" rtlCol="0" anchor="ctr"/>
          <a:lstStyle/>
          <a:p>
            <a:pPr marL="0" indent="0">
              <a:buNone/>
            </a:pPr>
            <a:r>
              <a:rPr lang="en-US" sz="1800" b="1" dirty="0">
                <a:solidFill>
                  <a:srgbClr val="10B981"/>
                </a:solidFill>
                <a:latin typeface="Meiryo" pitchFamily="34" charset="0"/>
                <a:ea typeface="Meiryo" pitchFamily="34" charset="-122"/>
                <a:cs typeface="Meiryo" pitchFamily="34" charset="-120"/>
              </a:rPr>
              <a:t>•</a:t>
            </a:r>
            <a:endParaRPr lang="en-US" sz="1800" dirty="0"/>
          </a:p>
        </p:txBody>
      </p:sp>
      <p:sp>
        <p:nvSpPr>
          <p:cNvPr id="9" name="Text 7"/>
          <p:cNvSpPr/>
          <p:nvPr/>
        </p:nvSpPr>
        <p:spPr>
          <a:xfrm>
            <a:off x="1051560" y="2194560"/>
            <a:ext cx="3383280" cy="457200"/>
          </a:xfrm>
          <a:prstGeom prst="rect">
            <a:avLst/>
          </a:prstGeom>
          <a:noFill/>
          <a:ln/>
        </p:spPr>
        <p:txBody>
          <a:bodyPr wrap="square" lIns="0" tIns="0" rIns="0" bIns="0" rtlCol="0" anchor="t"/>
          <a:lstStyle/>
          <a:p>
            <a:pPr marL="0" indent="0">
              <a:buNone/>
            </a:pPr>
            <a:r>
              <a:rPr lang="en-US" sz="1300" dirty="0">
                <a:solidFill>
                  <a:srgbClr val="1E293B"/>
                </a:solidFill>
                <a:latin typeface="Meiryo" pitchFamily="34" charset="0"/>
                <a:ea typeface="Meiryo" pitchFamily="34" charset="-122"/>
                <a:cs typeface="Meiryo" pitchFamily="34" charset="-120"/>
              </a:rPr>
              <a:t>数値計算・テンソル処理・カーネル</a:t>
            </a:r>
            <a:endParaRPr lang="en-US" sz="1300" dirty="0"/>
          </a:p>
        </p:txBody>
      </p:sp>
      <p:sp>
        <p:nvSpPr>
          <p:cNvPr id="10" name="Text 8"/>
          <p:cNvSpPr/>
          <p:nvPr/>
        </p:nvSpPr>
        <p:spPr>
          <a:xfrm>
            <a:off x="777240" y="2788920"/>
            <a:ext cx="274320" cy="365760"/>
          </a:xfrm>
          <a:prstGeom prst="rect">
            <a:avLst/>
          </a:prstGeom>
          <a:noFill/>
          <a:ln/>
        </p:spPr>
        <p:txBody>
          <a:bodyPr wrap="square" lIns="0" tIns="0" rIns="0" bIns="0" rtlCol="0" anchor="ctr"/>
          <a:lstStyle/>
          <a:p>
            <a:pPr marL="0" indent="0">
              <a:buNone/>
            </a:pPr>
            <a:r>
              <a:rPr lang="en-US" sz="1800" b="1" dirty="0">
                <a:solidFill>
                  <a:srgbClr val="10B981"/>
                </a:solidFill>
                <a:latin typeface="Meiryo" pitchFamily="34" charset="0"/>
                <a:ea typeface="Meiryo" pitchFamily="34" charset="-122"/>
                <a:cs typeface="Meiryo" pitchFamily="34" charset="-120"/>
              </a:rPr>
              <a:t>•</a:t>
            </a:r>
            <a:endParaRPr lang="en-US" sz="1800" dirty="0"/>
          </a:p>
        </p:txBody>
      </p:sp>
      <p:sp>
        <p:nvSpPr>
          <p:cNvPr id="11" name="Text 9"/>
          <p:cNvSpPr/>
          <p:nvPr/>
        </p:nvSpPr>
        <p:spPr>
          <a:xfrm>
            <a:off x="1051560" y="2788920"/>
            <a:ext cx="3383280" cy="457200"/>
          </a:xfrm>
          <a:prstGeom prst="rect">
            <a:avLst/>
          </a:prstGeom>
          <a:noFill/>
          <a:ln/>
        </p:spPr>
        <p:txBody>
          <a:bodyPr wrap="square" lIns="0" tIns="0" rIns="0" bIns="0" rtlCol="0" anchor="t"/>
          <a:lstStyle/>
          <a:p>
            <a:pPr marL="0" indent="0">
              <a:buNone/>
            </a:pPr>
            <a:r>
              <a:rPr lang="en-US" sz="1300" dirty="0">
                <a:solidFill>
                  <a:srgbClr val="1E293B"/>
                </a:solidFill>
                <a:latin typeface="Meiryo" pitchFamily="34" charset="0"/>
                <a:ea typeface="Meiryo" pitchFamily="34" charset="-122"/>
                <a:cs typeface="Meiryo" pitchFamily="34" charset="-120"/>
              </a:rPr>
              <a:t>メモリ配置・GPU を意識する処理</a:t>
            </a:r>
            <a:endParaRPr lang="en-US" sz="1300" dirty="0"/>
          </a:p>
        </p:txBody>
      </p:sp>
      <p:sp>
        <p:nvSpPr>
          <p:cNvPr id="12" name="Text 10"/>
          <p:cNvSpPr/>
          <p:nvPr/>
        </p:nvSpPr>
        <p:spPr>
          <a:xfrm>
            <a:off x="777240" y="3383280"/>
            <a:ext cx="274320" cy="365760"/>
          </a:xfrm>
          <a:prstGeom prst="rect">
            <a:avLst/>
          </a:prstGeom>
          <a:noFill/>
          <a:ln/>
        </p:spPr>
        <p:txBody>
          <a:bodyPr wrap="square" lIns="0" tIns="0" rIns="0" bIns="0" rtlCol="0" anchor="ctr"/>
          <a:lstStyle/>
          <a:p>
            <a:pPr marL="0" indent="0">
              <a:buNone/>
            </a:pPr>
            <a:r>
              <a:rPr lang="en-US" sz="1800" b="1" dirty="0">
                <a:solidFill>
                  <a:srgbClr val="10B981"/>
                </a:solidFill>
                <a:latin typeface="Meiryo" pitchFamily="34" charset="0"/>
                <a:ea typeface="Meiryo" pitchFamily="34" charset="-122"/>
                <a:cs typeface="Meiryo" pitchFamily="34" charset="-120"/>
              </a:rPr>
              <a:t>•</a:t>
            </a:r>
            <a:endParaRPr lang="en-US" sz="1800" dirty="0"/>
          </a:p>
        </p:txBody>
      </p:sp>
      <p:sp>
        <p:nvSpPr>
          <p:cNvPr id="13" name="Text 11"/>
          <p:cNvSpPr/>
          <p:nvPr/>
        </p:nvSpPr>
        <p:spPr>
          <a:xfrm>
            <a:off x="1051560" y="3383280"/>
            <a:ext cx="3383280" cy="457200"/>
          </a:xfrm>
          <a:prstGeom prst="rect">
            <a:avLst/>
          </a:prstGeom>
          <a:noFill/>
          <a:ln/>
        </p:spPr>
        <p:txBody>
          <a:bodyPr wrap="square" lIns="0" tIns="0" rIns="0" bIns="0" rtlCol="0" anchor="t"/>
          <a:lstStyle/>
          <a:p>
            <a:pPr marL="0" indent="0">
              <a:buNone/>
            </a:pPr>
            <a:r>
              <a:rPr lang="en-US" sz="1300" dirty="0">
                <a:solidFill>
                  <a:srgbClr val="1E293B"/>
                </a:solidFill>
                <a:latin typeface="Meiryo" pitchFamily="34" charset="0"/>
                <a:ea typeface="Meiryo" pitchFamily="34" charset="-122"/>
                <a:cs typeface="Meiryo" pitchFamily="34" charset="-120"/>
              </a:rPr>
              <a:t>Python の性能ボトルネック部分の高速化</a:t>
            </a:r>
            <a:endParaRPr lang="en-US" sz="1300" dirty="0"/>
          </a:p>
        </p:txBody>
      </p:sp>
      <p:sp>
        <p:nvSpPr>
          <p:cNvPr id="14" name="Shape 12"/>
          <p:cNvSpPr/>
          <p:nvPr/>
        </p:nvSpPr>
        <p:spPr>
          <a:xfrm>
            <a:off x="4754880" y="1417320"/>
            <a:ext cx="4023360" cy="2743200"/>
          </a:xfrm>
          <a:prstGeom prst="rect">
            <a:avLst/>
          </a:prstGeom>
          <a:solidFill>
            <a:srgbClr val="FFFFFF"/>
          </a:solidFill>
          <a:ln w="12700">
            <a:solidFill>
              <a:srgbClr val="E2E8F0"/>
            </a:solidFill>
            <a:prstDash val="solid"/>
          </a:ln>
          <a:effectLst>
            <a:outerShdw blurRad="101600" dist="25400" dir="5400000" algn="bl" rotWithShape="0">
              <a:srgbClr val="000000">
                <a:alpha val="8000"/>
              </a:srgbClr>
            </a:outerShdw>
          </a:effectLst>
        </p:spPr>
        <p:txBody>
          <a:bodyPr/>
          <a:lstStyle/>
          <a:p>
            <a:endParaRPr lang="ja-JP" altLang="en-US"/>
          </a:p>
        </p:txBody>
      </p:sp>
      <p:sp>
        <p:nvSpPr>
          <p:cNvPr id="15" name="Shape 13"/>
          <p:cNvSpPr/>
          <p:nvPr/>
        </p:nvSpPr>
        <p:spPr>
          <a:xfrm>
            <a:off x="4754880" y="1417320"/>
            <a:ext cx="4023360" cy="548640"/>
          </a:xfrm>
          <a:prstGeom prst="rect">
            <a:avLst/>
          </a:prstGeom>
          <a:solidFill>
            <a:srgbClr val="EF4444"/>
          </a:solidFill>
          <a:ln w="12700">
            <a:solidFill>
              <a:srgbClr val="333333"/>
            </a:solidFill>
            <a:prstDash val="solid"/>
          </a:ln>
        </p:spPr>
        <p:txBody>
          <a:bodyPr/>
          <a:lstStyle/>
          <a:p>
            <a:endParaRPr lang="ja-JP" altLang="en-US"/>
          </a:p>
        </p:txBody>
      </p:sp>
      <p:sp>
        <p:nvSpPr>
          <p:cNvPr id="16" name="Text 14"/>
          <p:cNvSpPr/>
          <p:nvPr/>
        </p:nvSpPr>
        <p:spPr>
          <a:xfrm>
            <a:off x="4983480" y="1417320"/>
            <a:ext cx="3566160" cy="548640"/>
          </a:xfrm>
          <a:prstGeom prst="rect">
            <a:avLst/>
          </a:prstGeom>
          <a:noFill/>
          <a:ln/>
        </p:spPr>
        <p:txBody>
          <a:bodyPr wrap="square" lIns="0" tIns="0" rIns="0" bIns="0" rtlCol="0" anchor="ctr"/>
          <a:lstStyle/>
          <a:p>
            <a:pPr marL="0" indent="0">
              <a:buNone/>
            </a:pPr>
            <a:r>
              <a:rPr lang="en-US" sz="1800" b="1" dirty="0">
                <a:solidFill>
                  <a:srgbClr val="FFFFFF"/>
                </a:solidFill>
                <a:latin typeface="Meiryo" pitchFamily="34" charset="0"/>
                <a:ea typeface="Meiryo" pitchFamily="34" charset="-122"/>
                <a:cs typeface="Meiryo" pitchFamily="34" charset="-120"/>
              </a:rPr>
              <a:t>△  慎重に見るべき用途</a:t>
            </a:r>
            <a:endParaRPr lang="en-US" sz="1800" dirty="0"/>
          </a:p>
        </p:txBody>
      </p:sp>
      <p:sp>
        <p:nvSpPr>
          <p:cNvPr id="17" name="Text 15"/>
          <p:cNvSpPr/>
          <p:nvPr/>
        </p:nvSpPr>
        <p:spPr>
          <a:xfrm>
            <a:off x="4983480" y="2194560"/>
            <a:ext cx="274320" cy="365760"/>
          </a:xfrm>
          <a:prstGeom prst="rect">
            <a:avLst/>
          </a:prstGeom>
          <a:noFill/>
          <a:ln/>
        </p:spPr>
        <p:txBody>
          <a:bodyPr wrap="square" lIns="0" tIns="0" rIns="0" bIns="0" rtlCol="0" anchor="ctr"/>
          <a:lstStyle/>
          <a:p>
            <a:pPr marL="0" indent="0">
              <a:buNone/>
            </a:pPr>
            <a:r>
              <a:rPr lang="en-US" sz="1800" b="1" dirty="0">
                <a:solidFill>
                  <a:srgbClr val="EF4444"/>
                </a:solidFill>
                <a:latin typeface="Meiryo" pitchFamily="34" charset="0"/>
                <a:ea typeface="Meiryo" pitchFamily="34" charset="-122"/>
                <a:cs typeface="Meiryo" pitchFamily="34" charset="-120"/>
              </a:rPr>
              <a:t>•</a:t>
            </a:r>
            <a:endParaRPr lang="en-US" sz="1800" dirty="0"/>
          </a:p>
        </p:txBody>
      </p:sp>
      <p:sp>
        <p:nvSpPr>
          <p:cNvPr id="18" name="Text 16"/>
          <p:cNvSpPr/>
          <p:nvPr/>
        </p:nvSpPr>
        <p:spPr>
          <a:xfrm>
            <a:off x="5257800" y="2194560"/>
            <a:ext cx="3383280" cy="457200"/>
          </a:xfrm>
          <a:prstGeom prst="rect">
            <a:avLst/>
          </a:prstGeom>
          <a:noFill/>
          <a:ln/>
        </p:spPr>
        <p:txBody>
          <a:bodyPr wrap="square" lIns="0" tIns="0" rIns="0" bIns="0" rtlCol="0" anchor="t"/>
          <a:lstStyle/>
          <a:p>
            <a:pPr marL="0" indent="0">
              <a:buNone/>
            </a:pPr>
            <a:r>
              <a:rPr lang="en-US" sz="1300" dirty="0">
                <a:solidFill>
                  <a:srgbClr val="1E293B"/>
                </a:solidFill>
                <a:latin typeface="Meiryo" pitchFamily="34" charset="0"/>
                <a:ea typeface="Meiryo" pitchFamily="34" charset="-122"/>
                <a:cs typeface="Meiryo" pitchFamily="34" charset="-120"/>
              </a:rPr>
              <a:t>一般的な Web アプリの全置き換え</a:t>
            </a:r>
            <a:endParaRPr lang="en-US" sz="1300" dirty="0"/>
          </a:p>
        </p:txBody>
      </p:sp>
      <p:sp>
        <p:nvSpPr>
          <p:cNvPr id="19" name="Text 17"/>
          <p:cNvSpPr/>
          <p:nvPr/>
        </p:nvSpPr>
        <p:spPr>
          <a:xfrm>
            <a:off x="4983480" y="2788920"/>
            <a:ext cx="274320" cy="365760"/>
          </a:xfrm>
          <a:prstGeom prst="rect">
            <a:avLst/>
          </a:prstGeom>
          <a:noFill/>
          <a:ln/>
        </p:spPr>
        <p:txBody>
          <a:bodyPr wrap="square" lIns="0" tIns="0" rIns="0" bIns="0" rtlCol="0" anchor="ctr"/>
          <a:lstStyle/>
          <a:p>
            <a:pPr marL="0" indent="0">
              <a:buNone/>
            </a:pPr>
            <a:r>
              <a:rPr lang="en-US" sz="1800" b="1" dirty="0">
                <a:solidFill>
                  <a:srgbClr val="EF4444"/>
                </a:solidFill>
                <a:latin typeface="Meiryo" pitchFamily="34" charset="0"/>
                <a:ea typeface="Meiryo" pitchFamily="34" charset="-122"/>
                <a:cs typeface="Meiryo" pitchFamily="34" charset="-120"/>
              </a:rPr>
              <a:t>•</a:t>
            </a:r>
            <a:endParaRPr lang="en-US" sz="1800" dirty="0"/>
          </a:p>
        </p:txBody>
      </p:sp>
      <p:sp>
        <p:nvSpPr>
          <p:cNvPr id="20" name="Text 18"/>
          <p:cNvSpPr/>
          <p:nvPr/>
        </p:nvSpPr>
        <p:spPr>
          <a:xfrm>
            <a:off x="5257800" y="2788920"/>
            <a:ext cx="3383280" cy="457200"/>
          </a:xfrm>
          <a:prstGeom prst="rect">
            <a:avLst/>
          </a:prstGeom>
          <a:noFill/>
          <a:ln/>
        </p:spPr>
        <p:txBody>
          <a:bodyPr wrap="square" lIns="0" tIns="0" rIns="0" bIns="0" rtlCol="0" anchor="t"/>
          <a:lstStyle/>
          <a:p>
            <a:pPr marL="0" indent="0">
              <a:buNone/>
            </a:pPr>
            <a:r>
              <a:rPr lang="en-US" sz="1300" dirty="0">
                <a:solidFill>
                  <a:srgbClr val="1E293B"/>
                </a:solidFill>
                <a:latin typeface="Meiryo" pitchFamily="34" charset="0"/>
                <a:ea typeface="Meiryo" pitchFamily="34" charset="-122"/>
                <a:cs typeface="Meiryo" pitchFamily="34" charset="-120"/>
              </a:rPr>
              <a:t>業務アプリの最初から最後までの実装</a:t>
            </a:r>
            <a:endParaRPr lang="en-US" sz="1300" dirty="0"/>
          </a:p>
        </p:txBody>
      </p:sp>
      <p:sp>
        <p:nvSpPr>
          <p:cNvPr id="21" name="Text 19"/>
          <p:cNvSpPr/>
          <p:nvPr/>
        </p:nvSpPr>
        <p:spPr>
          <a:xfrm>
            <a:off x="4983480" y="3383280"/>
            <a:ext cx="274320" cy="365760"/>
          </a:xfrm>
          <a:prstGeom prst="rect">
            <a:avLst/>
          </a:prstGeom>
          <a:noFill/>
          <a:ln/>
        </p:spPr>
        <p:txBody>
          <a:bodyPr wrap="square" lIns="0" tIns="0" rIns="0" bIns="0" rtlCol="0" anchor="ctr"/>
          <a:lstStyle/>
          <a:p>
            <a:pPr marL="0" indent="0">
              <a:buNone/>
            </a:pPr>
            <a:r>
              <a:rPr lang="en-US" sz="1800" b="1" dirty="0">
                <a:solidFill>
                  <a:srgbClr val="EF4444"/>
                </a:solidFill>
                <a:latin typeface="Meiryo" pitchFamily="34" charset="0"/>
                <a:ea typeface="Meiryo" pitchFamily="34" charset="-122"/>
                <a:cs typeface="Meiryo" pitchFamily="34" charset="-120"/>
              </a:rPr>
              <a:t>•</a:t>
            </a:r>
            <a:endParaRPr lang="en-US" sz="1800" dirty="0"/>
          </a:p>
        </p:txBody>
      </p:sp>
      <p:sp>
        <p:nvSpPr>
          <p:cNvPr id="22" name="Text 20"/>
          <p:cNvSpPr/>
          <p:nvPr/>
        </p:nvSpPr>
        <p:spPr>
          <a:xfrm>
            <a:off x="5257800" y="3383280"/>
            <a:ext cx="3383280" cy="457200"/>
          </a:xfrm>
          <a:prstGeom prst="rect">
            <a:avLst/>
          </a:prstGeom>
          <a:noFill/>
          <a:ln/>
        </p:spPr>
        <p:txBody>
          <a:bodyPr wrap="square" lIns="0" tIns="0" rIns="0" bIns="0" rtlCol="0" anchor="t"/>
          <a:lstStyle/>
          <a:p>
            <a:pPr marL="0" indent="0">
              <a:buNone/>
            </a:pPr>
            <a:r>
              <a:rPr lang="en-US" sz="1300" dirty="0">
                <a:solidFill>
                  <a:srgbClr val="1E293B"/>
                </a:solidFill>
                <a:latin typeface="Meiryo" pitchFamily="34" charset="0"/>
                <a:ea typeface="Meiryo" pitchFamily="34" charset="-122"/>
                <a:cs typeface="Meiryo" pitchFamily="34" charset="-120"/>
              </a:rPr>
              <a:t>現時点では「Python の完全代替」は時期尚早</a:t>
            </a:r>
            <a:endParaRPr lang="en-US" sz="1300" dirty="0"/>
          </a:p>
        </p:txBody>
      </p:sp>
      <p:sp>
        <p:nvSpPr>
          <p:cNvPr id="23" name="Shape 21"/>
          <p:cNvSpPr/>
          <p:nvPr/>
        </p:nvSpPr>
        <p:spPr>
          <a:xfrm>
            <a:off x="548640" y="4343400"/>
            <a:ext cx="8229600" cy="502920"/>
          </a:xfrm>
          <a:prstGeom prst="rect">
            <a:avLst/>
          </a:prstGeom>
          <a:solidFill>
            <a:srgbClr val="0F172A"/>
          </a:solidFill>
          <a:ln w="12700">
            <a:solidFill>
              <a:srgbClr val="333333"/>
            </a:solidFill>
            <a:prstDash val="solid"/>
          </a:ln>
        </p:spPr>
        <p:txBody>
          <a:bodyPr/>
          <a:lstStyle/>
          <a:p>
            <a:endParaRPr lang="ja-JP" altLang="en-US"/>
          </a:p>
        </p:txBody>
      </p:sp>
      <p:sp>
        <p:nvSpPr>
          <p:cNvPr id="24" name="Shape 22"/>
          <p:cNvSpPr/>
          <p:nvPr/>
        </p:nvSpPr>
        <p:spPr>
          <a:xfrm>
            <a:off x="548640" y="4343400"/>
            <a:ext cx="91440" cy="502920"/>
          </a:xfrm>
          <a:prstGeom prst="rect">
            <a:avLst/>
          </a:prstGeom>
          <a:solidFill>
            <a:srgbClr val="F97316"/>
          </a:solidFill>
          <a:ln w="12700">
            <a:solidFill>
              <a:srgbClr val="333333"/>
            </a:solidFill>
            <a:prstDash val="solid"/>
          </a:ln>
        </p:spPr>
        <p:txBody>
          <a:bodyPr/>
          <a:lstStyle/>
          <a:p>
            <a:endParaRPr lang="ja-JP" altLang="en-US"/>
          </a:p>
        </p:txBody>
      </p:sp>
      <p:sp>
        <p:nvSpPr>
          <p:cNvPr id="25" name="Text 23"/>
          <p:cNvSpPr/>
          <p:nvPr/>
        </p:nvSpPr>
        <p:spPr>
          <a:xfrm>
            <a:off x="777240" y="4343400"/>
            <a:ext cx="7863840" cy="502920"/>
          </a:xfrm>
          <a:prstGeom prst="rect">
            <a:avLst/>
          </a:prstGeom>
          <a:noFill/>
          <a:ln/>
        </p:spPr>
        <p:txBody>
          <a:bodyPr wrap="square" lIns="0" tIns="0" rIns="0" bIns="0" rtlCol="0" anchor="ctr"/>
          <a:lstStyle/>
          <a:p>
            <a:pPr marL="0" indent="0">
              <a:buNone/>
            </a:pPr>
            <a:r>
              <a:rPr lang="en-US" sz="1300" b="1" dirty="0">
                <a:solidFill>
                  <a:srgbClr val="FB923C"/>
                </a:solidFill>
                <a:latin typeface="Meiryo" pitchFamily="34" charset="0"/>
                <a:ea typeface="Meiryo" pitchFamily="34" charset="-122"/>
                <a:cs typeface="Meiryo" pitchFamily="34" charset="-120"/>
              </a:rPr>
              <a:t>結論: </a:t>
            </a:r>
            <a:r>
              <a:rPr lang="en-US" sz="1300" dirty="0">
                <a:solidFill>
                  <a:srgbClr val="FFFFFF"/>
                </a:solidFill>
                <a:latin typeface="Meiryo" pitchFamily="34" charset="0"/>
                <a:ea typeface="Meiryo" pitchFamily="34" charset="-122"/>
                <a:cs typeface="Meiryo" pitchFamily="34" charset="-120"/>
              </a:rPr>
              <a:t>Mojo は </a:t>
            </a:r>
            <a:r>
              <a:rPr lang="en-US" sz="1300" i="1" dirty="0">
                <a:solidFill>
                  <a:srgbClr val="FFFFFF"/>
                </a:solidFill>
                <a:latin typeface="Meiryo" pitchFamily="34" charset="0"/>
                <a:ea typeface="Meiryo" pitchFamily="34" charset="-122"/>
                <a:cs typeface="Meiryo" pitchFamily="34" charset="-120"/>
              </a:rPr>
              <a:t>「Pythonの完全な代わり」</a:t>
            </a:r>
            <a:r>
              <a:rPr lang="en-US" sz="1300" dirty="0">
                <a:solidFill>
                  <a:srgbClr val="FFFFFF"/>
                </a:solidFill>
                <a:latin typeface="Meiryo" pitchFamily="34" charset="0"/>
                <a:ea typeface="Meiryo" pitchFamily="34" charset="-122"/>
                <a:cs typeface="Meiryo" pitchFamily="34" charset="-120"/>
              </a:rPr>
              <a:t> ではなく </a:t>
            </a:r>
            <a:r>
              <a:rPr lang="en-US" sz="1300" b="1" dirty="0">
                <a:solidFill>
                  <a:srgbClr val="FB923C"/>
                </a:solidFill>
                <a:latin typeface="Meiryo" pitchFamily="34" charset="0"/>
                <a:ea typeface="Meiryo" pitchFamily="34" charset="-122"/>
                <a:cs typeface="Meiryo" pitchFamily="34" charset="-120"/>
              </a:rPr>
              <a:t>「Pythonを補う高性能な選択肢」</a:t>
            </a:r>
            <a:r>
              <a:rPr lang="en-US" sz="1300" dirty="0">
                <a:solidFill>
                  <a:srgbClr val="FFFFFF"/>
                </a:solidFill>
                <a:latin typeface="Meiryo" pitchFamily="34" charset="0"/>
                <a:ea typeface="Meiryo" pitchFamily="34" charset="-122"/>
                <a:cs typeface="Meiryo" pitchFamily="34" charset="-120"/>
              </a:rPr>
              <a:t> と捉える。</a:t>
            </a:r>
            <a:endParaRPr lang="en-US" sz="1300" dirty="0"/>
          </a:p>
        </p:txBody>
      </p:sp>
      <p:sp>
        <p:nvSpPr>
          <p:cNvPr id="26" name="Text 24"/>
          <p:cNvSpPr/>
          <p:nvPr/>
        </p:nvSpPr>
        <p:spPr>
          <a:xfrm>
            <a:off x="365760" y="4800600"/>
            <a:ext cx="4572000" cy="274320"/>
          </a:xfrm>
          <a:prstGeom prst="rect">
            <a:avLst/>
          </a:prstGeom>
          <a:noFill/>
          <a:ln/>
        </p:spPr>
        <p:txBody>
          <a:bodyPr wrap="square" lIns="0" tIns="0" rIns="0" bIns="0" rtlCol="0" anchor="ctr"/>
          <a:lstStyle/>
          <a:p>
            <a:pPr marL="0" indent="0" algn="l">
              <a:buNone/>
            </a:pPr>
            <a:r>
              <a:rPr lang="en-US" sz="900" dirty="0">
                <a:solidFill>
                  <a:srgbClr val="64748B"/>
                </a:solidFill>
                <a:latin typeface="Meiryo" pitchFamily="34" charset="0"/>
                <a:ea typeface="Meiryo" pitchFamily="34" charset="-122"/>
                <a:cs typeface="Meiryo" pitchFamily="34" charset="-120"/>
              </a:rPr>
              <a:t>mojo入門 — Part 1</a:t>
            </a:r>
            <a:endParaRPr lang="en-US" sz="900" dirty="0"/>
          </a:p>
        </p:txBody>
      </p:sp>
      <p:sp>
        <p:nvSpPr>
          <p:cNvPr id="27" name="Text 25"/>
          <p:cNvSpPr/>
          <p:nvPr/>
        </p:nvSpPr>
        <p:spPr>
          <a:xfrm>
            <a:off x="7863840" y="4800600"/>
            <a:ext cx="914400" cy="274320"/>
          </a:xfrm>
          <a:prstGeom prst="rect">
            <a:avLst/>
          </a:prstGeom>
          <a:noFill/>
          <a:ln/>
        </p:spPr>
        <p:txBody>
          <a:bodyPr wrap="square" lIns="0" tIns="0" rIns="0" bIns="0" rtlCol="0" anchor="ctr"/>
          <a:lstStyle/>
          <a:p>
            <a:pPr marL="0" indent="0" algn="r">
              <a:buNone/>
            </a:pPr>
            <a:r>
              <a:rPr lang="en-US" sz="900" dirty="0">
                <a:solidFill>
                  <a:srgbClr val="64748B"/>
                </a:solidFill>
                <a:latin typeface="Meiryo" pitchFamily="34" charset="0"/>
                <a:ea typeface="Meiryo" pitchFamily="34" charset="-122"/>
                <a:cs typeface="Meiryo" pitchFamily="34" charset="-120"/>
              </a:rPr>
              <a:t>5 / 17</a:t>
            </a:r>
            <a:endParaRPr lang="en-US" sz="900" dirty="0"/>
          </a:p>
        </p:txBody>
      </p:sp>
      <p:sp>
        <p:nvSpPr>
          <p:cNvPr id="28" name="Shape 26"/>
          <p:cNvSpPr/>
          <p:nvPr/>
        </p:nvSpPr>
        <p:spPr>
          <a:xfrm>
            <a:off x="7178040" y="4901184"/>
            <a:ext cx="73152" cy="73152"/>
          </a:xfrm>
          <a:prstGeom prst="ellipse">
            <a:avLst/>
          </a:prstGeom>
          <a:solidFill>
            <a:srgbClr val="F97316"/>
          </a:solidFill>
          <a:ln w="12700">
            <a:solidFill>
              <a:srgbClr val="F97316"/>
            </a:solidFill>
            <a:prstDash val="solid"/>
          </a:ln>
        </p:spPr>
        <p:txBody>
          <a:bodyPr/>
          <a:lstStyle/>
          <a:p>
            <a:endParaRPr lang="ja-JP" altLang="en-US"/>
          </a:p>
        </p:txBody>
      </p:sp>
      <p:pic>
        <p:nvPicPr>
          <p:cNvPr id="29" name="slide_07.mp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a:stretch>
            <a:fillRect/>
          </a:stretch>
        </p:blipFill>
        <p:spPr>
          <a:xfrm>
            <a:off x="91440" y="91440"/>
            <a:ext cx="365760" cy="36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afterEffect">
                                  <p:stCondLst>
                                    <p:cond delay="0"/>
                                  </p:stCondLst>
                                  <p:childTnLst>
                                    <p:cmd type="call" cmd="playFrom(0.0)">
                                      <p:cBhvr>
                                        <p:cTn id="6" dur="indefinite" fill="hold"/>
                                        <p:tgtEl>
                                          <p:spTgt spid="2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29"/>
                </p:tgtEl>
              </p:cMediaNode>
            </p:audio>
          </p:childTnLst>
        </p:cTn>
      </p:par>
    </p:tnLst>
  </p:timing>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0F172A"/>
        </a:solidFill>
        <a:effectLst/>
      </p:bgPr>
    </p:bg>
    <p:spTree>
      <p:nvGrpSpPr>
        <p:cNvPr id="1" name=""/>
        <p:cNvGrpSpPr/>
        <p:nvPr/>
      </p:nvGrpSpPr>
      <p:grpSpPr>
        <a:xfrm>
          <a:off x="0" y="0"/>
          <a:ext cx="0" cy="0"/>
          <a:chOff x="0" y="0"/>
          <a:chExt cx="0" cy="0"/>
        </a:xfrm>
      </p:grpSpPr>
      <p:sp>
        <p:nvSpPr>
          <p:cNvPr id="2" name="Text 0"/>
          <p:cNvSpPr/>
          <p:nvPr/>
        </p:nvSpPr>
        <p:spPr>
          <a:xfrm>
            <a:off x="365760" y="1463040"/>
            <a:ext cx="3474720" cy="2194560"/>
          </a:xfrm>
          <a:prstGeom prst="rect">
            <a:avLst/>
          </a:prstGeom>
          <a:noFill/>
          <a:ln/>
        </p:spPr>
        <p:txBody>
          <a:bodyPr wrap="square" lIns="0" tIns="0" rIns="0" bIns="0" rtlCol="0" anchor="ctr"/>
          <a:lstStyle/>
          <a:p>
            <a:pPr marL="0" indent="0" algn="ctr">
              <a:buNone/>
            </a:pPr>
            <a:r>
              <a:rPr lang="en-US" sz="13000" b="1" dirty="0">
                <a:solidFill>
                  <a:srgbClr val="F97316"/>
                </a:solidFill>
                <a:latin typeface="Meiryo" pitchFamily="34" charset="0"/>
                <a:ea typeface="Meiryo" pitchFamily="34" charset="-122"/>
                <a:cs typeface="Meiryo" pitchFamily="34" charset="-120"/>
              </a:rPr>
              <a:t>02</a:t>
            </a:r>
            <a:endParaRPr lang="en-US" sz="13000" dirty="0"/>
          </a:p>
        </p:txBody>
      </p:sp>
      <p:sp>
        <p:nvSpPr>
          <p:cNvPr id="3" name="Text 1"/>
          <p:cNvSpPr/>
          <p:nvPr/>
        </p:nvSpPr>
        <p:spPr>
          <a:xfrm>
            <a:off x="4114800" y="1737360"/>
            <a:ext cx="4937760" cy="365760"/>
          </a:xfrm>
          <a:prstGeom prst="rect">
            <a:avLst/>
          </a:prstGeom>
          <a:noFill/>
          <a:ln/>
        </p:spPr>
        <p:txBody>
          <a:bodyPr wrap="square" lIns="0" tIns="0" rIns="0" bIns="0" rtlCol="0" anchor="ctr"/>
          <a:lstStyle/>
          <a:p>
            <a:pPr marL="0" indent="0">
              <a:buNone/>
            </a:pPr>
            <a:r>
              <a:rPr lang="en-US" sz="1300" b="1" kern="0" spc="600" dirty="0">
                <a:solidFill>
                  <a:srgbClr val="FB923C"/>
                </a:solidFill>
                <a:latin typeface="Meiryo" pitchFamily="34" charset="0"/>
                <a:ea typeface="Meiryo" pitchFamily="34" charset="-122"/>
                <a:cs typeface="Meiryo" pitchFamily="34" charset="-120"/>
              </a:rPr>
              <a:t>CHAPTER 02</a:t>
            </a:r>
            <a:endParaRPr lang="en-US" sz="1300" dirty="0"/>
          </a:p>
        </p:txBody>
      </p:sp>
      <p:sp>
        <p:nvSpPr>
          <p:cNvPr id="4" name="Text 2"/>
          <p:cNvSpPr/>
          <p:nvPr/>
        </p:nvSpPr>
        <p:spPr>
          <a:xfrm>
            <a:off x="4114800" y="2103120"/>
            <a:ext cx="4937760" cy="640080"/>
          </a:xfrm>
          <a:prstGeom prst="rect">
            <a:avLst/>
          </a:prstGeom>
          <a:noFill/>
          <a:ln/>
        </p:spPr>
        <p:txBody>
          <a:bodyPr wrap="square" lIns="0" tIns="0" rIns="0" bIns="0" rtlCol="0" anchor="ctr"/>
          <a:lstStyle/>
          <a:p>
            <a:pPr marL="0" indent="0">
              <a:buNone/>
            </a:pPr>
            <a:r>
              <a:rPr lang="en-US" sz="2600" b="1" dirty="0">
                <a:solidFill>
                  <a:srgbClr val="FFFFFF"/>
                </a:solidFill>
                <a:latin typeface="Meiryo" pitchFamily="34" charset="0"/>
                <a:ea typeface="Meiryo" pitchFamily="34" charset="-122"/>
                <a:cs typeface="Meiryo" pitchFamily="34" charset="-120"/>
              </a:rPr>
              <a:t>誕生の背景と MLIR</a:t>
            </a:r>
            <a:endParaRPr lang="en-US" sz="2600" dirty="0"/>
          </a:p>
        </p:txBody>
      </p:sp>
      <p:sp>
        <p:nvSpPr>
          <p:cNvPr id="5" name="Shape 3"/>
          <p:cNvSpPr/>
          <p:nvPr/>
        </p:nvSpPr>
        <p:spPr>
          <a:xfrm>
            <a:off x="4114800" y="2880360"/>
            <a:ext cx="914400" cy="0"/>
          </a:xfrm>
          <a:prstGeom prst="line">
            <a:avLst/>
          </a:prstGeom>
          <a:noFill/>
          <a:ln w="38100">
            <a:solidFill>
              <a:srgbClr val="F97316"/>
            </a:solidFill>
            <a:prstDash val="solid"/>
          </a:ln>
        </p:spPr>
        <p:txBody>
          <a:bodyPr/>
          <a:lstStyle/>
          <a:p>
            <a:endParaRPr lang="ja-JP" altLang="en-US"/>
          </a:p>
        </p:txBody>
      </p:sp>
      <p:sp>
        <p:nvSpPr>
          <p:cNvPr id="6" name="Text 4"/>
          <p:cNvSpPr/>
          <p:nvPr/>
        </p:nvSpPr>
        <p:spPr>
          <a:xfrm>
            <a:off x="4114800" y="3017520"/>
            <a:ext cx="4937760" cy="457200"/>
          </a:xfrm>
          <a:prstGeom prst="rect">
            <a:avLst/>
          </a:prstGeom>
          <a:noFill/>
          <a:ln/>
        </p:spPr>
        <p:txBody>
          <a:bodyPr wrap="square" lIns="0" tIns="0" rIns="0" bIns="0" rtlCol="0" anchor="ctr"/>
          <a:lstStyle/>
          <a:p>
            <a:pPr marL="0" indent="0">
              <a:buNone/>
            </a:pPr>
            <a:r>
              <a:rPr lang="en-US" sz="1400" dirty="0">
                <a:solidFill>
                  <a:srgbClr val="CADCFC"/>
                </a:solidFill>
                <a:latin typeface="Meiryo" pitchFamily="34" charset="0"/>
                <a:ea typeface="Meiryo" pitchFamily="34" charset="-122"/>
                <a:cs typeface="Meiryo" pitchFamily="34" charset="-120"/>
              </a:rPr>
              <a:t>なぜ今、新しい言語が必要なのか。</a:t>
            </a:r>
            <a:endParaRPr lang="en-US" sz="1400" dirty="0"/>
          </a:p>
        </p:txBody>
      </p:sp>
      <p:pic>
        <p:nvPicPr>
          <p:cNvPr id="7" name="slide_08.mp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a:stretch>
            <a:fillRect/>
          </a:stretch>
        </p:blipFill>
        <p:spPr>
          <a:xfrm>
            <a:off x="91440" y="91440"/>
            <a:ext cx="365760" cy="36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afterEffect">
                                  <p:stCondLst>
                                    <p:cond delay="0"/>
                                  </p:stCondLst>
                                  <p:childTnLst>
                                    <p:cmd type="call" cmd="playFrom(0.0)">
                                      <p:cBhvr>
                                        <p:cTn id="6" dur="indefinite"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7"/>
                </p:tgtEl>
              </p:cMediaNode>
            </p:audio>
          </p:childTnLst>
        </p:cTn>
      </p:par>
    </p:tnLst>
  </p:timing>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320040"/>
            <a:ext cx="8229600" cy="274320"/>
          </a:xfrm>
          <a:prstGeom prst="rect">
            <a:avLst/>
          </a:prstGeom>
          <a:noFill/>
          <a:ln/>
        </p:spPr>
        <p:txBody>
          <a:bodyPr wrap="square" lIns="0" tIns="0" rIns="0" bIns="0" rtlCol="0" anchor="ctr"/>
          <a:lstStyle/>
          <a:p>
            <a:pPr marL="0" indent="0">
              <a:buNone/>
            </a:pPr>
            <a:r>
              <a:rPr lang="en-US" sz="1100" b="1" kern="0" spc="400" dirty="0">
                <a:solidFill>
                  <a:srgbClr val="F97316"/>
                </a:solidFill>
                <a:latin typeface="Meiryo" pitchFamily="34" charset="0"/>
                <a:ea typeface="Meiryo" pitchFamily="34" charset="-122"/>
                <a:cs typeface="Meiryo" pitchFamily="34" charset="-120"/>
              </a:rPr>
              <a:t>BACKGROUND</a:t>
            </a:r>
            <a:endParaRPr lang="en-US" sz="1100" dirty="0"/>
          </a:p>
        </p:txBody>
      </p:sp>
      <p:sp>
        <p:nvSpPr>
          <p:cNvPr id="3" name="Text 1"/>
          <p:cNvSpPr/>
          <p:nvPr/>
        </p:nvSpPr>
        <p:spPr>
          <a:xfrm>
            <a:off x="548640" y="594360"/>
            <a:ext cx="8229600" cy="640080"/>
          </a:xfrm>
          <a:prstGeom prst="rect">
            <a:avLst/>
          </a:prstGeom>
          <a:noFill/>
          <a:ln/>
        </p:spPr>
        <p:txBody>
          <a:bodyPr wrap="square" lIns="0" tIns="0" rIns="0" bIns="0" rtlCol="0" anchor="ctr"/>
          <a:lstStyle/>
          <a:p>
            <a:pPr marL="0" indent="0">
              <a:buNone/>
            </a:pPr>
            <a:r>
              <a:rPr lang="en-US" sz="2800" b="1" dirty="0">
                <a:solidFill>
                  <a:srgbClr val="1E293B"/>
                </a:solidFill>
                <a:latin typeface="Meiryo" pitchFamily="34" charset="0"/>
                <a:ea typeface="Meiryo" pitchFamily="34" charset="-122"/>
                <a:cs typeface="Meiryo" pitchFamily="34" charset="-120"/>
              </a:rPr>
              <a:t>Modular・Chris Lattner と新言語の必要性</a:t>
            </a:r>
            <a:endParaRPr lang="en-US" sz="2800" dirty="0"/>
          </a:p>
        </p:txBody>
      </p:sp>
      <p:sp>
        <p:nvSpPr>
          <p:cNvPr id="4" name="Shape 2"/>
          <p:cNvSpPr/>
          <p:nvPr/>
        </p:nvSpPr>
        <p:spPr>
          <a:xfrm>
            <a:off x="365760" y="365760"/>
            <a:ext cx="73152" cy="868680"/>
          </a:xfrm>
          <a:prstGeom prst="rect">
            <a:avLst/>
          </a:prstGeom>
          <a:solidFill>
            <a:srgbClr val="F97316"/>
          </a:solidFill>
          <a:ln w="12700">
            <a:solidFill>
              <a:srgbClr val="F97316"/>
            </a:solidFill>
            <a:prstDash val="solid"/>
          </a:ln>
        </p:spPr>
        <p:txBody>
          <a:bodyPr/>
          <a:lstStyle/>
          <a:p>
            <a:endParaRPr lang="ja-JP" altLang="en-US"/>
          </a:p>
        </p:txBody>
      </p:sp>
      <p:sp>
        <p:nvSpPr>
          <p:cNvPr id="5" name="Shape 3"/>
          <p:cNvSpPr/>
          <p:nvPr/>
        </p:nvSpPr>
        <p:spPr>
          <a:xfrm>
            <a:off x="548640" y="1417320"/>
            <a:ext cx="4206240" cy="1371600"/>
          </a:xfrm>
          <a:prstGeom prst="rect">
            <a:avLst/>
          </a:prstGeom>
          <a:solidFill>
            <a:srgbClr val="F8FAFC"/>
          </a:solidFill>
          <a:ln w="12700">
            <a:solidFill>
              <a:srgbClr val="E2E8F0"/>
            </a:solidFill>
            <a:prstDash val="solid"/>
          </a:ln>
        </p:spPr>
        <p:txBody>
          <a:bodyPr/>
          <a:lstStyle/>
          <a:p>
            <a:endParaRPr lang="ja-JP" altLang="en-US"/>
          </a:p>
        </p:txBody>
      </p:sp>
      <p:sp>
        <p:nvSpPr>
          <p:cNvPr id="6" name="Shape 4"/>
          <p:cNvSpPr/>
          <p:nvPr/>
        </p:nvSpPr>
        <p:spPr>
          <a:xfrm>
            <a:off x="548640" y="1417320"/>
            <a:ext cx="91440" cy="1371600"/>
          </a:xfrm>
          <a:prstGeom prst="rect">
            <a:avLst/>
          </a:prstGeom>
          <a:solidFill>
            <a:srgbClr val="F97316"/>
          </a:solidFill>
          <a:ln w="12700">
            <a:solidFill>
              <a:srgbClr val="333333"/>
            </a:solidFill>
            <a:prstDash val="solid"/>
          </a:ln>
        </p:spPr>
        <p:txBody>
          <a:bodyPr/>
          <a:lstStyle/>
          <a:p>
            <a:endParaRPr lang="ja-JP" altLang="en-US"/>
          </a:p>
        </p:txBody>
      </p:sp>
      <p:sp>
        <p:nvSpPr>
          <p:cNvPr id="7" name="Text 5"/>
          <p:cNvSpPr/>
          <p:nvPr/>
        </p:nvSpPr>
        <p:spPr>
          <a:xfrm>
            <a:off x="777240" y="1508760"/>
            <a:ext cx="3840480" cy="365760"/>
          </a:xfrm>
          <a:prstGeom prst="rect">
            <a:avLst/>
          </a:prstGeom>
          <a:noFill/>
          <a:ln/>
        </p:spPr>
        <p:txBody>
          <a:bodyPr wrap="square" lIns="0" tIns="0" rIns="0" bIns="0" rtlCol="0" anchor="ctr"/>
          <a:lstStyle/>
          <a:p>
            <a:pPr marL="0" indent="0">
              <a:buNone/>
            </a:pPr>
            <a:r>
              <a:rPr lang="en-US" sz="1700" b="1" dirty="0">
                <a:solidFill>
                  <a:srgbClr val="1E293B"/>
                </a:solidFill>
                <a:latin typeface="Meiryo" pitchFamily="34" charset="0"/>
                <a:ea typeface="Meiryo" pitchFamily="34" charset="-122"/>
                <a:cs typeface="Meiryo" pitchFamily="34" charset="-120"/>
              </a:rPr>
              <a:t>Modular Inc.</a:t>
            </a:r>
            <a:endParaRPr lang="en-US" sz="1700" dirty="0"/>
          </a:p>
        </p:txBody>
      </p:sp>
      <p:sp>
        <p:nvSpPr>
          <p:cNvPr id="8" name="Text 6"/>
          <p:cNvSpPr/>
          <p:nvPr/>
        </p:nvSpPr>
        <p:spPr>
          <a:xfrm>
            <a:off x="777240" y="1874520"/>
            <a:ext cx="3840480" cy="274320"/>
          </a:xfrm>
          <a:prstGeom prst="rect">
            <a:avLst/>
          </a:prstGeom>
          <a:noFill/>
          <a:ln/>
        </p:spPr>
        <p:txBody>
          <a:bodyPr wrap="square" lIns="0" tIns="0" rIns="0" bIns="0" rtlCol="0" anchor="ctr"/>
          <a:lstStyle/>
          <a:p>
            <a:pPr marL="0" indent="0">
              <a:buNone/>
            </a:pPr>
            <a:r>
              <a:rPr lang="en-US" sz="1100" b="1" dirty="0">
                <a:solidFill>
                  <a:srgbClr val="F97316"/>
                </a:solidFill>
                <a:latin typeface="Meiryo" pitchFamily="34" charset="0"/>
                <a:ea typeface="Meiryo" pitchFamily="34" charset="-122"/>
                <a:cs typeface="Meiryo" pitchFamily="34" charset="-120"/>
              </a:rPr>
              <a:t>AIインフラを構築する企業</a:t>
            </a:r>
            <a:endParaRPr lang="en-US" sz="1100" dirty="0"/>
          </a:p>
        </p:txBody>
      </p:sp>
      <p:sp>
        <p:nvSpPr>
          <p:cNvPr id="9" name="Text 7"/>
          <p:cNvSpPr/>
          <p:nvPr/>
        </p:nvSpPr>
        <p:spPr>
          <a:xfrm>
            <a:off x="777240" y="2148840"/>
            <a:ext cx="3840480" cy="594360"/>
          </a:xfrm>
          <a:prstGeom prst="rect">
            <a:avLst/>
          </a:prstGeom>
          <a:noFill/>
          <a:ln/>
        </p:spPr>
        <p:txBody>
          <a:bodyPr wrap="square" lIns="0" tIns="0" rIns="0" bIns="0" rtlCol="0" anchor="ctr"/>
          <a:lstStyle/>
          <a:p>
            <a:pPr marL="0" indent="0">
              <a:buNone/>
            </a:pPr>
            <a:r>
              <a:rPr lang="en-US" sz="1100" dirty="0">
                <a:solidFill>
                  <a:srgbClr val="64748B"/>
                </a:solidFill>
                <a:latin typeface="Meiryo" pitchFamily="34" charset="0"/>
                <a:ea typeface="Meiryo" pitchFamily="34" charset="-122"/>
                <a:cs typeface="Meiryo" pitchFamily="34" charset="-120"/>
              </a:rPr>
              <a:t>推論やデプロイを含む AI インフラ全体を扱う。</a:t>
            </a:r>
            <a:endParaRPr lang="en-US" sz="1100" dirty="0"/>
          </a:p>
          <a:p>
            <a:pPr marL="0" indent="0">
              <a:buNone/>
            </a:pPr>
            <a:r>
              <a:rPr lang="en-US" sz="1100" dirty="0">
                <a:solidFill>
                  <a:srgbClr val="64748B"/>
                </a:solidFill>
                <a:latin typeface="Meiryo" pitchFamily="34" charset="0"/>
                <a:ea typeface="Meiryo" pitchFamily="34" charset="-122"/>
                <a:cs typeface="Meiryo" pitchFamily="34" charset="-120"/>
              </a:rPr>
              <a:t>生産性と性能の両立を強く意識した会社。</a:t>
            </a:r>
            <a:endParaRPr lang="en-US" sz="1100" dirty="0"/>
          </a:p>
        </p:txBody>
      </p:sp>
      <p:sp>
        <p:nvSpPr>
          <p:cNvPr id="10" name="Shape 8"/>
          <p:cNvSpPr/>
          <p:nvPr/>
        </p:nvSpPr>
        <p:spPr>
          <a:xfrm>
            <a:off x="548640" y="2926080"/>
            <a:ext cx="4206240" cy="1371600"/>
          </a:xfrm>
          <a:prstGeom prst="rect">
            <a:avLst/>
          </a:prstGeom>
          <a:solidFill>
            <a:srgbClr val="F8FAFC"/>
          </a:solidFill>
          <a:ln w="12700">
            <a:solidFill>
              <a:srgbClr val="E2E8F0"/>
            </a:solidFill>
            <a:prstDash val="solid"/>
          </a:ln>
        </p:spPr>
        <p:txBody>
          <a:bodyPr/>
          <a:lstStyle/>
          <a:p>
            <a:endParaRPr lang="ja-JP" altLang="en-US"/>
          </a:p>
        </p:txBody>
      </p:sp>
      <p:sp>
        <p:nvSpPr>
          <p:cNvPr id="11" name="Shape 9"/>
          <p:cNvSpPr/>
          <p:nvPr/>
        </p:nvSpPr>
        <p:spPr>
          <a:xfrm>
            <a:off x="548640" y="2926080"/>
            <a:ext cx="91440" cy="1371600"/>
          </a:xfrm>
          <a:prstGeom prst="rect">
            <a:avLst/>
          </a:prstGeom>
          <a:solidFill>
            <a:srgbClr val="F97316"/>
          </a:solidFill>
          <a:ln w="12700">
            <a:solidFill>
              <a:srgbClr val="333333"/>
            </a:solidFill>
            <a:prstDash val="solid"/>
          </a:ln>
        </p:spPr>
        <p:txBody>
          <a:bodyPr/>
          <a:lstStyle/>
          <a:p>
            <a:endParaRPr lang="ja-JP" altLang="en-US"/>
          </a:p>
        </p:txBody>
      </p:sp>
      <p:sp>
        <p:nvSpPr>
          <p:cNvPr id="12" name="Text 10"/>
          <p:cNvSpPr/>
          <p:nvPr/>
        </p:nvSpPr>
        <p:spPr>
          <a:xfrm>
            <a:off x="777240" y="3017520"/>
            <a:ext cx="3840480" cy="365760"/>
          </a:xfrm>
          <a:prstGeom prst="rect">
            <a:avLst/>
          </a:prstGeom>
          <a:noFill/>
          <a:ln/>
        </p:spPr>
        <p:txBody>
          <a:bodyPr wrap="square" lIns="0" tIns="0" rIns="0" bIns="0" rtlCol="0" anchor="ctr"/>
          <a:lstStyle/>
          <a:p>
            <a:pPr marL="0" indent="0">
              <a:buNone/>
            </a:pPr>
            <a:r>
              <a:rPr lang="en-US" sz="1700" b="1" dirty="0">
                <a:solidFill>
                  <a:srgbClr val="1E293B"/>
                </a:solidFill>
                <a:latin typeface="Meiryo" pitchFamily="34" charset="0"/>
                <a:ea typeface="Meiryo" pitchFamily="34" charset="-122"/>
                <a:cs typeface="Meiryo" pitchFamily="34" charset="-120"/>
              </a:rPr>
              <a:t>Chris Lattner</a:t>
            </a:r>
            <a:endParaRPr lang="en-US" sz="1700" dirty="0"/>
          </a:p>
        </p:txBody>
      </p:sp>
      <p:sp>
        <p:nvSpPr>
          <p:cNvPr id="13" name="Text 11"/>
          <p:cNvSpPr/>
          <p:nvPr/>
        </p:nvSpPr>
        <p:spPr>
          <a:xfrm>
            <a:off x="777240" y="3383280"/>
            <a:ext cx="3840480" cy="274320"/>
          </a:xfrm>
          <a:prstGeom prst="rect">
            <a:avLst/>
          </a:prstGeom>
          <a:noFill/>
          <a:ln/>
        </p:spPr>
        <p:txBody>
          <a:bodyPr wrap="square" lIns="0" tIns="0" rIns="0" bIns="0" rtlCol="0" anchor="ctr"/>
          <a:lstStyle/>
          <a:p>
            <a:pPr marL="0" indent="0">
              <a:buNone/>
            </a:pPr>
            <a:r>
              <a:rPr lang="en-US" sz="1100" b="1" dirty="0">
                <a:solidFill>
                  <a:srgbClr val="F97316"/>
                </a:solidFill>
                <a:latin typeface="Meiryo" pitchFamily="34" charset="0"/>
                <a:ea typeface="Meiryo" pitchFamily="34" charset="-122"/>
                <a:cs typeface="Meiryo" pitchFamily="34" charset="-120"/>
              </a:rPr>
              <a:t>LLVM・Clang・Swift の主要開発者</a:t>
            </a:r>
            <a:endParaRPr lang="en-US" sz="1100" dirty="0"/>
          </a:p>
        </p:txBody>
      </p:sp>
      <p:sp>
        <p:nvSpPr>
          <p:cNvPr id="14" name="Text 12"/>
          <p:cNvSpPr/>
          <p:nvPr/>
        </p:nvSpPr>
        <p:spPr>
          <a:xfrm>
            <a:off x="777240" y="3657600"/>
            <a:ext cx="3840480" cy="594360"/>
          </a:xfrm>
          <a:prstGeom prst="rect">
            <a:avLst/>
          </a:prstGeom>
          <a:noFill/>
          <a:ln/>
        </p:spPr>
        <p:txBody>
          <a:bodyPr wrap="square" lIns="0" tIns="0" rIns="0" bIns="0" rtlCol="0" anchor="ctr"/>
          <a:lstStyle/>
          <a:p>
            <a:pPr marL="0" indent="0">
              <a:buNone/>
            </a:pPr>
            <a:r>
              <a:rPr lang="en-US" sz="1100" dirty="0">
                <a:solidFill>
                  <a:srgbClr val="64748B"/>
                </a:solidFill>
                <a:latin typeface="Meiryo" pitchFamily="34" charset="0"/>
                <a:ea typeface="Meiryo" pitchFamily="34" charset="-122"/>
                <a:cs typeface="Meiryo" pitchFamily="34" charset="-120"/>
              </a:rPr>
              <a:t>コンパイラと言語設計の経験が深い人物が、</a:t>
            </a:r>
            <a:endParaRPr lang="en-US" sz="1100" dirty="0"/>
          </a:p>
          <a:p>
            <a:pPr marL="0" indent="0">
              <a:buNone/>
            </a:pPr>
            <a:r>
              <a:rPr lang="en-US" sz="1100" dirty="0">
                <a:solidFill>
                  <a:srgbClr val="64748B"/>
                </a:solidFill>
                <a:latin typeface="Meiryo" pitchFamily="34" charset="0"/>
                <a:ea typeface="Meiryo" pitchFamily="34" charset="-122"/>
                <a:cs typeface="Meiryo" pitchFamily="34" charset="-120"/>
              </a:rPr>
              <a:t>Mojo の基盤づくりに関わっている。</a:t>
            </a:r>
            <a:endParaRPr lang="en-US" sz="1100" dirty="0"/>
          </a:p>
        </p:txBody>
      </p:sp>
      <p:sp>
        <p:nvSpPr>
          <p:cNvPr id="15" name="Shape 13"/>
          <p:cNvSpPr/>
          <p:nvPr/>
        </p:nvSpPr>
        <p:spPr>
          <a:xfrm>
            <a:off x="5029200" y="1417320"/>
            <a:ext cx="3749040" cy="2880360"/>
          </a:xfrm>
          <a:prstGeom prst="rect">
            <a:avLst/>
          </a:prstGeom>
          <a:solidFill>
            <a:srgbClr val="0F172A"/>
          </a:solidFill>
          <a:ln w="12700">
            <a:solidFill>
              <a:srgbClr val="333333"/>
            </a:solidFill>
            <a:prstDash val="solid"/>
          </a:ln>
          <a:effectLst>
            <a:outerShdw blurRad="101600" dist="25400" dir="5400000" algn="bl" rotWithShape="0">
              <a:srgbClr val="000000">
                <a:alpha val="8000"/>
              </a:srgbClr>
            </a:outerShdw>
          </a:effectLst>
        </p:spPr>
        <p:txBody>
          <a:bodyPr/>
          <a:lstStyle/>
          <a:p>
            <a:endParaRPr lang="ja-JP" altLang="en-US"/>
          </a:p>
        </p:txBody>
      </p:sp>
      <p:sp>
        <p:nvSpPr>
          <p:cNvPr id="16" name="Text 14"/>
          <p:cNvSpPr/>
          <p:nvPr/>
        </p:nvSpPr>
        <p:spPr>
          <a:xfrm>
            <a:off x="5212080" y="1554480"/>
            <a:ext cx="3474720" cy="320040"/>
          </a:xfrm>
          <a:prstGeom prst="rect">
            <a:avLst/>
          </a:prstGeom>
          <a:noFill/>
          <a:ln/>
        </p:spPr>
        <p:txBody>
          <a:bodyPr wrap="square" lIns="0" tIns="0" rIns="0" bIns="0" rtlCol="0" anchor="ctr"/>
          <a:lstStyle/>
          <a:p>
            <a:pPr marL="0" indent="0">
              <a:buNone/>
            </a:pPr>
            <a:r>
              <a:rPr lang="en-US" sz="1200" b="1" kern="0" spc="200" dirty="0">
                <a:solidFill>
                  <a:srgbClr val="FB923C"/>
                </a:solidFill>
                <a:latin typeface="Meiryo" pitchFamily="34" charset="0"/>
                <a:ea typeface="Meiryo" pitchFamily="34" charset="-122"/>
                <a:cs typeface="Meiryo" pitchFamily="34" charset="-120"/>
              </a:rPr>
              <a:t>AIインフラの本番環境で混ざりやすいもの</a:t>
            </a:r>
            <a:endParaRPr lang="en-US" sz="1200" dirty="0"/>
          </a:p>
        </p:txBody>
      </p:sp>
      <p:sp>
        <p:nvSpPr>
          <p:cNvPr id="17" name="Shape 15"/>
          <p:cNvSpPr/>
          <p:nvPr/>
        </p:nvSpPr>
        <p:spPr>
          <a:xfrm>
            <a:off x="5212080" y="2011680"/>
            <a:ext cx="3383280" cy="292608"/>
          </a:xfrm>
          <a:prstGeom prst="rect">
            <a:avLst/>
          </a:prstGeom>
          <a:solidFill>
            <a:srgbClr val="1E293B"/>
          </a:solidFill>
          <a:ln w="12700">
            <a:solidFill>
              <a:srgbClr val="334155"/>
            </a:solidFill>
            <a:prstDash val="solid"/>
          </a:ln>
        </p:spPr>
        <p:txBody>
          <a:bodyPr/>
          <a:lstStyle/>
          <a:p>
            <a:endParaRPr lang="ja-JP" altLang="en-US"/>
          </a:p>
        </p:txBody>
      </p:sp>
      <p:sp>
        <p:nvSpPr>
          <p:cNvPr id="18" name="Text 16"/>
          <p:cNvSpPr/>
          <p:nvPr/>
        </p:nvSpPr>
        <p:spPr>
          <a:xfrm>
            <a:off x="5394960" y="2011680"/>
            <a:ext cx="3200400" cy="292608"/>
          </a:xfrm>
          <a:prstGeom prst="rect">
            <a:avLst/>
          </a:prstGeom>
          <a:noFill/>
          <a:ln/>
        </p:spPr>
        <p:txBody>
          <a:bodyPr wrap="square" lIns="0" tIns="0" rIns="0" bIns="0" rtlCol="0" anchor="ctr"/>
          <a:lstStyle/>
          <a:p>
            <a:pPr marL="0" indent="0">
              <a:buNone/>
            </a:pPr>
            <a:r>
              <a:rPr lang="en-US" sz="1200" dirty="0">
                <a:solidFill>
                  <a:srgbClr val="E2E8F0"/>
                </a:solidFill>
                <a:latin typeface="Consolas" pitchFamily="34" charset="0"/>
                <a:ea typeface="Consolas" pitchFamily="34" charset="-122"/>
                <a:cs typeface="Consolas" pitchFamily="34" charset="-120"/>
              </a:rPr>
              <a:t>Python</a:t>
            </a:r>
            <a:endParaRPr lang="en-US" sz="1200" dirty="0"/>
          </a:p>
        </p:txBody>
      </p:sp>
      <p:sp>
        <p:nvSpPr>
          <p:cNvPr id="19" name="Shape 17"/>
          <p:cNvSpPr/>
          <p:nvPr/>
        </p:nvSpPr>
        <p:spPr>
          <a:xfrm>
            <a:off x="5212080" y="2377440"/>
            <a:ext cx="3383280" cy="292608"/>
          </a:xfrm>
          <a:prstGeom prst="rect">
            <a:avLst/>
          </a:prstGeom>
          <a:solidFill>
            <a:srgbClr val="1E293B"/>
          </a:solidFill>
          <a:ln w="12700">
            <a:solidFill>
              <a:srgbClr val="334155"/>
            </a:solidFill>
            <a:prstDash val="solid"/>
          </a:ln>
        </p:spPr>
        <p:txBody>
          <a:bodyPr/>
          <a:lstStyle/>
          <a:p>
            <a:endParaRPr lang="ja-JP" altLang="en-US"/>
          </a:p>
        </p:txBody>
      </p:sp>
      <p:sp>
        <p:nvSpPr>
          <p:cNvPr id="20" name="Text 18"/>
          <p:cNvSpPr/>
          <p:nvPr/>
        </p:nvSpPr>
        <p:spPr>
          <a:xfrm>
            <a:off x="5394960" y="2377440"/>
            <a:ext cx="3200400" cy="292608"/>
          </a:xfrm>
          <a:prstGeom prst="rect">
            <a:avLst/>
          </a:prstGeom>
          <a:noFill/>
          <a:ln/>
        </p:spPr>
        <p:txBody>
          <a:bodyPr wrap="square" lIns="0" tIns="0" rIns="0" bIns="0" rtlCol="0" anchor="ctr"/>
          <a:lstStyle/>
          <a:p>
            <a:pPr marL="0" indent="0">
              <a:buNone/>
            </a:pPr>
            <a:r>
              <a:rPr lang="en-US" sz="1200" dirty="0">
                <a:solidFill>
                  <a:srgbClr val="E2E8F0"/>
                </a:solidFill>
                <a:latin typeface="Consolas" pitchFamily="34" charset="0"/>
                <a:ea typeface="Consolas" pitchFamily="34" charset="-122"/>
                <a:cs typeface="Consolas" pitchFamily="34" charset="-120"/>
              </a:rPr>
              <a:t>C / C++</a:t>
            </a:r>
            <a:endParaRPr lang="en-US" sz="1200" dirty="0"/>
          </a:p>
        </p:txBody>
      </p:sp>
      <p:sp>
        <p:nvSpPr>
          <p:cNvPr id="21" name="Shape 19"/>
          <p:cNvSpPr/>
          <p:nvPr/>
        </p:nvSpPr>
        <p:spPr>
          <a:xfrm>
            <a:off x="5212080" y="2743200"/>
            <a:ext cx="3383280" cy="292608"/>
          </a:xfrm>
          <a:prstGeom prst="rect">
            <a:avLst/>
          </a:prstGeom>
          <a:solidFill>
            <a:srgbClr val="1E293B"/>
          </a:solidFill>
          <a:ln w="12700">
            <a:solidFill>
              <a:srgbClr val="334155"/>
            </a:solidFill>
            <a:prstDash val="solid"/>
          </a:ln>
        </p:spPr>
        <p:txBody>
          <a:bodyPr/>
          <a:lstStyle/>
          <a:p>
            <a:endParaRPr lang="ja-JP" altLang="en-US"/>
          </a:p>
        </p:txBody>
      </p:sp>
      <p:sp>
        <p:nvSpPr>
          <p:cNvPr id="22" name="Text 20"/>
          <p:cNvSpPr/>
          <p:nvPr/>
        </p:nvSpPr>
        <p:spPr>
          <a:xfrm>
            <a:off x="5394960" y="2743200"/>
            <a:ext cx="3200400" cy="292608"/>
          </a:xfrm>
          <a:prstGeom prst="rect">
            <a:avLst/>
          </a:prstGeom>
          <a:noFill/>
          <a:ln/>
        </p:spPr>
        <p:txBody>
          <a:bodyPr wrap="square" lIns="0" tIns="0" rIns="0" bIns="0" rtlCol="0" anchor="ctr"/>
          <a:lstStyle/>
          <a:p>
            <a:pPr marL="0" indent="0">
              <a:buNone/>
            </a:pPr>
            <a:r>
              <a:rPr lang="en-US" sz="1200" dirty="0">
                <a:solidFill>
                  <a:srgbClr val="E2E8F0"/>
                </a:solidFill>
                <a:latin typeface="Consolas" pitchFamily="34" charset="0"/>
                <a:ea typeface="Consolas" pitchFamily="34" charset="-122"/>
                <a:cs typeface="Consolas" pitchFamily="34" charset="-120"/>
              </a:rPr>
              <a:t>CUDA</a:t>
            </a:r>
            <a:endParaRPr lang="en-US" sz="1200" dirty="0"/>
          </a:p>
        </p:txBody>
      </p:sp>
      <p:sp>
        <p:nvSpPr>
          <p:cNvPr id="23" name="Shape 21"/>
          <p:cNvSpPr/>
          <p:nvPr/>
        </p:nvSpPr>
        <p:spPr>
          <a:xfrm>
            <a:off x="5212080" y="3108960"/>
            <a:ext cx="3383280" cy="292608"/>
          </a:xfrm>
          <a:prstGeom prst="rect">
            <a:avLst/>
          </a:prstGeom>
          <a:solidFill>
            <a:srgbClr val="1E293B"/>
          </a:solidFill>
          <a:ln w="12700">
            <a:solidFill>
              <a:srgbClr val="334155"/>
            </a:solidFill>
            <a:prstDash val="solid"/>
          </a:ln>
        </p:spPr>
        <p:txBody>
          <a:bodyPr/>
          <a:lstStyle/>
          <a:p>
            <a:endParaRPr lang="ja-JP" altLang="en-US"/>
          </a:p>
        </p:txBody>
      </p:sp>
      <p:sp>
        <p:nvSpPr>
          <p:cNvPr id="24" name="Text 22"/>
          <p:cNvSpPr/>
          <p:nvPr/>
        </p:nvSpPr>
        <p:spPr>
          <a:xfrm>
            <a:off x="5394960" y="3108960"/>
            <a:ext cx="3200400" cy="292608"/>
          </a:xfrm>
          <a:prstGeom prst="rect">
            <a:avLst/>
          </a:prstGeom>
          <a:noFill/>
          <a:ln/>
        </p:spPr>
        <p:txBody>
          <a:bodyPr wrap="square" lIns="0" tIns="0" rIns="0" bIns="0" rtlCol="0" anchor="ctr"/>
          <a:lstStyle/>
          <a:p>
            <a:pPr marL="0" indent="0">
              <a:buNone/>
            </a:pPr>
            <a:r>
              <a:rPr lang="en-US" sz="1200" dirty="0">
                <a:solidFill>
                  <a:srgbClr val="E2E8F0"/>
                </a:solidFill>
                <a:latin typeface="Consolas" pitchFamily="34" charset="0"/>
                <a:ea typeface="Consolas" pitchFamily="34" charset="-122"/>
                <a:cs typeface="Consolas" pitchFamily="34" charset="-120"/>
              </a:rPr>
              <a:t>専用ランタイム</a:t>
            </a:r>
            <a:endParaRPr lang="en-US" sz="1200" dirty="0"/>
          </a:p>
        </p:txBody>
      </p:sp>
      <p:sp>
        <p:nvSpPr>
          <p:cNvPr id="25" name="Shape 23"/>
          <p:cNvSpPr/>
          <p:nvPr/>
        </p:nvSpPr>
        <p:spPr>
          <a:xfrm>
            <a:off x="5212080" y="3474720"/>
            <a:ext cx="3383280" cy="292608"/>
          </a:xfrm>
          <a:prstGeom prst="rect">
            <a:avLst/>
          </a:prstGeom>
          <a:solidFill>
            <a:srgbClr val="1E293B"/>
          </a:solidFill>
          <a:ln w="12700">
            <a:solidFill>
              <a:srgbClr val="334155"/>
            </a:solidFill>
            <a:prstDash val="solid"/>
          </a:ln>
        </p:spPr>
        <p:txBody>
          <a:bodyPr/>
          <a:lstStyle/>
          <a:p>
            <a:endParaRPr lang="ja-JP" altLang="en-US"/>
          </a:p>
        </p:txBody>
      </p:sp>
      <p:sp>
        <p:nvSpPr>
          <p:cNvPr id="26" name="Text 24"/>
          <p:cNvSpPr/>
          <p:nvPr/>
        </p:nvSpPr>
        <p:spPr>
          <a:xfrm>
            <a:off x="5394960" y="3474720"/>
            <a:ext cx="3200400" cy="292608"/>
          </a:xfrm>
          <a:prstGeom prst="rect">
            <a:avLst/>
          </a:prstGeom>
          <a:noFill/>
          <a:ln/>
        </p:spPr>
        <p:txBody>
          <a:bodyPr wrap="square" lIns="0" tIns="0" rIns="0" bIns="0" rtlCol="0" anchor="ctr"/>
          <a:lstStyle/>
          <a:p>
            <a:pPr marL="0" indent="0">
              <a:buNone/>
            </a:pPr>
            <a:r>
              <a:rPr lang="en-US" sz="1200" dirty="0">
                <a:solidFill>
                  <a:srgbClr val="E2E8F0"/>
                </a:solidFill>
                <a:latin typeface="Consolas" pitchFamily="34" charset="0"/>
                <a:ea typeface="Consolas" pitchFamily="34" charset="-122"/>
                <a:cs typeface="Consolas" pitchFamily="34" charset="-120"/>
              </a:rPr>
              <a:t>複数の中間表現 (IR)</a:t>
            </a:r>
            <a:endParaRPr lang="en-US" sz="1200" dirty="0"/>
          </a:p>
        </p:txBody>
      </p:sp>
      <p:sp>
        <p:nvSpPr>
          <p:cNvPr id="27" name="Text 25"/>
          <p:cNvSpPr/>
          <p:nvPr/>
        </p:nvSpPr>
        <p:spPr>
          <a:xfrm>
            <a:off x="5212080" y="3931920"/>
            <a:ext cx="3474720" cy="320040"/>
          </a:xfrm>
          <a:prstGeom prst="rect">
            <a:avLst/>
          </a:prstGeom>
          <a:noFill/>
          <a:ln/>
        </p:spPr>
        <p:txBody>
          <a:bodyPr wrap="square" lIns="0" tIns="0" rIns="0" bIns="0" rtlCol="0" anchor="ctr"/>
          <a:lstStyle/>
          <a:p>
            <a:pPr marL="0" indent="0">
              <a:buNone/>
            </a:pPr>
            <a:r>
              <a:rPr lang="en-US" sz="1100" i="1" dirty="0">
                <a:solidFill>
                  <a:srgbClr val="FB923C"/>
                </a:solidFill>
                <a:latin typeface="Meiryo" pitchFamily="34" charset="0"/>
                <a:ea typeface="Meiryo" pitchFamily="34" charset="-122"/>
                <a:cs typeface="Meiryo" pitchFamily="34" charset="-120"/>
              </a:rPr>
              <a:t>→ Mojo はこの混在を一つの流れに統合しようとする</a:t>
            </a:r>
            <a:endParaRPr lang="en-US" sz="1100" dirty="0"/>
          </a:p>
        </p:txBody>
      </p:sp>
      <p:sp>
        <p:nvSpPr>
          <p:cNvPr id="28" name="Text 26"/>
          <p:cNvSpPr/>
          <p:nvPr/>
        </p:nvSpPr>
        <p:spPr>
          <a:xfrm>
            <a:off x="365760" y="4800600"/>
            <a:ext cx="4572000" cy="274320"/>
          </a:xfrm>
          <a:prstGeom prst="rect">
            <a:avLst/>
          </a:prstGeom>
          <a:noFill/>
          <a:ln/>
        </p:spPr>
        <p:txBody>
          <a:bodyPr wrap="square" lIns="0" tIns="0" rIns="0" bIns="0" rtlCol="0" anchor="ctr"/>
          <a:lstStyle/>
          <a:p>
            <a:pPr marL="0" indent="0" algn="l">
              <a:buNone/>
            </a:pPr>
            <a:r>
              <a:rPr lang="en-US" sz="900" dirty="0">
                <a:solidFill>
                  <a:srgbClr val="64748B"/>
                </a:solidFill>
                <a:latin typeface="Meiryo" pitchFamily="34" charset="0"/>
                <a:ea typeface="Meiryo" pitchFamily="34" charset="-122"/>
                <a:cs typeface="Meiryo" pitchFamily="34" charset="-120"/>
              </a:rPr>
              <a:t>mojo入門 — Part 1</a:t>
            </a:r>
            <a:endParaRPr lang="en-US" sz="900" dirty="0"/>
          </a:p>
        </p:txBody>
      </p:sp>
      <p:sp>
        <p:nvSpPr>
          <p:cNvPr id="29" name="Text 27"/>
          <p:cNvSpPr/>
          <p:nvPr/>
        </p:nvSpPr>
        <p:spPr>
          <a:xfrm>
            <a:off x="7863840" y="4800600"/>
            <a:ext cx="914400" cy="274320"/>
          </a:xfrm>
          <a:prstGeom prst="rect">
            <a:avLst/>
          </a:prstGeom>
          <a:noFill/>
          <a:ln/>
        </p:spPr>
        <p:txBody>
          <a:bodyPr wrap="square" lIns="0" tIns="0" rIns="0" bIns="0" rtlCol="0" anchor="ctr"/>
          <a:lstStyle/>
          <a:p>
            <a:pPr marL="0" indent="0" algn="r">
              <a:buNone/>
            </a:pPr>
            <a:r>
              <a:rPr lang="en-US" sz="900" dirty="0">
                <a:solidFill>
                  <a:srgbClr val="64748B"/>
                </a:solidFill>
                <a:latin typeface="Meiryo" pitchFamily="34" charset="0"/>
                <a:ea typeface="Meiryo" pitchFamily="34" charset="-122"/>
                <a:cs typeface="Meiryo" pitchFamily="34" charset="-120"/>
              </a:rPr>
              <a:t>6 / 17</a:t>
            </a:r>
            <a:endParaRPr lang="en-US" sz="900" dirty="0"/>
          </a:p>
        </p:txBody>
      </p:sp>
      <p:sp>
        <p:nvSpPr>
          <p:cNvPr id="30" name="Shape 28"/>
          <p:cNvSpPr/>
          <p:nvPr/>
        </p:nvSpPr>
        <p:spPr>
          <a:xfrm>
            <a:off x="7178040" y="4901184"/>
            <a:ext cx="73152" cy="73152"/>
          </a:xfrm>
          <a:prstGeom prst="ellipse">
            <a:avLst/>
          </a:prstGeom>
          <a:solidFill>
            <a:srgbClr val="F97316"/>
          </a:solidFill>
          <a:ln w="12700">
            <a:solidFill>
              <a:srgbClr val="F97316"/>
            </a:solidFill>
            <a:prstDash val="solid"/>
          </a:ln>
        </p:spPr>
        <p:txBody>
          <a:bodyPr/>
          <a:lstStyle/>
          <a:p>
            <a:endParaRPr lang="ja-JP" altLang="en-US"/>
          </a:p>
        </p:txBody>
      </p:sp>
      <p:pic>
        <p:nvPicPr>
          <p:cNvPr id="31" name="slide_09.mp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5"/>
          <a:stretch>
            <a:fillRect/>
          </a:stretch>
        </p:blipFill>
        <p:spPr>
          <a:xfrm>
            <a:off x="91440" y="91440"/>
            <a:ext cx="365760" cy="36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afterEffect">
                                  <p:stCondLst>
                                    <p:cond delay="0"/>
                                  </p:stCondLst>
                                  <p:childTnLst>
                                    <p:cmd type="call" cmd="playFrom(0.0)">
                                      <p:cBhvr>
                                        <p:cTn id="6" dur="indefinite" fill="hold"/>
                                        <p:tgtEl>
                                          <p:spTgt spid="3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31"/>
                </p:tgtEl>
              </p:cMediaNode>
            </p:audio>
          </p:childTnLst>
        </p:cTn>
      </p:par>
    </p:tnLst>
  </p:timing>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TotalTime>
  <Words>1853</Words>
  <Application>Microsoft Macintosh PowerPoint</Application>
  <PresentationFormat>画面に合わせる (16:9)</PresentationFormat>
  <Paragraphs>280</Paragraphs>
  <Slides>17</Slides>
  <Notes>17</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17</vt:i4>
      </vt:variant>
    </vt:vector>
  </HeadingPairs>
  <TitlesOfParts>
    <vt:vector size="22" baseType="lpstr">
      <vt:lpstr>Meiryo</vt:lpstr>
      <vt:lpstr>Arial</vt:lpstr>
      <vt:lpstr>Consolas</vt:lpstr>
      <vt:lpstr>Georgia</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Mojo入門 Part1</dc:title>
  <dc:subject>PptxGenJS Presentation</dc:subject>
  <dc:creator>Hiromi</dc:creator>
  <cp:lastModifiedBy>博三 上田</cp:lastModifiedBy>
  <cp:revision>1</cp:revision>
  <dcterms:created xsi:type="dcterms:W3CDTF">2026-04-25T04:12:08Z</dcterms:created>
  <dcterms:modified xsi:type="dcterms:W3CDTF">2026-05-11T14:47:09Z</dcterms:modified>
</cp:coreProperties>
</file>