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media1.mp3" ContentType="audio/mpeg"/>
  <Override PartName="/ppt/media/media10.mp3" ContentType="audio/mpeg"/>
  <Override PartName="/ppt/media/media11.mp3" ContentType="audio/mpeg"/>
  <Override PartName="/ppt/media/media12.mp3" ContentType="audio/mpeg"/>
  <Override PartName="/ppt/media/media13.mp3" ContentType="audio/mpeg"/>
  <Override PartName="/ppt/media/media14.mp3" ContentType="audio/mpeg"/>
  <Override PartName="/ppt/media/media15.mp3" ContentType="audio/mpeg"/>
  <Override PartName="/ppt/media/media16.mp3" ContentType="audio/mpeg"/>
  <Override PartName="/ppt/media/media17.mp3" ContentType="audio/mpeg"/>
  <Override PartName="/ppt/media/media18.mp3" ContentType="audio/mpeg"/>
  <Override PartName="/ppt/media/media2.mp3" ContentType="audio/mpeg"/>
  <Override PartName="/ppt/media/media3.mp3" ContentType="audio/mpeg"/>
  <Override PartName="/ppt/media/media4.mp3" ContentType="audio/mpeg"/>
  <Override PartName="/ppt/media/media5.mp3" ContentType="audio/mpeg"/>
  <Override PartName="/ppt/media/media6.mp3" ContentType="audio/mpeg"/>
  <Override PartName="/ppt/media/media7.mp3" ContentType="audio/mpeg"/>
  <Override PartName="/ppt/media/media8.mp3" ContentType="audio/mpeg"/>
  <Override PartName="/ppt/media/media9.mp3" ContentType="audio/mpeg"/>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s>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おめでとうございます。これから、最終章となる第14章「次のステップと学習パス」をお届けします。本書を最後まで読み進めてくださり、ありがとうございます。この章では、本書で学んだことを振り返り、さらなる成長への道筋を描きます。ここがゴールではなく、スタート地点です。これから何を、どの順で学ぶかを一緒に考えましょう。</a:t>
            </a:r>
          </a:p>
        </p:txBody>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インフラをさらに強化するには、自動化とコンテナとIaCを学びましょう。デプロイの自動化には3つの選択肢があります。ギットハブActionsはシー・アイ・シー・ディーをPRに紐づけて自動化します。Ansibleはサーバーのあるべき状態をコードで管理します。小規模なら、rsyncやgit pullでも十分です。コンテナ技術は2つあります。ドッカーは「環境構築の悩み」から解放してくれます。Kubernetesは自動スケールと自動復旧の業界標準です。TerraformはAWSのリソース全体をコードで管理するIaCツールです。クラウドの選択肢も豊富です。エー・ダブリュー・エスはサービス数最多でエコシステムが充実しています。Azureは企業向けでWindowsとの統合が強いです。GCPはML・データ分析に優れています。個人開発向けには、DigitalOceanやさくらのクラウドやVultrやConoHaも選択肢です。選定の観点は、運用難易度と総コストとデプロイのしやすさと将来性です。</a:t>
            </a:r>
          </a:p>
        </p:txBody>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データベースと監視・可観測性の強化も重要です。データベースでは、PostgreSQLを学ぶことを推奨します。SQLiteより高性能で、マルチユーザーに対応しています。JSON・全文検索・地理情報など高度な機能も使えます。Redisはインメモリのキーバリューストアです。キャッシュ・セッション・メッセージキューとして活躍し、パフォーマンス改善やCeleryのブローカーとしても使われます。監視・可観測性では、PrometheusとGrafanaの組み合わせを学びましょう。Prometheusがメトリクスを収集し、Grafanaで美しいダッシュボードに可視化します。システムの健全性を常に把握し、障害を早期に発見できるようになります。</a:t>
            </a:r>
          </a:p>
        </p:txBody>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推奨する学習順序は4フェーズ、合計15ヶ月です。フェーズ1は、フロントエンド強化で3ヶ月です。TypeScriptを学んでから、リアクトかVue.jsを習得します。フェーズ2は、バックエンド強化で3ヶ月です。DRFを学び、Celeryを習得して、PostgreSQLに移行します。フェーズ3は、インフラ強化で3ヶ月です。ドッカーを習得して、ギットハブActionsで自動化し、Ansibleを学びます。フェーズ4は、高度な技術で6ヶ月です。KubernetesとTerraformとPrometheusとGrafanaを学びます。重要なアドバイスがあります。完璧主義にならないことです。各フェーズは「使えるレベル」になったら次に進みましょう。完璧に理解してから次へ、という考え方では永遠に前に進めません。</a:t>
            </a:r>
          </a:p>
        </p:txBody>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次のテーマは、次のプロジェクトアイデアです。ゲームと実用ツールとSaaSの3カテゴリから6つのアイデアを紹介します。</a:t>
            </a:r>
          </a:p>
        </p:txBody>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難易度別・推奨フェーズ別に6つのプロジェクトアイデアを紹介します。ゲームカテゴリから2つです。マルチプレイヤーRPGは、フェーズ3以降での挑戦を推奨します。技術スタックはDjango ChannelsとRedisとPostgreSQLです。AIダンジョンマスターは、フェーズ3から4での挑戦です。ジェミニ・エー・ピー・アイとDALL-EとリアクトReactを組み合わせます。実用ツールカテゴリから2つです。AI議事録ツールはフェーズ2から3が目安です。WhisperとジェミニとCeleryを使います。コード解説ボットはフェーズ2での挑戦です。ギットハブAPIとジェミニとDRFを組み合わせます。SaaSカテゴリから2つです。ノーコードLLMチャットボットはフェーズ4以降の最難関プロジェクトです。DRFとリアクトとStripeとKubernetesを使います。AIコンテンツ生成プラットフォームはフェーズ3から4の挑戦です。DRFとジェミニとDALL-EとS3を組み合わせます。自分の現在のフェーズに合ったプロジェクトから始めましょう。</a:t>
            </a:r>
          </a:p>
        </p:txBody>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次のテーマは、コミュニティとキャリアパスです。学んだことを共有し、進む方向を描きましょう。</a:t>
            </a:r>
          </a:p>
        </p:txBody>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コミュニティへの参加は、4つの動き方があります。1つ目は、ギットハブで公開することです。リポジトリをPublicにして、READMEとライセンスを整備します。デモのURLも明記すると、見てもらいやすくなります。2つ目は、ブログ執筆です。QiitaやZennやDev.toやMediumに投稿しましょう。「つまずきと解決」の記事は特によく読まれます。「導入→技術選定→結果→学び」という構成が効果的です。3つ目は、カンファレンスへの登壇です。PyCon JPやDjangoCongress JPから5分のLightning Talkで始めましょう。地域の勉強会も良い入口です。4つ目は、OSSへの貢献です。まず誤字修正や翻訳から始めて、「good first issue」を探しましょう。慣れてきたら、新機能の提案からプルリクエストへと進んでいきます。</a:t>
            </a:r>
          </a:p>
        </p:txBody>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代表的なキャリアパスは4つあります。1つ目は、Webエンジニアです。Webアプリの開発と運用を担います。本書の内容に加えて、リアクトかVueとドッカーとPostgreSQLを習得すると強みになります。東京での年収目安は、未経験から2年で300万から450万、3年から5年で500万から700万、5年以上で700万から1,000万以上です。2つ目は、フリーランスです。案件を受注してリモートで働く形です。技術力に加えて、コミュニケーション力と自己管理能力が必要です。月単価は60万から100万、年収換算で720万から1,200万程度です。案件の取り方が肝になります。3つ目は、スタートアップの起業です。自分のプロダクトを作る道です。技術力とビジネススキルの両方が必要で、失敗確率は高いです。しかし成功したときのリターンは大きく、挑戦する価値があります。4つ目は、AIエンジニアです。LLMや機械学習モデルの開発と運用を担います。パイソンに加えて、機械学習の知識と統計・数学の素養が必要です。年収は650万から1,350万以上が目安で、需要が急増しているキャリアです。地域や企業規模やスキルレベルによって大きく異なることをご留意ください。</a:t>
            </a:r>
          </a:p>
        </p:txBody>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Happy Coding。本書を最後まで読んでくださり、本当にありがとうございました。最後に、これからの開発者生活で大切にしてほしい4つのことをお伝えします。1つ目は、作り続けることです。アイデアを思いついたら、すぐに作り始めてください。2つ目は、諦めないことです。エラーが出ても、エル・エル・エムに相談しながら解決しましょう。3つ目は、発信することです。ギットハブで公開して、ブログで学びを言語化してください。4つ目は、交流することです。コミュニティに参加して、他の開発者と繋がりましょう。プログラミングは、自分のアイデアを形にする魔法です。あなたが作るアプリが、誰かの役に立ちますように。それでは、Happy Coding！</a:t>
            </a:r>
          </a:p>
        </p:txBody>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この章では5つのテーマを扱います。1つ目は、学んだことの振り返りです。本書で習得した6つの技術領域を棚卸しします。2つ目は、さらに学ぶべきことです。TypeScriptやDRFやドッカーやKubernetesやTerraformなどを紹介します。3つ目は、次のプロジェクトアイデアです。ゲームと実用ツールとSaaSの6案を提示します。4つ目は、コミュニティへの参加です。ギットハブ公開やブログ執筆やカンファレンスやOSS貢献の方法を学びます。5つ目は、キャリアパスです。Webエンジニアやフリーランスや起業やAIエンジニアの4つの進路を解説します。</a:t>
            </a:r>
          </a:p>
        </p:txBody>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次のテーマは、学んだことの振り返りです。ゼロからデプロイまで、6つの技術領域を習得しました。それぞれを振り返ります。</a:t>
            </a:r>
          </a:p>
        </p:txBody>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まず、環境構築とDjangoの基礎を振り返ります。環境構築では、パイソン・ギット・エディタのインストールを行い、ジェミニ・エー・ピー・アイのセットアップも完了しました。ターミナルとコマンドラインの基礎、PATHの設定、権限エラー、ポート競合の解決方法を学びました。これにより、開発環境を自力でセットアップできるようになりました。Djangoの基礎では、django-admin startprojectでプロジェクトを作成し、MTVアーキテクチャを理解しました。モデル設計とマイグレーション、URLルーティングとビュー関数、テンプレートとCSRF対策も習得しました。データベース駆動のWebアプリを自力で作れるようになりました。</a:t>
            </a:r>
          </a:p>
        </p:txBody>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次に、LLM APIの活用とフロントエンドを振り返ります。LLM API活用では、ジェミニ・エー・ピー・アイをアプリに統合しました。プロンプトエンジニアリングの基本を学び、エラーハンドリングとリトライ処理を実装しました。環境変数で機密情報を管理する方法も身につけました。これにより、LLMを自分のアプリに統合できるようになりました。フロントエンドでは、htmxを使ってJavaScriptなしでAjax通信を実現しました。Tailwind CSSでスタイリングし、レスポンシブデザインの基礎も学びました。サーバー中心の動的UIを構築できるようになりました。</a:t>
            </a:r>
          </a:p>
        </p:txBody>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最後に、エー・ダブリュー・エスデプロイと運用を振り返ります。AWS EC2デプロイでは、AWSアカウントの作成とEC2インスタンスの起動を行い、エス・エス・エイチで接続しました。グニコーンとエンジンエックスの構成を組み、systemdでプロセスを管理しました。Let's EncryptでエイチティーティーピーエスHTTPS化し、Route 53でDNSを設定しました。本番環境へのデプロイができるようになりました。運用とトラブル対応では、journalctlとエンジンエックスのログ確認方法を習得しました。502エラーと500エラーとメモリ不足の対処法を学びました。htopとdfとiftopで監視し、cronとS3でバックアップを自動化しました。エス・エス・エイチとFail2banとUFWでセキュリティも強化しました。本番のトラブルに自力で対処できるようになりました。</a:t>
            </a:r>
          </a:p>
        </p:txBody>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次のテーマは、さらに学ぶべき技術です。本書の知識を土台として、積み上げていくべき技術スタックを紹介します。</a:t>
            </a:r>
          </a:p>
        </p:txBody>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フロントエンドをさらに強化するには、TypeScriptとUIフレームワークを学びましょう。TypeScriptはJavaScriptに型を追加した言語です。メリットは3つあります。コンパイル時に型エラーを検出できること、IDEの自動補完が強化されること、そしてリアクトやVueやAngularでも標準になっていることです。UIフレームワークは、リアクトとVue.jsの2つが代表的です。リアクトはMeta製のコンポーネントベースのフレームワークです。求人数が最多なので、就職や転職を狙うなら最優先で学ぶ価値があります。Vue.jsは学習コストが低く、日本語の情報が豊富です。個人開発や学習を優先する場合、またはhtmxの延長として学ぶ場合に適しています。どちらを選ぶかは、目的によって判断しましょう。</a:t>
            </a:r>
          </a:p>
        </p:txBody>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バックエンドをさらに強化するには、3つの技術が重要です。1つ目は、Django REST Frameworkです。DRFを使うと、DjangoでRESTful APIを簡単に構築できます。シリアライズ、認証、ページネーションが揃っており、フロントとバックを分離したり、モバイルアプリと連携したりする際に必須です。2つ目は、Celeryです。重い処理をバックグラウンドで実行する仕組みです。メール送信、画像処理、定期実行など、レスポンスを待たせない処理に使います。スケーラブルなアプリの必須要素です。3つ目は、Django Channelsです。WebSocketを使ったリアルタイム通信を実装します。チャットやライブ通知やマルチプレイヤーゲームなど、双方向通信が必要な機能で活躍します。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microsoft.com/office/2007/relationships/media" Target="../media/media1.mp3"/><Relationship Id="rId4" Type="http://schemas.openxmlformats.org/officeDocument/2006/relationships/video" Target="../media/media1.mp3"/><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microsoft.com/office/2007/relationships/media" Target="../media/media10.mp3"/><Relationship Id="rId4" Type="http://schemas.openxmlformats.org/officeDocument/2006/relationships/video" Target="../media/media10.mp3"/><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microsoft.com/office/2007/relationships/media" Target="../media/media11.mp3"/><Relationship Id="rId4" Type="http://schemas.openxmlformats.org/officeDocument/2006/relationships/video" Target="../media/media11.mp3"/><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microsoft.com/office/2007/relationships/media" Target="../media/media12.mp3"/><Relationship Id="rId4" Type="http://schemas.openxmlformats.org/officeDocument/2006/relationships/video" Target="../media/media12.mp3"/><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microsoft.com/office/2007/relationships/media" Target="../media/media13.mp3"/><Relationship Id="rId4" Type="http://schemas.openxmlformats.org/officeDocument/2006/relationships/video" Target="../media/media13.mp3"/><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microsoft.com/office/2007/relationships/media" Target="../media/media14.mp3"/><Relationship Id="rId4" Type="http://schemas.openxmlformats.org/officeDocument/2006/relationships/video" Target="../media/media14.mp3"/><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microsoft.com/office/2007/relationships/media" Target="../media/media15.mp3"/><Relationship Id="rId4" Type="http://schemas.openxmlformats.org/officeDocument/2006/relationships/video" Target="../media/media15.mp3"/><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microsoft.com/office/2007/relationships/media" Target="../media/media16.mp3"/><Relationship Id="rId4" Type="http://schemas.openxmlformats.org/officeDocument/2006/relationships/video" Target="../media/media16.mp3"/><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microsoft.com/office/2007/relationships/media" Target="../media/media17.mp3"/><Relationship Id="rId4" Type="http://schemas.openxmlformats.org/officeDocument/2006/relationships/video" Target="../media/media17.mp3"/><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microsoft.com/office/2007/relationships/media" Target="../media/media18.mp3"/><Relationship Id="rId4" Type="http://schemas.openxmlformats.org/officeDocument/2006/relationships/video" Target="../media/media18.mp3"/><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microsoft.com/office/2007/relationships/media" Target="../media/media2.mp3"/><Relationship Id="rId4" Type="http://schemas.openxmlformats.org/officeDocument/2006/relationships/video" Target="../media/media2.mp3"/><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microsoft.com/office/2007/relationships/media" Target="../media/media3.mp3"/><Relationship Id="rId4" Type="http://schemas.openxmlformats.org/officeDocument/2006/relationships/video" Target="../media/media3.mp3"/><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microsoft.com/office/2007/relationships/media" Target="../media/media4.mp3"/><Relationship Id="rId4" Type="http://schemas.openxmlformats.org/officeDocument/2006/relationships/video" Target="../media/media4.mp3"/><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microsoft.com/office/2007/relationships/media" Target="../media/media5.mp3"/><Relationship Id="rId4" Type="http://schemas.openxmlformats.org/officeDocument/2006/relationships/video" Target="../media/media5.mp3"/><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microsoft.com/office/2007/relationships/media" Target="../media/media6.mp3"/><Relationship Id="rId4" Type="http://schemas.openxmlformats.org/officeDocument/2006/relationships/video" Target="../media/media6.mp3"/><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microsoft.com/office/2007/relationships/media" Target="../media/media7.mp3"/><Relationship Id="rId4" Type="http://schemas.openxmlformats.org/officeDocument/2006/relationships/video" Target="../media/media7.mp3"/><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microsoft.com/office/2007/relationships/media" Target="../media/media8.mp3"/><Relationship Id="rId4" Type="http://schemas.openxmlformats.org/officeDocument/2006/relationships/video" Target="../media/media8.mp3"/><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microsoft.com/office/2007/relationships/media" Target="../media/media9.mp3"/><Relationship Id="rId4" Type="http://schemas.openxmlformats.org/officeDocument/2006/relationships/video" Target="../media/media9.mp3"/><Relationship Id="rId5" Type="http://schemas.openxmlformats.org/officeDocument/2006/relationships/image" Target="../media/image1.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42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40080" y="548640"/>
            <a:ext cx="1828800" cy="1097280"/>
          </a:xfrm>
          <a:prstGeom prst="rect">
            <a:avLst/>
          </a:prstGeom>
          <a:noFill/>
        </p:spPr>
        <p:txBody>
          <a:bodyPr wrap="square" lIns="45720" rIns="45720" tIns="18288" bIns="18288" anchor="t">
            <a:spAutoFit/>
          </a:bodyPr>
          <a:lstStyle/>
          <a:p>
            <a:pPr algn="l"/>
            <a:r>
              <a:rPr sz="7200" b="1" i="0">
                <a:solidFill>
                  <a:srgbClr val="F59E0B"/>
                </a:solidFill>
                <a:latin typeface="Cambria"/>
              </a:rPr>
              <a:t>14</a:t>
            </a:r>
          </a:p>
        </p:txBody>
      </p:sp>
      <p:sp>
        <p:nvSpPr>
          <p:cNvPr id="4" name="TextBox 3"/>
          <p:cNvSpPr txBox="1"/>
          <p:nvPr/>
        </p:nvSpPr>
        <p:spPr>
          <a:xfrm>
            <a:off x="713232" y="1691640"/>
            <a:ext cx="3657600" cy="365760"/>
          </a:xfrm>
          <a:prstGeom prst="rect">
            <a:avLst/>
          </a:prstGeom>
          <a:noFill/>
        </p:spPr>
        <p:txBody>
          <a:bodyPr wrap="square" lIns="45720" rIns="45720" tIns="18288" bIns="18288" anchor="t">
            <a:spAutoFit/>
          </a:bodyPr>
          <a:lstStyle/>
          <a:p>
            <a:pPr algn="l"/>
            <a:r>
              <a:rPr sz="1400" b="1" i="0">
                <a:solidFill>
                  <a:srgbClr val="CBD5E1"/>
                </a:solidFill>
                <a:latin typeface="Calibri"/>
              </a:rPr>
              <a:t>FINAL CHAPTER</a:t>
            </a:r>
          </a:p>
        </p:txBody>
      </p:sp>
      <p:sp>
        <p:nvSpPr>
          <p:cNvPr id="5" name="TextBox 4"/>
          <p:cNvSpPr txBox="1"/>
          <p:nvPr/>
        </p:nvSpPr>
        <p:spPr>
          <a:xfrm>
            <a:off x="640080" y="2468880"/>
            <a:ext cx="10972800" cy="914400"/>
          </a:xfrm>
          <a:prstGeom prst="rect">
            <a:avLst/>
          </a:prstGeom>
          <a:noFill/>
        </p:spPr>
        <p:txBody>
          <a:bodyPr wrap="square" lIns="45720" rIns="45720" tIns="18288" bIns="18288" anchor="t">
            <a:spAutoFit/>
          </a:bodyPr>
          <a:lstStyle/>
          <a:p>
            <a:pPr algn="l"/>
            <a:r>
              <a:rPr sz="5400" b="1" i="0">
                <a:solidFill>
                  <a:srgbClr val="FFFFFF"/>
                </a:solidFill>
                <a:latin typeface="Cambria"/>
              </a:rPr>
              <a:t>次のステップと</a:t>
            </a:r>
          </a:p>
        </p:txBody>
      </p:sp>
      <p:sp>
        <p:nvSpPr>
          <p:cNvPr id="6" name="TextBox 5"/>
          <p:cNvSpPr txBox="1"/>
          <p:nvPr/>
        </p:nvSpPr>
        <p:spPr>
          <a:xfrm>
            <a:off x="640080" y="3337560"/>
            <a:ext cx="10972800" cy="914400"/>
          </a:xfrm>
          <a:prstGeom prst="rect">
            <a:avLst/>
          </a:prstGeom>
          <a:noFill/>
        </p:spPr>
        <p:txBody>
          <a:bodyPr wrap="square" lIns="45720" rIns="45720" tIns="18288" bIns="18288" anchor="t">
            <a:spAutoFit/>
          </a:bodyPr>
          <a:lstStyle/>
          <a:p>
            <a:pPr algn="l"/>
            <a:r>
              <a:rPr sz="5400" b="1" i="0">
                <a:solidFill>
                  <a:srgbClr val="F59E0B"/>
                </a:solidFill>
                <a:latin typeface="Cambria"/>
              </a:rPr>
              <a:t>学習パス</a:t>
            </a:r>
          </a:p>
        </p:txBody>
      </p:sp>
      <p:sp>
        <p:nvSpPr>
          <p:cNvPr id="7" name="TextBox 6"/>
          <p:cNvSpPr txBox="1"/>
          <p:nvPr/>
        </p:nvSpPr>
        <p:spPr>
          <a:xfrm>
            <a:off x="640080" y="4526280"/>
            <a:ext cx="10972800" cy="365760"/>
          </a:xfrm>
          <a:prstGeom prst="rect">
            <a:avLst/>
          </a:prstGeom>
          <a:noFill/>
        </p:spPr>
        <p:txBody>
          <a:bodyPr wrap="square" lIns="45720" rIns="45720" tIns="18288" bIns="18288" anchor="t">
            <a:spAutoFit/>
          </a:bodyPr>
          <a:lstStyle/>
          <a:p>
            <a:pPr algn="l"/>
            <a:r>
              <a:rPr sz="1800" b="0" i="0">
                <a:solidFill>
                  <a:srgbClr val="CBD5E1"/>
                </a:solidFill>
                <a:latin typeface="Calibri"/>
              </a:rPr>
              <a:t>おめでとう — ここがスタート地点。これから何を、どの順で学ぶか</a:t>
            </a:r>
          </a:p>
        </p:txBody>
      </p:sp>
      <p:sp>
        <p:nvSpPr>
          <p:cNvPr id="8" name="Rectangle 7"/>
          <p:cNvSpPr/>
          <p:nvPr/>
        </p:nvSpPr>
        <p:spPr>
          <a:xfrm>
            <a:off x="640080" y="5852160"/>
            <a:ext cx="274320" cy="54864"/>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9" name="TextBox 8"/>
          <p:cNvSpPr txBox="1"/>
          <p:nvPr/>
        </p:nvSpPr>
        <p:spPr>
          <a:xfrm>
            <a:off x="1005840" y="5715000"/>
            <a:ext cx="10058400" cy="365760"/>
          </a:xfrm>
          <a:prstGeom prst="rect">
            <a:avLst/>
          </a:prstGeom>
          <a:noFill/>
        </p:spPr>
        <p:txBody>
          <a:bodyPr wrap="square" lIns="45720" rIns="45720" tIns="18288" bIns="18288" anchor="t">
            <a:spAutoFit/>
          </a:bodyPr>
          <a:lstStyle/>
          <a:p>
            <a:pPr algn="l"/>
            <a:r>
              <a:rPr sz="1200" b="0" i="0">
                <a:solidFill>
                  <a:srgbClr val="CBD5E1"/>
                </a:solidFill>
                <a:latin typeface="Calibri"/>
              </a:rPr>
              <a:t>Happy Coding — 作り続けることで、上達する</a:t>
            </a:r>
          </a:p>
        </p:txBody>
      </p:sp>
      <p:pic>
        <p:nvPicPr>
          <p:cNvPr id="10" name="slide_01.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10"/>
                </p:tgtEl>
              </p:cMediaNode>
            </p:audio>
          </p:childTnLst>
        </p:cTn>
      </p:par>
    </p:tnLst>
  </p:timing>
  <p:transition spd="med">
    <p:fade/>
  </p:transition>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LEARN — INFRA</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インフラ強化 — 自動化・コンテナ・IaC</a:t>
            </a:r>
          </a:p>
        </p:txBody>
      </p:sp>
      <p:sp>
        <p:nvSpPr>
          <p:cNvPr id="5" name="TextBox 4"/>
          <p:cNvSpPr txBox="1"/>
          <p:nvPr/>
        </p:nvSpPr>
        <p:spPr>
          <a:xfrm>
            <a:off x="548640" y="1115568"/>
            <a:ext cx="10972800" cy="365760"/>
          </a:xfrm>
          <a:prstGeom prst="rect">
            <a:avLst/>
          </a:prstGeom>
          <a:noFill/>
        </p:spPr>
        <p:txBody>
          <a:bodyPr wrap="square" lIns="45720" rIns="45720" tIns="18288" bIns="18288" anchor="t">
            <a:spAutoFit/>
          </a:bodyPr>
          <a:lstStyle/>
          <a:p>
            <a:pPr algn="l"/>
            <a:r>
              <a:rPr sz="1400" b="0" i="0">
                <a:solidFill>
                  <a:srgbClr val="64748B"/>
                </a:solidFill>
                <a:latin typeface="Calibri"/>
              </a:rPr>
              <a:t>手動デプロイから「コードで管理する」インフラへ</a:t>
            </a:r>
          </a:p>
        </p:txBody>
      </p:sp>
      <p:sp>
        <p:nvSpPr>
          <p:cNvPr id="6" name="Rectangle 5"/>
          <p:cNvSpPr/>
          <p:nvPr/>
        </p:nvSpPr>
        <p:spPr>
          <a:xfrm>
            <a:off x="548640" y="1691640"/>
            <a:ext cx="553212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ectangle 6"/>
          <p:cNvSpPr/>
          <p:nvPr/>
        </p:nvSpPr>
        <p:spPr>
          <a:xfrm>
            <a:off x="548640" y="1691640"/>
            <a:ext cx="73152" cy="452628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TextBox 7"/>
          <p:cNvSpPr txBox="1"/>
          <p:nvPr/>
        </p:nvSpPr>
        <p:spPr>
          <a:xfrm>
            <a:off x="777240" y="1828800"/>
            <a:ext cx="5029200" cy="365760"/>
          </a:xfrm>
          <a:prstGeom prst="rect">
            <a:avLst/>
          </a:prstGeom>
          <a:noFill/>
        </p:spPr>
        <p:txBody>
          <a:bodyPr wrap="square" lIns="45720" rIns="45720" tIns="18288" bIns="18288" anchor="t">
            <a:spAutoFit/>
          </a:bodyPr>
          <a:lstStyle/>
          <a:p>
            <a:pPr algn="l"/>
            <a:r>
              <a:rPr sz="1600" b="1" i="0">
                <a:solidFill>
                  <a:srgbClr val="10B981"/>
                </a:solidFill>
                <a:latin typeface="Cambria"/>
              </a:rPr>
              <a:t>デプロイの自動化</a:t>
            </a:r>
          </a:p>
        </p:txBody>
      </p:sp>
      <p:sp>
        <p:nvSpPr>
          <p:cNvPr id="9" name="Oval 8"/>
          <p:cNvSpPr/>
          <p:nvPr/>
        </p:nvSpPr>
        <p:spPr>
          <a:xfrm>
            <a:off x="777240" y="2423160"/>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0" name="TextBox 9"/>
          <p:cNvSpPr txBox="1"/>
          <p:nvPr/>
        </p:nvSpPr>
        <p:spPr>
          <a:xfrm>
            <a:off x="1005840" y="2331720"/>
            <a:ext cx="2468880" cy="365760"/>
          </a:xfrm>
          <a:prstGeom prst="rect">
            <a:avLst/>
          </a:prstGeom>
          <a:noFill/>
        </p:spPr>
        <p:txBody>
          <a:bodyPr wrap="square" lIns="45720" rIns="45720" tIns="18288" bIns="18288" anchor="t">
            <a:spAutoFit/>
          </a:bodyPr>
          <a:lstStyle/>
          <a:p>
            <a:pPr algn="l"/>
            <a:r>
              <a:rPr sz="1200" b="1" i="0">
                <a:solidFill>
                  <a:srgbClr val="1E3A5F"/>
                </a:solidFill>
                <a:latin typeface="Calibri"/>
              </a:rPr>
              <a:t>GitHub Actions (CI/CD)</a:t>
            </a:r>
          </a:p>
        </p:txBody>
      </p:sp>
      <p:sp>
        <p:nvSpPr>
          <p:cNvPr id="11" name="TextBox 10"/>
          <p:cNvSpPr txBox="1"/>
          <p:nvPr/>
        </p:nvSpPr>
        <p:spPr>
          <a:xfrm>
            <a:off x="1005840" y="2697480"/>
            <a:ext cx="2468880" cy="777240"/>
          </a:xfrm>
          <a:prstGeom prst="rect">
            <a:avLst/>
          </a:prstGeom>
          <a:noFill/>
        </p:spPr>
        <p:txBody>
          <a:bodyPr wrap="square" lIns="45720" rIns="45720" tIns="18288" bIns="18288" anchor="t">
            <a:spAutoFit/>
          </a:bodyPr>
          <a:lstStyle/>
          <a:p>
            <a:pPr algn="l"/>
            <a:r>
              <a:rPr sz="1000" b="0" i="0">
                <a:solidFill>
                  <a:srgbClr val="64748B"/>
                </a:solidFill>
                <a:latin typeface="Calibri"/>
              </a:rPr>
              <a:t>PRに紐づき、テスト→自動デプロイ</a:t>
            </a:r>
          </a:p>
        </p:txBody>
      </p:sp>
      <p:sp>
        <p:nvSpPr>
          <p:cNvPr id="12" name="Oval 11"/>
          <p:cNvSpPr/>
          <p:nvPr/>
        </p:nvSpPr>
        <p:spPr>
          <a:xfrm>
            <a:off x="3383280" y="2423160"/>
            <a:ext cx="164592" cy="164592"/>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TextBox 12"/>
          <p:cNvSpPr txBox="1"/>
          <p:nvPr/>
        </p:nvSpPr>
        <p:spPr>
          <a:xfrm>
            <a:off x="3611880" y="2331720"/>
            <a:ext cx="2468880" cy="365760"/>
          </a:xfrm>
          <a:prstGeom prst="rect">
            <a:avLst/>
          </a:prstGeom>
          <a:noFill/>
        </p:spPr>
        <p:txBody>
          <a:bodyPr wrap="square" lIns="45720" rIns="45720" tIns="18288" bIns="18288" anchor="t">
            <a:spAutoFit/>
          </a:bodyPr>
          <a:lstStyle/>
          <a:p>
            <a:pPr algn="l"/>
            <a:r>
              <a:rPr sz="1200" b="1" i="0">
                <a:solidFill>
                  <a:srgbClr val="1E3A5F"/>
                </a:solidFill>
                <a:latin typeface="Calibri"/>
              </a:rPr>
              <a:t>Ansible (構成管理)</a:t>
            </a:r>
          </a:p>
        </p:txBody>
      </p:sp>
      <p:sp>
        <p:nvSpPr>
          <p:cNvPr id="14" name="TextBox 13"/>
          <p:cNvSpPr txBox="1"/>
          <p:nvPr/>
        </p:nvSpPr>
        <p:spPr>
          <a:xfrm>
            <a:off x="3611880" y="2697480"/>
            <a:ext cx="2468880" cy="777240"/>
          </a:xfrm>
          <a:prstGeom prst="rect">
            <a:avLst/>
          </a:prstGeom>
          <a:noFill/>
        </p:spPr>
        <p:txBody>
          <a:bodyPr wrap="square" lIns="45720" rIns="45720" tIns="18288" bIns="18288" anchor="t">
            <a:spAutoFit/>
          </a:bodyPr>
          <a:lstStyle/>
          <a:p>
            <a:pPr algn="l"/>
            <a:r>
              <a:rPr sz="1000" b="0" i="0">
                <a:solidFill>
                  <a:srgbClr val="64748B"/>
                </a:solidFill>
                <a:latin typeface="Calibri"/>
              </a:rPr>
              <a:t>サーバーのあるべき状態をコード化</a:t>
            </a:r>
          </a:p>
        </p:txBody>
      </p:sp>
      <p:sp>
        <p:nvSpPr>
          <p:cNvPr id="15" name="Oval 14"/>
          <p:cNvSpPr/>
          <p:nvPr/>
        </p:nvSpPr>
        <p:spPr>
          <a:xfrm>
            <a:off x="777240" y="3703320"/>
            <a:ext cx="164592" cy="164592"/>
          </a:xfrm>
          <a:prstGeom prst="ellipse">
            <a:avLst/>
          </a:prstGeom>
          <a:solidFill>
            <a:srgbClr val="0D94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6" name="TextBox 15"/>
          <p:cNvSpPr txBox="1"/>
          <p:nvPr/>
        </p:nvSpPr>
        <p:spPr>
          <a:xfrm>
            <a:off x="1005840" y="3611880"/>
            <a:ext cx="2468880" cy="365760"/>
          </a:xfrm>
          <a:prstGeom prst="rect">
            <a:avLst/>
          </a:prstGeom>
          <a:noFill/>
        </p:spPr>
        <p:txBody>
          <a:bodyPr wrap="square" lIns="45720" rIns="45720" tIns="18288" bIns="18288" anchor="t">
            <a:spAutoFit/>
          </a:bodyPr>
          <a:lstStyle/>
          <a:p>
            <a:pPr algn="l"/>
            <a:r>
              <a:rPr sz="1200" b="1" i="0">
                <a:solidFill>
                  <a:srgbClr val="1E3A5F"/>
                </a:solidFill>
                <a:latin typeface="Calibri"/>
              </a:rPr>
              <a:t>rsync / Git pull</a:t>
            </a:r>
          </a:p>
        </p:txBody>
      </p:sp>
      <p:sp>
        <p:nvSpPr>
          <p:cNvPr id="17" name="TextBox 16"/>
          <p:cNvSpPr txBox="1"/>
          <p:nvPr/>
        </p:nvSpPr>
        <p:spPr>
          <a:xfrm>
            <a:off x="1005840" y="3977640"/>
            <a:ext cx="2468880" cy="777240"/>
          </a:xfrm>
          <a:prstGeom prst="rect">
            <a:avLst/>
          </a:prstGeom>
          <a:noFill/>
        </p:spPr>
        <p:txBody>
          <a:bodyPr wrap="square" lIns="45720" rIns="45720" tIns="18288" bIns="18288" anchor="t">
            <a:spAutoFit/>
          </a:bodyPr>
          <a:lstStyle/>
          <a:p>
            <a:pPr algn="l"/>
            <a:r>
              <a:rPr sz="1000" b="0" i="0">
                <a:solidFill>
                  <a:srgbClr val="64748B"/>
                </a:solidFill>
                <a:latin typeface="Calibri"/>
              </a:rPr>
              <a:t>小規模なら手軽な選択肢でも十分</a:t>
            </a:r>
          </a:p>
        </p:txBody>
      </p:sp>
      <p:sp>
        <p:nvSpPr>
          <p:cNvPr id="18" name="Oval 17"/>
          <p:cNvSpPr/>
          <p:nvPr/>
        </p:nvSpPr>
        <p:spPr>
          <a:xfrm>
            <a:off x="3383280" y="3703320"/>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9" name="TextBox 18"/>
          <p:cNvSpPr txBox="1"/>
          <p:nvPr/>
        </p:nvSpPr>
        <p:spPr>
          <a:xfrm>
            <a:off x="3611880" y="3611880"/>
            <a:ext cx="2468880" cy="365760"/>
          </a:xfrm>
          <a:prstGeom prst="rect">
            <a:avLst/>
          </a:prstGeom>
          <a:noFill/>
        </p:spPr>
        <p:txBody>
          <a:bodyPr wrap="square" lIns="45720" rIns="45720" tIns="18288" bIns="18288" anchor="t">
            <a:spAutoFit/>
          </a:bodyPr>
          <a:lstStyle/>
          <a:p>
            <a:pPr algn="l"/>
            <a:r>
              <a:rPr sz="1200" b="1" i="0">
                <a:solidFill>
                  <a:srgbClr val="1E3A5F"/>
                </a:solidFill>
                <a:latin typeface="Calibri"/>
              </a:rPr>
              <a:t>Docker (コンテナ)</a:t>
            </a:r>
          </a:p>
        </p:txBody>
      </p:sp>
      <p:sp>
        <p:nvSpPr>
          <p:cNvPr id="20" name="TextBox 19"/>
          <p:cNvSpPr txBox="1"/>
          <p:nvPr/>
        </p:nvSpPr>
        <p:spPr>
          <a:xfrm>
            <a:off x="3611880" y="3977640"/>
            <a:ext cx="2468880" cy="777240"/>
          </a:xfrm>
          <a:prstGeom prst="rect">
            <a:avLst/>
          </a:prstGeom>
          <a:noFill/>
        </p:spPr>
        <p:txBody>
          <a:bodyPr wrap="square" lIns="45720" rIns="45720" tIns="18288" bIns="18288" anchor="t">
            <a:spAutoFit/>
          </a:bodyPr>
          <a:lstStyle/>
          <a:p>
            <a:pPr algn="l"/>
            <a:r>
              <a:rPr sz="1000" b="0" i="0">
                <a:solidFill>
                  <a:srgbClr val="64748B"/>
                </a:solidFill>
                <a:latin typeface="Calibri"/>
              </a:rPr>
              <a:t>「環境構築の悩み」から解放される</a:t>
            </a:r>
          </a:p>
        </p:txBody>
      </p:sp>
      <p:sp>
        <p:nvSpPr>
          <p:cNvPr id="21" name="Oval 20"/>
          <p:cNvSpPr/>
          <p:nvPr/>
        </p:nvSpPr>
        <p:spPr>
          <a:xfrm>
            <a:off x="777240" y="4983480"/>
            <a:ext cx="164592" cy="164592"/>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1005840" y="4892040"/>
            <a:ext cx="2468880" cy="365760"/>
          </a:xfrm>
          <a:prstGeom prst="rect">
            <a:avLst/>
          </a:prstGeom>
          <a:noFill/>
        </p:spPr>
        <p:txBody>
          <a:bodyPr wrap="square" lIns="45720" rIns="45720" tIns="18288" bIns="18288" anchor="t">
            <a:spAutoFit/>
          </a:bodyPr>
          <a:lstStyle/>
          <a:p>
            <a:pPr algn="l"/>
            <a:r>
              <a:rPr sz="1200" b="1" i="0">
                <a:solidFill>
                  <a:srgbClr val="1E3A5F"/>
                </a:solidFill>
                <a:latin typeface="Calibri"/>
              </a:rPr>
              <a:t>Kubernetes (K8s)</a:t>
            </a:r>
          </a:p>
        </p:txBody>
      </p:sp>
      <p:sp>
        <p:nvSpPr>
          <p:cNvPr id="23" name="TextBox 22"/>
          <p:cNvSpPr txBox="1"/>
          <p:nvPr/>
        </p:nvSpPr>
        <p:spPr>
          <a:xfrm>
            <a:off x="1005840" y="5257800"/>
            <a:ext cx="2468880" cy="777240"/>
          </a:xfrm>
          <a:prstGeom prst="rect">
            <a:avLst/>
          </a:prstGeom>
          <a:noFill/>
        </p:spPr>
        <p:txBody>
          <a:bodyPr wrap="square" lIns="45720" rIns="45720" tIns="18288" bIns="18288" anchor="t">
            <a:spAutoFit/>
          </a:bodyPr>
          <a:lstStyle/>
          <a:p>
            <a:pPr algn="l"/>
            <a:r>
              <a:rPr sz="1000" b="0" i="0">
                <a:solidFill>
                  <a:srgbClr val="64748B"/>
                </a:solidFill>
                <a:latin typeface="Calibri"/>
              </a:rPr>
              <a:t>自動スケール・自動復旧の標準</a:t>
            </a:r>
          </a:p>
        </p:txBody>
      </p:sp>
      <p:sp>
        <p:nvSpPr>
          <p:cNvPr id="24" name="Oval 23"/>
          <p:cNvSpPr/>
          <p:nvPr/>
        </p:nvSpPr>
        <p:spPr>
          <a:xfrm>
            <a:off x="3383280" y="4983480"/>
            <a:ext cx="164592" cy="164592"/>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TextBox 24"/>
          <p:cNvSpPr txBox="1"/>
          <p:nvPr/>
        </p:nvSpPr>
        <p:spPr>
          <a:xfrm>
            <a:off x="3611880" y="4892040"/>
            <a:ext cx="2468880" cy="365760"/>
          </a:xfrm>
          <a:prstGeom prst="rect">
            <a:avLst/>
          </a:prstGeom>
          <a:noFill/>
        </p:spPr>
        <p:txBody>
          <a:bodyPr wrap="square" lIns="45720" rIns="45720" tIns="18288" bIns="18288" anchor="t">
            <a:spAutoFit/>
          </a:bodyPr>
          <a:lstStyle/>
          <a:p>
            <a:pPr algn="l"/>
            <a:r>
              <a:rPr sz="1200" b="1" i="0">
                <a:solidFill>
                  <a:srgbClr val="1E3A5F"/>
                </a:solidFill>
                <a:latin typeface="Calibri"/>
              </a:rPr>
              <a:t>Terraform (IaC)</a:t>
            </a:r>
          </a:p>
        </p:txBody>
      </p:sp>
      <p:sp>
        <p:nvSpPr>
          <p:cNvPr id="26" name="TextBox 25"/>
          <p:cNvSpPr txBox="1"/>
          <p:nvPr/>
        </p:nvSpPr>
        <p:spPr>
          <a:xfrm>
            <a:off x="3611880" y="5257800"/>
            <a:ext cx="2468880" cy="777240"/>
          </a:xfrm>
          <a:prstGeom prst="rect">
            <a:avLst/>
          </a:prstGeom>
          <a:noFill/>
        </p:spPr>
        <p:txBody>
          <a:bodyPr wrap="square" lIns="45720" rIns="45720" tIns="18288" bIns="18288" anchor="t">
            <a:spAutoFit/>
          </a:bodyPr>
          <a:lstStyle/>
          <a:p>
            <a:pPr algn="l"/>
            <a:r>
              <a:rPr sz="1000" b="0" i="0">
                <a:solidFill>
                  <a:srgbClr val="64748B"/>
                </a:solidFill>
                <a:latin typeface="Calibri"/>
              </a:rPr>
              <a:t>AWSリソース全体をコードで管理</a:t>
            </a:r>
          </a:p>
        </p:txBody>
      </p:sp>
      <p:sp>
        <p:nvSpPr>
          <p:cNvPr id="27" name="Rectangle 26"/>
          <p:cNvSpPr/>
          <p:nvPr/>
        </p:nvSpPr>
        <p:spPr>
          <a:xfrm>
            <a:off x="6355080" y="1691640"/>
            <a:ext cx="525780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8" name="Rectangle 27"/>
          <p:cNvSpPr/>
          <p:nvPr/>
        </p:nvSpPr>
        <p:spPr>
          <a:xfrm>
            <a:off x="6355080" y="1691640"/>
            <a:ext cx="73152" cy="452628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9" name="TextBox 28"/>
          <p:cNvSpPr txBox="1"/>
          <p:nvPr/>
        </p:nvSpPr>
        <p:spPr>
          <a:xfrm>
            <a:off x="6583680" y="1828800"/>
            <a:ext cx="4572000" cy="365760"/>
          </a:xfrm>
          <a:prstGeom prst="rect">
            <a:avLst/>
          </a:prstGeom>
          <a:noFill/>
        </p:spPr>
        <p:txBody>
          <a:bodyPr wrap="square" lIns="45720" rIns="45720" tIns="18288" bIns="18288" anchor="t">
            <a:spAutoFit/>
          </a:bodyPr>
          <a:lstStyle/>
          <a:p>
            <a:pPr algn="l"/>
            <a:r>
              <a:rPr sz="1600" b="1" i="0">
                <a:solidFill>
                  <a:srgbClr val="F59E0B"/>
                </a:solidFill>
                <a:latin typeface="Cambria"/>
              </a:rPr>
              <a:t>クラウド選択肢</a:t>
            </a:r>
          </a:p>
        </p:txBody>
      </p:sp>
      <p:sp>
        <p:nvSpPr>
          <p:cNvPr id="30" name="TextBox 29"/>
          <p:cNvSpPr txBox="1"/>
          <p:nvPr/>
        </p:nvSpPr>
        <p:spPr>
          <a:xfrm>
            <a:off x="6583680" y="2331720"/>
            <a:ext cx="4572000" cy="274320"/>
          </a:xfrm>
          <a:prstGeom prst="rect">
            <a:avLst/>
          </a:prstGeom>
          <a:noFill/>
        </p:spPr>
        <p:txBody>
          <a:bodyPr wrap="square" lIns="45720" rIns="45720" tIns="18288" bIns="18288" anchor="t">
            <a:spAutoFit/>
          </a:bodyPr>
          <a:lstStyle/>
          <a:p>
            <a:pPr algn="l"/>
            <a:r>
              <a:rPr sz="1100" b="1" i="0">
                <a:solidFill>
                  <a:srgbClr val="64748B"/>
                </a:solidFill>
                <a:latin typeface="Calibri"/>
              </a:rPr>
              <a:t>主要クラウド</a:t>
            </a:r>
          </a:p>
        </p:txBody>
      </p:sp>
      <p:sp>
        <p:nvSpPr>
          <p:cNvPr id="31" name="Oval 30"/>
          <p:cNvSpPr/>
          <p:nvPr/>
        </p:nvSpPr>
        <p:spPr>
          <a:xfrm>
            <a:off x="6583680" y="2743200"/>
            <a:ext cx="164592" cy="164592"/>
          </a:xfrm>
          <a:prstGeom prst="ellipse">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2" name="TextBox 31"/>
          <p:cNvSpPr txBox="1"/>
          <p:nvPr/>
        </p:nvSpPr>
        <p:spPr>
          <a:xfrm>
            <a:off x="6812280" y="2651760"/>
            <a:ext cx="914400" cy="365760"/>
          </a:xfrm>
          <a:prstGeom prst="rect">
            <a:avLst/>
          </a:prstGeom>
          <a:noFill/>
        </p:spPr>
        <p:txBody>
          <a:bodyPr wrap="square" lIns="45720" rIns="45720" tIns="18288" bIns="18288" anchor="t">
            <a:spAutoFit/>
          </a:bodyPr>
          <a:lstStyle/>
          <a:p>
            <a:pPr algn="l"/>
            <a:r>
              <a:rPr sz="1200" b="1" i="0">
                <a:solidFill>
                  <a:srgbClr val="1E3A5F"/>
                </a:solidFill>
                <a:latin typeface="Calibri"/>
              </a:rPr>
              <a:t>AWS</a:t>
            </a:r>
          </a:p>
        </p:txBody>
      </p:sp>
      <p:sp>
        <p:nvSpPr>
          <p:cNvPr id="33" name="TextBox 32"/>
          <p:cNvSpPr txBox="1"/>
          <p:nvPr/>
        </p:nvSpPr>
        <p:spPr>
          <a:xfrm>
            <a:off x="7772400" y="2651760"/>
            <a:ext cx="3657600" cy="365760"/>
          </a:xfrm>
          <a:prstGeom prst="rect">
            <a:avLst/>
          </a:prstGeom>
          <a:noFill/>
        </p:spPr>
        <p:txBody>
          <a:bodyPr wrap="square" lIns="45720" rIns="45720" tIns="18288" bIns="18288" anchor="t">
            <a:spAutoFit/>
          </a:bodyPr>
          <a:lstStyle/>
          <a:p>
            <a:pPr algn="l"/>
            <a:r>
              <a:rPr sz="1100" b="0" i="0">
                <a:solidFill>
                  <a:srgbClr val="64748B"/>
                </a:solidFill>
                <a:latin typeface="Calibri"/>
              </a:rPr>
              <a:t>サービス数最多・エコシステム充実</a:t>
            </a:r>
          </a:p>
        </p:txBody>
      </p:sp>
      <p:sp>
        <p:nvSpPr>
          <p:cNvPr id="34" name="Oval 33"/>
          <p:cNvSpPr/>
          <p:nvPr/>
        </p:nvSpPr>
        <p:spPr>
          <a:xfrm>
            <a:off x="6583680" y="3200400"/>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5" name="TextBox 34"/>
          <p:cNvSpPr txBox="1"/>
          <p:nvPr/>
        </p:nvSpPr>
        <p:spPr>
          <a:xfrm>
            <a:off x="6812280" y="3108960"/>
            <a:ext cx="914400" cy="365760"/>
          </a:xfrm>
          <a:prstGeom prst="rect">
            <a:avLst/>
          </a:prstGeom>
          <a:noFill/>
        </p:spPr>
        <p:txBody>
          <a:bodyPr wrap="square" lIns="45720" rIns="45720" tIns="18288" bIns="18288" anchor="t">
            <a:spAutoFit/>
          </a:bodyPr>
          <a:lstStyle/>
          <a:p>
            <a:pPr algn="l"/>
            <a:r>
              <a:rPr sz="1200" b="1" i="0">
                <a:solidFill>
                  <a:srgbClr val="1E3A5F"/>
                </a:solidFill>
                <a:latin typeface="Calibri"/>
              </a:rPr>
              <a:t>Azure</a:t>
            </a:r>
          </a:p>
        </p:txBody>
      </p:sp>
      <p:sp>
        <p:nvSpPr>
          <p:cNvPr id="36" name="TextBox 35"/>
          <p:cNvSpPr txBox="1"/>
          <p:nvPr/>
        </p:nvSpPr>
        <p:spPr>
          <a:xfrm>
            <a:off x="7772400" y="3108960"/>
            <a:ext cx="3657600" cy="365760"/>
          </a:xfrm>
          <a:prstGeom prst="rect">
            <a:avLst/>
          </a:prstGeom>
          <a:noFill/>
        </p:spPr>
        <p:txBody>
          <a:bodyPr wrap="square" lIns="45720" rIns="45720" tIns="18288" bIns="18288" anchor="t">
            <a:spAutoFit/>
          </a:bodyPr>
          <a:lstStyle/>
          <a:p>
            <a:pPr algn="l"/>
            <a:r>
              <a:rPr sz="1100" b="0" i="0">
                <a:solidFill>
                  <a:srgbClr val="64748B"/>
                </a:solidFill>
                <a:latin typeface="Calibri"/>
              </a:rPr>
              <a:t>企業向け・Windows統合に強い</a:t>
            </a:r>
          </a:p>
        </p:txBody>
      </p:sp>
      <p:sp>
        <p:nvSpPr>
          <p:cNvPr id="37" name="Oval 36"/>
          <p:cNvSpPr/>
          <p:nvPr/>
        </p:nvSpPr>
        <p:spPr>
          <a:xfrm>
            <a:off x="6583680" y="3657600"/>
            <a:ext cx="164592" cy="164592"/>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8" name="TextBox 37"/>
          <p:cNvSpPr txBox="1"/>
          <p:nvPr/>
        </p:nvSpPr>
        <p:spPr>
          <a:xfrm>
            <a:off x="6812280" y="3566160"/>
            <a:ext cx="914400" cy="365760"/>
          </a:xfrm>
          <a:prstGeom prst="rect">
            <a:avLst/>
          </a:prstGeom>
          <a:noFill/>
        </p:spPr>
        <p:txBody>
          <a:bodyPr wrap="square" lIns="45720" rIns="45720" tIns="18288" bIns="18288" anchor="t">
            <a:spAutoFit/>
          </a:bodyPr>
          <a:lstStyle/>
          <a:p>
            <a:pPr algn="l"/>
            <a:r>
              <a:rPr sz="1200" b="1" i="0">
                <a:solidFill>
                  <a:srgbClr val="1E3A5F"/>
                </a:solidFill>
                <a:latin typeface="Calibri"/>
              </a:rPr>
              <a:t>GCP</a:t>
            </a:r>
          </a:p>
        </p:txBody>
      </p:sp>
      <p:sp>
        <p:nvSpPr>
          <p:cNvPr id="39" name="TextBox 38"/>
          <p:cNvSpPr txBox="1"/>
          <p:nvPr/>
        </p:nvSpPr>
        <p:spPr>
          <a:xfrm>
            <a:off x="7772400" y="3566160"/>
            <a:ext cx="3657600" cy="365760"/>
          </a:xfrm>
          <a:prstGeom prst="rect">
            <a:avLst/>
          </a:prstGeom>
          <a:noFill/>
        </p:spPr>
        <p:txBody>
          <a:bodyPr wrap="square" lIns="45720" rIns="45720" tIns="18288" bIns="18288" anchor="t">
            <a:spAutoFit/>
          </a:bodyPr>
          <a:lstStyle/>
          <a:p>
            <a:pPr algn="l"/>
            <a:r>
              <a:rPr sz="1100" b="0" i="0">
                <a:solidFill>
                  <a:srgbClr val="64748B"/>
                </a:solidFill>
                <a:latin typeface="Calibri"/>
              </a:rPr>
              <a:t>ML/データ分析・料金が分かりやすい</a:t>
            </a:r>
          </a:p>
        </p:txBody>
      </p:sp>
      <p:sp>
        <p:nvSpPr>
          <p:cNvPr id="40" name="TextBox 39"/>
          <p:cNvSpPr txBox="1"/>
          <p:nvPr/>
        </p:nvSpPr>
        <p:spPr>
          <a:xfrm>
            <a:off x="6583680" y="4160520"/>
            <a:ext cx="4572000" cy="274320"/>
          </a:xfrm>
          <a:prstGeom prst="rect">
            <a:avLst/>
          </a:prstGeom>
          <a:noFill/>
        </p:spPr>
        <p:txBody>
          <a:bodyPr wrap="square" lIns="45720" rIns="45720" tIns="18288" bIns="18288" anchor="t">
            <a:spAutoFit/>
          </a:bodyPr>
          <a:lstStyle/>
          <a:p>
            <a:pPr algn="l"/>
            <a:r>
              <a:rPr sz="1100" b="1" i="0">
                <a:solidFill>
                  <a:srgbClr val="64748B"/>
                </a:solidFill>
                <a:latin typeface="Calibri"/>
              </a:rPr>
              <a:t>安価・手軽系（個人開発向け）</a:t>
            </a:r>
          </a:p>
        </p:txBody>
      </p:sp>
      <p:sp>
        <p:nvSpPr>
          <p:cNvPr id="41" name="TextBox 40"/>
          <p:cNvSpPr txBox="1"/>
          <p:nvPr/>
        </p:nvSpPr>
        <p:spPr>
          <a:xfrm>
            <a:off x="6583680" y="4480560"/>
            <a:ext cx="182880" cy="274320"/>
          </a:xfrm>
          <a:prstGeom prst="rect">
            <a:avLst/>
          </a:prstGeom>
          <a:noFill/>
        </p:spPr>
        <p:txBody>
          <a:bodyPr wrap="square" lIns="45720" rIns="45720" tIns="18288" bIns="18288" anchor="t">
            <a:spAutoFit/>
          </a:bodyPr>
          <a:lstStyle/>
          <a:p>
            <a:pPr algn="l"/>
            <a:r>
              <a:rPr sz="1200" b="1" i="0">
                <a:solidFill>
                  <a:srgbClr val="F59E0B"/>
                </a:solidFill>
                <a:latin typeface="Calibri"/>
              </a:rPr>
              <a:t>•</a:t>
            </a:r>
          </a:p>
        </p:txBody>
      </p:sp>
      <p:sp>
        <p:nvSpPr>
          <p:cNvPr id="42" name="TextBox 41"/>
          <p:cNvSpPr txBox="1"/>
          <p:nvPr/>
        </p:nvSpPr>
        <p:spPr>
          <a:xfrm>
            <a:off x="6766560" y="4480560"/>
            <a:ext cx="4572000" cy="320040"/>
          </a:xfrm>
          <a:prstGeom prst="rect">
            <a:avLst/>
          </a:prstGeom>
          <a:noFill/>
        </p:spPr>
        <p:txBody>
          <a:bodyPr wrap="square" lIns="45720" rIns="45720" tIns="18288" bIns="18288" anchor="t">
            <a:spAutoFit/>
          </a:bodyPr>
          <a:lstStyle/>
          <a:p>
            <a:pPr algn="l"/>
            <a:r>
              <a:rPr sz="1100" b="0" i="0">
                <a:solidFill>
                  <a:srgbClr val="0F172A"/>
                </a:solidFill>
                <a:latin typeface="Calibri"/>
              </a:rPr>
              <a:t>DigitalOcean — シンプル・ドキュ充実</a:t>
            </a:r>
          </a:p>
        </p:txBody>
      </p:sp>
      <p:sp>
        <p:nvSpPr>
          <p:cNvPr id="43" name="TextBox 42"/>
          <p:cNvSpPr txBox="1"/>
          <p:nvPr/>
        </p:nvSpPr>
        <p:spPr>
          <a:xfrm>
            <a:off x="6583680" y="4846320"/>
            <a:ext cx="182880" cy="274320"/>
          </a:xfrm>
          <a:prstGeom prst="rect">
            <a:avLst/>
          </a:prstGeom>
          <a:noFill/>
        </p:spPr>
        <p:txBody>
          <a:bodyPr wrap="square" lIns="45720" rIns="45720" tIns="18288" bIns="18288" anchor="t">
            <a:spAutoFit/>
          </a:bodyPr>
          <a:lstStyle/>
          <a:p>
            <a:pPr algn="l"/>
            <a:r>
              <a:rPr sz="1200" b="1" i="0">
                <a:solidFill>
                  <a:srgbClr val="F59E0B"/>
                </a:solidFill>
                <a:latin typeface="Calibri"/>
              </a:rPr>
              <a:t>•</a:t>
            </a:r>
          </a:p>
        </p:txBody>
      </p:sp>
      <p:sp>
        <p:nvSpPr>
          <p:cNvPr id="44" name="TextBox 43"/>
          <p:cNvSpPr txBox="1"/>
          <p:nvPr/>
        </p:nvSpPr>
        <p:spPr>
          <a:xfrm>
            <a:off x="6766560" y="4846320"/>
            <a:ext cx="4572000" cy="320040"/>
          </a:xfrm>
          <a:prstGeom prst="rect">
            <a:avLst/>
          </a:prstGeom>
          <a:noFill/>
        </p:spPr>
        <p:txBody>
          <a:bodyPr wrap="square" lIns="45720" rIns="45720" tIns="18288" bIns="18288" anchor="t">
            <a:spAutoFit/>
          </a:bodyPr>
          <a:lstStyle/>
          <a:p>
            <a:pPr algn="l"/>
            <a:r>
              <a:rPr sz="1100" b="0" i="0">
                <a:solidFill>
                  <a:srgbClr val="0F172A"/>
                </a:solidFill>
                <a:latin typeface="Calibri"/>
              </a:rPr>
              <a:t>さくらのクラウド — 国内/日本語サポ</a:t>
            </a:r>
          </a:p>
        </p:txBody>
      </p:sp>
      <p:sp>
        <p:nvSpPr>
          <p:cNvPr id="45" name="TextBox 44"/>
          <p:cNvSpPr txBox="1"/>
          <p:nvPr/>
        </p:nvSpPr>
        <p:spPr>
          <a:xfrm>
            <a:off x="6583680" y="5212080"/>
            <a:ext cx="182880" cy="274320"/>
          </a:xfrm>
          <a:prstGeom prst="rect">
            <a:avLst/>
          </a:prstGeom>
          <a:noFill/>
        </p:spPr>
        <p:txBody>
          <a:bodyPr wrap="square" lIns="45720" rIns="45720" tIns="18288" bIns="18288" anchor="t">
            <a:spAutoFit/>
          </a:bodyPr>
          <a:lstStyle/>
          <a:p>
            <a:pPr algn="l"/>
            <a:r>
              <a:rPr sz="1200" b="1" i="0">
                <a:solidFill>
                  <a:srgbClr val="F59E0B"/>
                </a:solidFill>
                <a:latin typeface="Calibri"/>
              </a:rPr>
              <a:t>•</a:t>
            </a:r>
          </a:p>
        </p:txBody>
      </p:sp>
      <p:sp>
        <p:nvSpPr>
          <p:cNvPr id="46" name="TextBox 45"/>
          <p:cNvSpPr txBox="1"/>
          <p:nvPr/>
        </p:nvSpPr>
        <p:spPr>
          <a:xfrm>
            <a:off x="6766560" y="5212080"/>
            <a:ext cx="4572000" cy="320040"/>
          </a:xfrm>
          <a:prstGeom prst="rect">
            <a:avLst/>
          </a:prstGeom>
          <a:noFill/>
        </p:spPr>
        <p:txBody>
          <a:bodyPr wrap="square" lIns="45720" rIns="45720" tIns="18288" bIns="18288" anchor="t">
            <a:spAutoFit/>
          </a:bodyPr>
          <a:lstStyle/>
          <a:p>
            <a:pPr algn="l"/>
            <a:r>
              <a:rPr sz="1100" b="0" i="0">
                <a:solidFill>
                  <a:srgbClr val="0F172A"/>
                </a:solidFill>
                <a:latin typeface="Calibri"/>
              </a:rPr>
              <a:t>Vultr / ConoHa — 低価格・初心者向け</a:t>
            </a:r>
          </a:p>
        </p:txBody>
      </p:sp>
      <p:sp>
        <p:nvSpPr>
          <p:cNvPr id="47" name="TextBox 46"/>
          <p:cNvSpPr txBox="1"/>
          <p:nvPr/>
        </p:nvSpPr>
        <p:spPr>
          <a:xfrm>
            <a:off x="6583680" y="5715000"/>
            <a:ext cx="4846320" cy="365760"/>
          </a:xfrm>
          <a:prstGeom prst="rect">
            <a:avLst/>
          </a:prstGeom>
          <a:noFill/>
        </p:spPr>
        <p:txBody>
          <a:bodyPr wrap="square" lIns="45720" rIns="45720" tIns="18288" bIns="18288" anchor="t">
            <a:spAutoFit/>
          </a:bodyPr>
          <a:lstStyle/>
          <a:p>
            <a:pPr algn="l"/>
            <a:r>
              <a:rPr sz="1000" b="0" i="1">
                <a:solidFill>
                  <a:srgbClr val="64748B"/>
                </a:solidFill>
                <a:latin typeface="Calibri"/>
              </a:rPr>
              <a:t>選定の観点: 運用難易度 / 総コスト / デプロイのしやすさ / 将来性</a:t>
            </a:r>
          </a:p>
        </p:txBody>
      </p:sp>
      <p:sp>
        <p:nvSpPr>
          <p:cNvPr id="48" name="TextBox 47"/>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第14章 — 次のステップと学習パス</a:t>
            </a:r>
          </a:p>
        </p:txBody>
      </p:sp>
      <p:sp>
        <p:nvSpPr>
          <p:cNvPr id="49" name="TextBox 48"/>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10 / 18</a:t>
            </a:r>
          </a:p>
        </p:txBody>
      </p:sp>
      <p:pic>
        <p:nvPicPr>
          <p:cNvPr id="50" name="slide_10.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50"/>
                </p:tgtEl>
              </p:cMediaNode>
            </p:audio>
          </p:childTnLst>
        </p:cTn>
      </p:par>
    </p:tnLst>
  </p:timing>
  <p:transition spd="med">
    <p:fade/>
  </p:transition>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LEARN — DATA / OBSERVABILITY</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データベース と 監視・可観測性</a:t>
            </a:r>
          </a:p>
        </p:txBody>
      </p:sp>
      <p:sp>
        <p:nvSpPr>
          <p:cNvPr id="5" name="TextBox 4"/>
          <p:cNvSpPr txBox="1"/>
          <p:nvPr/>
        </p:nvSpPr>
        <p:spPr>
          <a:xfrm>
            <a:off x="548640" y="1115568"/>
            <a:ext cx="10972800" cy="365760"/>
          </a:xfrm>
          <a:prstGeom prst="rect">
            <a:avLst/>
          </a:prstGeom>
          <a:noFill/>
        </p:spPr>
        <p:txBody>
          <a:bodyPr wrap="square" lIns="45720" rIns="45720" tIns="18288" bIns="18288" anchor="t">
            <a:spAutoFit/>
          </a:bodyPr>
          <a:lstStyle/>
          <a:p>
            <a:pPr algn="l"/>
            <a:r>
              <a:rPr sz="1400" b="0" i="0">
                <a:solidFill>
                  <a:srgbClr val="64748B"/>
                </a:solidFill>
                <a:latin typeface="Calibri"/>
              </a:rPr>
              <a:t>PostgreSQL + Redis、 Prometheus + Grafana</a:t>
            </a:r>
          </a:p>
        </p:txBody>
      </p:sp>
      <p:sp>
        <p:nvSpPr>
          <p:cNvPr id="6" name="Rectangle 5"/>
          <p:cNvSpPr/>
          <p:nvPr/>
        </p:nvSpPr>
        <p:spPr>
          <a:xfrm>
            <a:off x="548640" y="1691640"/>
            <a:ext cx="365760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ectangle 6"/>
          <p:cNvSpPr/>
          <p:nvPr/>
        </p:nvSpPr>
        <p:spPr>
          <a:xfrm>
            <a:off x="548640" y="1691640"/>
            <a:ext cx="73152" cy="45262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Rounded Rectangle 7"/>
          <p:cNvSpPr/>
          <p:nvPr/>
        </p:nvSpPr>
        <p:spPr>
          <a:xfrm>
            <a:off x="777240" y="1920240"/>
            <a:ext cx="777240" cy="457200"/>
          </a:xfrm>
          <a:prstGeom prst="round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9" name="TextBox 8"/>
          <p:cNvSpPr txBox="1"/>
          <p:nvPr/>
        </p:nvSpPr>
        <p:spPr>
          <a:xfrm>
            <a:off x="777240" y="1984248"/>
            <a:ext cx="777240" cy="365760"/>
          </a:xfrm>
          <a:prstGeom prst="rect">
            <a:avLst/>
          </a:prstGeom>
          <a:noFill/>
        </p:spPr>
        <p:txBody>
          <a:bodyPr wrap="square" lIns="45720" rIns="45720" tIns="18288" bIns="18288" anchor="t">
            <a:spAutoFit/>
          </a:bodyPr>
          <a:lstStyle/>
          <a:p>
            <a:pPr algn="ctr"/>
            <a:r>
              <a:rPr sz="1100" b="1" i="0">
                <a:solidFill>
                  <a:srgbClr val="FFFFFF"/>
                </a:solidFill>
                <a:latin typeface="Calibri"/>
              </a:rPr>
              <a:t>DB</a:t>
            </a:r>
          </a:p>
        </p:txBody>
      </p:sp>
      <p:sp>
        <p:nvSpPr>
          <p:cNvPr id="10" name="TextBox 9"/>
          <p:cNvSpPr txBox="1"/>
          <p:nvPr/>
        </p:nvSpPr>
        <p:spPr>
          <a:xfrm>
            <a:off x="777240" y="2560320"/>
            <a:ext cx="3291840" cy="548640"/>
          </a:xfrm>
          <a:prstGeom prst="rect">
            <a:avLst/>
          </a:prstGeom>
          <a:noFill/>
        </p:spPr>
        <p:txBody>
          <a:bodyPr wrap="square" lIns="45720" rIns="45720" tIns="18288" bIns="18288" anchor="t">
            <a:spAutoFit/>
          </a:bodyPr>
          <a:lstStyle/>
          <a:p>
            <a:pPr algn="l"/>
            <a:r>
              <a:rPr sz="1800" b="1" i="0">
                <a:solidFill>
                  <a:srgbClr val="1E3A5F"/>
                </a:solidFill>
                <a:latin typeface="Cambria"/>
              </a:rPr>
              <a:t>PostgreSQL</a:t>
            </a:r>
          </a:p>
        </p:txBody>
      </p:sp>
      <p:sp>
        <p:nvSpPr>
          <p:cNvPr id="11" name="TextBox 10"/>
          <p:cNvSpPr txBox="1"/>
          <p:nvPr/>
        </p:nvSpPr>
        <p:spPr>
          <a:xfrm>
            <a:off x="777240" y="3108960"/>
            <a:ext cx="3291840" cy="365760"/>
          </a:xfrm>
          <a:prstGeom prst="rect">
            <a:avLst/>
          </a:prstGeom>
          <a:noFill/>
        </p:spPr>
        <p:txBody>
          <a:bodyPr wrap="square" lIns="45720" rIns="45720" tIns="18288" bIns="18288" anchor="t">
            <a:spAutoFit/>
          </a:bodyPr>
          <a:lstStyle/>
          <a:p>
            <a:pPr algn="l"/>
            <a:r>
              <a:rPr sz="1200" b="0" i="1">
                <a:solidFill>
                  <a:srgbClr val="3B82F6"/>
                </a:solidFill>
                <a:latin typeface="Calibri"/>
              </a:rPr>
              <a:t>オープンソースの高機能RDB</a:t>
            </a:r>
          </a:p>
        </p:txBody>
      </p:sp>
      <p:sp>
        <p:nvSpPr>
          <p:cNvPr id="12" name="Rectangle 11"/>
          <p:cNvSpPr/>
          <p:nvPr/>
        </p:nvSpPr>
        <p:spPr>
          <a:xfrm>
            <a:off x="777240" y="3566159"/>
            <a:ext cx="320040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TextBox 12"/>
          <p:cNvSpPr txBox="1"/>
          <p:nvPr/>
        </p:nvSpPr>
        <p:spPr>
          <a:xfrm>
            <a:off x="777240" y="3703320"/>
            <a:ext cx="3291840" cy="274320"/>
          </a:xfrm>
          <a:prstGeom prst="rect">
            <a:avLst/>
          </a:prstGeom>
          <a:noFill/>
        </p:spPr>
        <p:txBody>
          <a:bodyPr wrap="square" lIns="45720" rIns="45720" tIns="18288" bIns="18288" anchor="t">
            <a:spAutoFit/>
          </a:bodyPr>
          <a:lstStyle/>
          <a:p>
            <a:pPr algn="l"/>
            <a:r>
              <a:rPr sz="1000" b="1" i="0">
                <a:solidFill>
                  <a:srgbClr val="64748B"/>
                </a:solidFill>
                <a:latin typeface="Calibri"/>
              </a:rPr>
              <a:t>なぜ学ぶべきか</a:t>
            </a:r>
          </a:p>
        </p:txBody>
      </p:sp>
      <p:sp>
        <p:nvSpPr>
          <p:cNvPr id="14" name="TextBox 13"/>
          <p:cNvSpPr txBox="1"/>
          <p:nvPr/>
        </p:nvSpPr>
        <p:spPr>
          <a:xfrm>
            <a:off x="777240" y="4023360"/>
            <a:ext cx="3291840" cy="2103120"/>
          </a:xfrm>
          <a:prstGeom prst="rect">
            <a:avLst/>
          </a:prstGeom>
          <a:noFill/>
        </p:spPr>
        <p:txBody>
          <a:bodyPr wrap="square" lIns="45720" rIns="45720" tIns="18288" bIns="18288" anchor="t">
            <a:spAutoFit/>
          </a:bodyPr>
          <a:lstStyle/>
          <a:p>
            <a:pPr algn="l"/>
            <a:r>
              <a:rPr sz="1100" b="0" i="0">
                <a:solidFill>
                  <a:srgbClr val="0F172A"/>
                </a:solidFill>
                <a:latin typeface="Calibri"/>
              </a:rPr>
              <a:t>SQLiteより高性能・マルチユーザー対応
JSON・全文検索・地理情報など高度機能</a:t>
            </a:r>
          </a:p>
        </p:txBody>
      </p:sp>
      <p:sp>
        <p:nvSpPr>
          <p:cNvPr id="15" name="Rectangle 14"/>
          <p:cNvSpPr/>
          <p:nvPr/>
        </p:nvSpPr>
        <p:spPr>
          <a:xfrm>
            <a:off x="4297680" y="1691640"/>
            <a:ext cx="365760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6" name="Rectangle 15"/>
          <p:cNvSpPr/>
          <p:nvPr/>
        </p:nvSpPr>
        <p:spPr>
          <a:xfrm>
            <a:off x="4297680" y="1691640"/>
            <a:ext cx="73152" cy="4526280"/>
          </a:xfrm>
          <a:prstGeom prst="rect">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7" name="Rounded Rectangle 16"/>
          <p:cNvSpPr/>
          <p:nvPr/>
        </p:nvSpPr>
        <p:spPr>
          <a:xfrm>
            <a:off x="4526280" y="1920240"/>
            <a:ext cx="777240" cy="457200"/>
          </a:xfrm>
          <a:prstGeom prst="roundRect">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TextBox 17"/>
          <p:cNvSpPr txBox="1"/>
          <p:nvPr/>
        </p:nvSpPr>
        <p:spPr>
          <a:xfrm>
            <a:off x="4526280" y="1984248"/>
            <a:ext cx="777240" cy="365760"/>
          </a:xfrm>
          <a:prstGeom prst="rect">
            <a:avLst/>
          </a:prstGeom>
          <a:noFill/>
        </p:spPr>
        <p:txBody>
          <a:bodyPr wrap="square" lIns="45720" rIns="45720" tIns="18288" bIns="18288" anchor="t">
            <a:spAutoFit/>
          </a:bodyPr>
          <a:lstStyle/>
          <a:p>
            <a:pPr algn="ctr"/>
            <a:r>
              <a:rPr sz="1100" b="1" i="0">
                <a:solidFill>
                  <a:srgbClr val="FFFFFF"/>
                </a:solidFill>
                <a:latin typeface="Calibri"/>
              </a:rPr>
              <a:t>KV</a:t>
            </a:r>
          </a:p>
        </p:txBody>
      </p:sp>
      <p:sp>
        <p:nvSpPr>
          <p:cNvPr id="19" name="TextBox 18"/>
          <p:cNvSpPr txBox="1"/>
          <p:nvPr/>
        </p:nvSpPr>
        <p:spPr>
          <a:xfrm>
            <a:off x="4526280" y="2560320"/>
            <a:ext cx="3291840" cy="548640"/>
          </a:xfrm>
          <a:prstGeom prst="rect">
            <a:avLst/>
          </a:prstGeom>
          <a:noFill/>
        </p:spPr>
        <p:txBody>
          <a:bodyPr wrap="square" lIns="45720" rIns="45720" tIns="18288" bIns="18288" anchor="t">
            <a:spAutoFit/>
          </a:bodyPr>
          <a:lstStyle/>
          <a:p>
            <a:pPr algn="l"/>
            <a:r>
              <a:rPr sz="1800" b="1" i="0">
                <a:solidFill>
                  <a:srgbClr val="1E3A5F"/>
                </a:solidFill>
                <a:latin typeface="Cambria"/>
              </a:rPr>
              <a:t>Redis</a:t>
            </a:r>
          </a:p>
        </p:txBody>
      </p:sp>
      <p:sp>
        <p:nvSpPr>
          <p:cNvPr id="20" name="TextBox 19"/>
          <p:cNvSpPr txBox="1"/>
          <p:nvPr/>
        </p:nvSpPr>
        <p:spPr>
          <a:xfrm>
            <a:off x="4526280" y="3108960"/>
            <a:ext cx="3291840" cy="365760"/>
          </a:xfrm>
          <a:prstGeom prst="rect">
            <a:avLst/>
          </a:prstGeom>
          <a:noFill/>
        </p:spPr>
        <p:txBody>
          <a:bodyPr wrap="square" lIns="45720" rIns="45720" tIns="18288" bIns="18288" anchor="t">
            <a:spAutoFit/>
          </a:bodyPr>
          <a:lstStyle/>
          <a:p>
            <a:pPr algn="l"/>
            <a:r>
              <a:rPr sz="1200" b="0" i="1">
                <a:solidFill>
                  <a:srgbClr val="EF4444"/>
                </a:solidFill>
                <a:latin typeface="Calibri"/>
              </a:rPr>
              <a:t>インメモリ KVS</a:t>
            </a:r>
          </a:p>
        </p:txBody>
      </p:sp>
      <p:sp>
        <p:nvSpPr>
          <p:cNvPr id="21" name="Rectangle 20"/>
          <p:cNvSpPr/>
          <p:nvPr/>
        </p:nvSpPr>
        <p:spPr>
          <a:xfrm>
            <a:off x="4526280" y="3566159"/>
            <a:ext cx="320040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4526280" y="3703320"/>
            <a:ext cx="3291840" cy="274320"/>
          </a:xfrm>
          <a:prstGeom prst="rect">
            <a:avLst/>
          </a:prstGeom>
          <a:noFill/>
        </p:spPr>
        <p:txBody>
          <a:bodyPr wrap="square" lIns="45720" rIns="45720" tIns="18288" bIns="18288" anchor="t">
            <a:spAutoFit/>
          </a:bodyPr>
          <a:lstStyle/>
          <a:p>
            <a:pPr algn="l"/>
            <a:r>
              <a:rPr sz="1000" b="1" i="0">
                <a:solidFill>
                  <a:srgbClr val="64748B"/>
                </a:solidFill>
                <a:latin typeface="Calibri"/>
              </a:rPr>
              <a:t>なぜ学ぶべきか</a:t>
            </a:r>
          </a:p>
        </p:txBody>
      </p:sp>
      <p:sp>
        <p:nvSpPr>
          <p:cNvPr id="23" name="TextBox 22"/>
          <p:cNvSpPr txBox="1"/>
          <p:nvPr/>
        </p:nvSpPr>
        <p:spPr>
          <a:xfrm>
            <a:off x="4526280" y="4023360"/>
            <a:ext cx="3291840" cy="2103120"/>
          </a:xfrm>
          <a:prstGeom prst="rect">
            <a:avLst/>
          </a:prstGeom>
          <a:noFill/>
        </p:spPr>
        <p:txBody>
          <a:bodyPr wrap="square" lIns="45720" rIns="45720" tIns="18288" bIns="18288" anchor="t">
            <a:spAutoFit/>
          </a:bodyPr>
          <a:lstStyle/>
          <a:p>
            <a:pPr algn="l"/>
            <a:r>
              <a:rPr sz="1100" b="0" i="0">
                <a:solidFill>
                  <a:srgbClr val="0F172A"/>
                </a:solidFill>
                <a:latin typeface="Calibri"/>
              </a:rPr>
              <a:t>キャッシュ・セッション・メッセージキュー
パフォーマンス改善・Celeryブローカー</a:t>
            </a:r>
          </a:p>
        </p:txBody>
      </p:sp>
      <p:sp>
        <p:nvSpPr>
          <p:cNvPr id="24" name="Rectangle 23"/>
          <p:cNvSpPr/>
          <p:nvPr/>
        </p:nvSpPr>
        <p:spPr>
          <a:xfrm>
            <a:off x="8046720" y="1691640"/>
            <a:ext cx="365760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Rectangle 24"/>
          <p:cNvSpPr/>
          <p:nvPr/>
        </p:nvSpPr>
        <p:spPr>
          <a:xfrm>
            <a:off x="8046720" y="1691640"/>
            <a:ext cx="73152" cy="452628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Rounded Rectangle 25"/>
          <p:cNvSpPr/>
          <p:nvPr/>
        </p:nvSpPr>
        <p:spPr>
          <a:xfrm>
            <a:off x="8275320" y="1920240"/>
            <a:ext cx="777240" cy="457200"/>
          </a:xfrm>
          <a:prstGeom prst="round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TextBox 26"/>
          <p:cNvSpPr txBox="1"/>
          <p:nvPr/>
        </p:nvSpPr>
        <p:spPr>
          <a:xfrm>
            <a:off x="8275320" y="1984248"/>
            <a:ext cx="777240" cy="365760"/>
          </a:xfrm>
          <a:prstGeom prst="rect">
            <a:avLst/>
          </a:prstGeom>
          <a:noFill/>
        </p:spPr>
        <p:txBody>
          <a:bodyPr wrap="square" lIns="45720" rIns="45720" tIns="18288" bIns="18288" anchor="t">
            <a:spAutoFit/>
          </a:bodyPr>
          <a:lstStyle/>
          <a:p>
            <a:pPr algn="ctr"/>
            <a:r>
              <a:rPr sz="1100" b="1" i="0">
                <a:solidFill>
                  <a:srgbClr val="FFFFFF"/>
                </a:solidFill>
                <a:latin typeface="Calibri"/>
              </a:rPr>
              <a:t>OBS</a:t>
            </a:r>
          </a:p>
        </p:txBody>
      </p:sp>
      <p:sp>
        <p:nvSpPr>
          <p:cNvPr id="28" name="TextBox 27"/>
          <p:cNvSpPr txBox="1"/>
          <p:nvPr/>
        </p:nvSpPr>
        <p:spPr>
          <a:xfrm>
            <a:off x="8275320" y="2560320"/>
            <a:ext cx="3291840" cy="548640"/>
          </a:xfrm>
          <a:prstGeom prst="rect">
            <a:avLst/>
          </a:prstGeom>
          <a:noFill/>
        </p:spPr>
        <p:txBody>
          <a:bodyPr wrap="square" lIns="45720" rIns="45720" tIns="18288" bIns="18288" anchor="t">
            <a:spAutoFit/>
          </a:bodyPr>
          <a:lstStyle/>
          <a:p>
            <a:pPr algn="l"/>
            <a:r>
              <a:rPr sz="1800" b="1" i="0">
                <a:solidFill>
                  <a:srgbClr val="1E3A5F"/>
                </a:solidFill>
                <a:latin typeface="Cambria"/>
              </a:rPr>
              <a:t>Prometheus + Grafana</a:t>
            </a:r>
          </a:p>
        </p:txBody>
      </p:sp>
      <p:sp>
        <p:nvSpPr>
          <p:cNvPr id="29" name="TextBox 28"/>
          <p:cNvSpPr txBox="1"/>
          <p:nvPr/>
        </p:nvSpPr>
        <p:spPr>
          <a:xfrm>
            <a:off x="8275320" y="3108960"/>
            <a:ext cx="3291840" cy="365760"/>
          </a:xfrm>
          <a:prstGeom prst="rect">
            <a:avLst/>
          </a:prstGeom>
          <a:noFill/>
        </p:spPr>
        <p:txBody>
          <a:bodyPr wrap="square" lIns="45720" rIns="45720" tIns="18288" bIns="18288" anchor="t">
            <a:spAutoFit/>
          </a:bodyPr>
          <a:lstStyle/>
          <a:p>
            <a:pPr algn="l"/>
            <a:r>
              <a:rPr sz="1200" b="0" i="1">
                <a:solidFill>
                  <a:srgbClr val="8B5CF6"/>
                </a:solidFill>
                <a:latin typeface="Calibri"/>
              </a:rPr>
              <a:t>メトリクス収集 + 可視化</a:t>
            </a:r>
          </a:p>
        </p:txBody>
      </p:sp>
      <p:sp>
        <p:nvSpPr>
          <p:cNvPr id="30" name="Rectangle 29"/>
          <p:cNvSpPr/>
          <p:nvPr/>
        </p:nvSpPr>
        <p:spPr>
          <a:xfrm>
            <a:off x="8275320" y="3566159"/>
            <a:ext cx="320040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TextBox 30"/>
          <p:cNvSpPr txBox="1"/>
          <p:nvPr/>
        </p:nvSpPr>
        <p:spPr>
          <a:xfrm>
            <a:off x="8275320" y="3703320"/>
            <a:ext cx="3291840" cy="274320"/>
          </a:xfrm>
          <a:prstGeom prst="rect">
            <a:avLst/>
          </a:prstGeom>
          <a:noFill/>
        </p:spPr>
        <p:txBody>
          <a:bodyPr wrap="square" lIns="45720" rIns="45720" tIns="18288" bIns="18288" anchor="t">
            <a:spAutoFit/>
          </a:bodyPr>
          <a:lstStyle/>
          <a:p>
            <a:pPr algn="l"/>
            <a:r>
              <a:rPr sz="1000" b="1" i="0">
                <a:solidFill>
                  <a:srgbClr val="64748B"/>
                </a:solidFill>
                <a:latin typeface="Calibri"/>
              </a:rPr>
              <a:t>なぜ学ぶべきか</a:t>
            </a:r>
          </a:p>
        </p:txBody>
      </p:sp>
      <p:sp>
        <p:nvSpPr>
          <p:cNvPr id="32" name="TextBox 31"/>
          <p:cNvSpPr txBox="1"/>
          <p:nvPr/>
        </p:nvSpPr>
        <p:spPr>
          <a:xfrm>
            <a:off x="8275320" y="4023360"/>
            <a:ext cx="3291840" cy="2103120"/>
          </a:xfrm>
          <a:prstGeom prst="rect">
            <a:avLst/>
          </a:prstGeom>
          <a:noFill/>
        </p:spPr>
        <p:txBody>
          <a:bodyPr wrap="square" lIns="45720" rIns="45720" tIns="18288" bIns="18288" anchor="t">
            <a:spAutoFit/>
          </a:bodyPr>
          <a:lstStyle/>
          <a:p>
            <a:pPr algn="l"/>
            <a:r>
              <a:rPr sz="1100" b="0" i="0">
                <a:solidFill>
                  <a:srgbClr val="0F172A"/>
                </a:solidFill>
                <a:latin typeface="Calibri"/>
              </a:rPr>
              <a:t>システム健全性をダッシュボード化
障害の早期発見・SLO監視</a:t>
            </a:r>
          </a:p>
        </p:txBody>
      </p:sp>
      <p:sp>
        <p:nvSpPr>
          <p:cNvPr id="33" name="TextBox 32"/>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第14章 — 次のステップと学習パス</a:t>
            </a:r>
          </a:p>
        </p:txBody>
      </p:sp>
      <p:sp>
        <p:nvSpPr>
          <p:cNvPr id="34" name="TextBox 33"/>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11 / 18</a:t>
            </a:r>
          </a:p>
        </p:txBody>
      </p:sp>
      <p:pic>
        <p:nvPicPr>
          <p:cNvPr id="35" name="slide_11.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5"/>
                </p:tgtEl>
              </p:cMediaNode>
            </p:audio>
          </p:childTnLst>
        </p:cTn>
      </p:par>
    </p:tnLst>
  </p:timing>
  <p:transition spd="med">
    <p:fade/>
  </p:transition>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LEARNING ROADMAP</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推奨学習順序 — 4フェーズ・15ヶ月</a:t>
            </a:r>
          </a:p>
        </p:txBody>
      </p:sp>
      <p:sp>
        <p:nvSpPr>
          <p:cNvPr id="5" name="TextBox 4"/>
          <p:cNvSpPr txBox="1"/>
          <p:nvPr/>
        </p:nvSpPr>
        <p:spPr>
          <a:xfrm>
            <a:off x="548640" y="1115568"/>
            <a:ext cx="10972800" cy="365760"/>
          </a:xfrm>
          <a:prstGeom prst="rect">
            <a:avLst/>
          </a:prstGeom>
          <a:noFill/>
        </p:spPr>
        <p:txBody>
          <a:bodyPr wrap="square" lIns="45720" rIns="45720" tIns="18288" bIns="18288" anchor="t">
            <a:spAutoFit/>
          </a:bodyPr>
          <a:lstStyle/>
          <a:p>
            <a:pPr algn="l"/>
            <a:r>
              <a:rPr sz="1400" b="0" i="0">
                <a:solidFill>
                  <a:srgbClr val="64748B"/>
                </a:solidFill>
                <a:latin typeface="Calibri"/>
              </a:rPr>
              <a:t>フロント → バック → インフラ → 高度な技術</a:t>
            </a:r>
          </a:p>
        </p:txBody>
      </p:sp>
      <p:sp>
        <p:nvSpPr>
          <p:cNvPr id="6" name="Rectangle 5"/>
          <p:cNvSpPr/>
          <p:nvPr/>
        </p:nvSpPr>
        <p:spPr>
          <a:xfrm>
            <a:off x="548640" y="1783080"/>
            <a:ext cx="2697480" cy="42976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ectangle 6"/>
          <p:cNvSpPr/>
          <p:nvPr/>
        </p:nvSpPr>
        <p:spPr>
          <a:xfrm>
            <a:off x="548640" y="1783080"/>
            <a:ext cx="73152" cy="42976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TextBox 7"/>
          <p:cNvSpPr txBox="1"/>
          <p:nvPr/>
        </p:nvSpPr>
        <p:spPr>
          <a:xfrm>
            <a:off x="777240" y="1947672"/>
            <a:ext cx="2331720" cy="274320"/>
          </a:xfrm>
          <a:prstGeom prst="rect">
            <a:avLst/>
          </a:prstGeom>
          <a:noFill/>
        </p:spPr>
        <p:txBody>
          <a:bodyPr wrap="square" lIns="45720" rIns="45720" tIns="18288" bIns="18288" anchor="t">
            <a:spAutoFit/>
          </a:bodyPr>
          <a:lstStyle/>
          <a:p>
            <a:pPr algn="l"/>
            <a:r>
              <a:rPr sz="1000" b="1" i="0">
                <a:solidFill>
                  <a:srgbClr val="3B82F6"/>
                </a:solidFill>
                <a:latin typeface="Calibri"/>
              </a:rPr>
              <a:t>PHASE 1</a:t>
            </a:r>
          </a:p>
        </p:txBody>
      </p:sp>
      <p:sp>
        <p:nvSpPr>
          <p:cNvPr id="9" name="TextBox 8"/>
          <p:cNvSpPr txBox="1"/>
          <p:nvPr/>
        </p:nvSpPr>
        <p:spPr>
          <a:xfrm>
            <a:off x="777240" y="2240280"/>
            <a:ext cx="2331720" cy="640080"/>
          </a:xfrm>
          <a:prstGeom prst="rect">
            <a:avLst/>
          </a:prstGeom>
          <a:noFill/>
        </p:spPr>
        <p:txBody>
          <a:bodyPr wrap="square" lIns="45720" rIns="45720" tIns="18288" bIns="18288" anchor="t">
            <a:spAutoFit/>
          </a:bodyPr>
          <a:lstStyle/>
          <a:p>
            <a:pPr algn="l"/>
            <a:r>
              <a:rPr sz="1600" b="1" i="0">
                <a:solidFill>
                  <a:srgbClr val="1E3A5F"/>
                </a:solidFill>
                <a:latin typeface="Cambria"/>
              </a:rPr>
              <a:t>フロントエンド強化</a:t>
            </a:r>
          </a:p>
        </p:txBody>
      </p:sp>
      <p:sp>
        <p:nvSpPr>
          <p:cNvPr id="10" name="Rounded Rectangle 9"/>
          <p:cNvSpPr/>
          <p:nvPr/>
        </p:nvSpPr>
        <p:spPr>
          <a:xfrm>
            <a:off x="777240" y="2926080"/>
            <a:ext cx="2331720" cy="1005840"/>
          </a:xfrm>
          <a:prstGeom prst="roundRect">
            <a:avLst/>
          </a:prstGeom>
          <a:solidFill>
            <a:srgbClr val="F8FAFC"/>
          </a:solidFill>
          <a:ln w="6350">
            <a:solidFill>
              <a:srgbClr val="3B82F6"/>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1" name="TextBox 10"/>
          <p:cNvSpPr txBox="1"/>
          <p:nvPr/>
        </p:nvSpPr>
        <p:spPr>
          <a:xfrm>
            <a:off x="777240" y="3063240"/>
            <a:ext cx="2331720" cy="777240"/>
          </a:xfrm>
          <a:prstGeom prst="rect">
            <a:avLst/>
          </a:prstGeom>
          <a:noFill/>
        </p:spPr>
        <p:txBody>
          <a:bodyPr wrap="square" lIns="45720" rIns="45720" tIns="18288" bIns="18288" anchor="t">
            <a:spAutoFit/>
          </a:bodyPr>
          <a:lstStyle/>
          <a:p>
            <a:pPr algn="ctr"/>
            <a:r>
              <a:rPr sz="2800" b="1" i="0">
                <a:solidFill>
                  <a:srgbClr val="3B82F6"/>
                </a:solidFill>
                <a:latin typeface="Cambria"/>
              </a:rPr>
              <a:t>3 ヶ月</a:t>
            </a:r>
          </a:p>
        </p:txBody>
      </p:sp>
      <p:sp>
        <p:nvSpPr>
          <p:cNvPr id="12" name="TextBox 11"/>
          <p:cNvSpPr txBox="1"/>
          <p:nvPr/>
        </p:nvSpPr>
        <p:spPr>
          <a:xfrm>
            <a:off x="777240" y="4069080"/>
            <a:ext cx="2331720" cy="274320"/>
          </a:xfrm>
          <a:prstGeom prst="rect">
            <a:avLst/>
          </a:prstGeom>
          <a:noFill/>
        </p:spPr>
        <p:txBody>
          <a:bodyPr wrap="square" lIns="45720" rIns="45720" tIns="18288" bIns="18288" anchor="t">
            <a:spAutoFit/>
          </a:bodyPr>
          <a:lstStyle/>
          <a:p>
            <a:pPr algn="l"/>
            <a:r>
              <a:rPr sz="1000" b="1" i="0">
                <a:solidFill>
                  <a:srgbClr val="64748B"/>
                </a:solidFill>
                <a:latin typeface="Calibri"/>
              </a:rPr>
              <a:t>学習内容</a:t>
            </a:r>
          </a:p>
        </p:txBody>
      </p:sp>
      <p:sp>
        <p:nvSpPr>
          <p:cNvPr id="13" name="TextBox 12"/>
          <p:cNvSpPr txBox="1"/>
          <p:nvPr/>
        </p:nvSpPr>
        <p:spPr>
          <a:xfrm>
            <a:off x="777240" y="4389120"/>
            <a:ext cx="2331720" cy="1554480"/>
          </a:xfrm>
          <a:prstGeom prst="rect">
            <a:avLst/>
          </a:prstGeom>
          <a:noFill/>
        </p:spPr>
        <p:txBody>
          <a:bodyPr wrap="square" lIns="45720" rIns="45720" tIns="18288" bIns="18288" anchor="t">
            <a:spAutoFit/>
          </a:bodyPr>
          <a:lstStyle/>
          <a:p>
            <a:pPr algn="l"/>
            <a:r>
              <a:rPr sz="1200" b="0" i="0">
                <a:solidFill>
                  <a:srgbClr val="0F172A"/>
                </a:solidFill>
                <a:latin typeface="Calibri"/>
              </a:rPr>
              <a:t>TypeScript → React or Vue.js</a:t>
            </a:r>
          </a:p>
        </p:txBody>
      </p:sp>
      <p:sp>
        <p:nvSpPr>
          <p:cNvPr id="14" name="Rectangle 13"/>
          <p:cNvSpPr/>
          <p:nvPr/>
        </p:nvSpPr>
        <p:spPr>
          <a:xfrm>
            <a:off x="3337560" y="1783080"/>
            <a:ext cx="2697480" cy="42976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5" name="Rectangle 14"/>
          <p:cNvSpPr/>
          <p:nvPr/>
        </p:nvSpPr>
        <p:spPr>
          <a:xfrm>
            <a:off x="3337560" y="1783080"/>
            <a:ext cx="73152" cy="429768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6" name="TextBox 15"/>
          <p:cNvSpPr txBox="1"/>
          <p:nvPr/>
        </p:nvSpPr>
        <p:spPr>
          <a:xfrm>
            <a:off x="3566160" y="1947672"/>
            <a:ext cx="2331720" cy="274320"/>
          </a:xfrm>
          <a:prstGeom prst="rect">
            <a:avLst/>
          </a:prstGeom>
          <a:noFill/>
        </p:spPr>
        <p:txBody>
          <a:bodyPr wrap="square" lIns="45720" rIns="45720" tIns="18288" bIns="18288" anchor="t">
            <a:spAutoFit/>
          </a:bodyPr>
          <a:lstStyle/>
          <a:p>
            <a:pPr algn="l"/>
            <a:r>
              <a:rPr sz="1000" b="1" i="0">
                <a:solidFill>
                  <a:srgbClr val="8B5CF6"/>
                </a:solidFill>
                <a:latin typeface="Calibri"/>
              </a:rPr>
              <a:t>PHASE 2</a:t>
            </a:r>
          </a:p>
        </p:txBody>
      </p:sp>
      <p:sp>
        <p:nvSpPr>
          <p:cNvPr id="17" name="TextBox 16"/>
          <p:cNvSpPr txBox="1"/>
          <p:nvPr/>
        </p:nvSpPr>
        <p:spPr>
          <a:xfrm>
            <a:off x="3566160" y="2240280"/>
            <a:ext cx="2331720" cy="640080"/>
          </a:xfrm>
          <a:prstGeom prst="rect">
            <a:avLst/>
          </a:prstGeom>
          <a:noFill/>
        </p:spPr>
        <p:txBody>
          <a:bodyPr wrap="square" lIns="45720" rIns="45720" tIns="18288" bIns="18288" anchor="t">
            <a:spAutoFit/>
          </a:bodyPr>
          <a:lstStyle/>
          <a:p>
            <a:pPr algn="l"/>
            <a:r>
              <a:rPr sz="1600" b="1" i="0">
                <a:solidFill>
                  <a:srgbClr val="1E3A5F"/>
                </a:solidFill>
                <a:latin typeface="Cambria"/>
              </a:rPr>
              <a:t>バックエンド強化</a:t>
            </a:r>
          </a:p>
        </p:txBody>
      </p:sp>
      <p:sp>
        <p:nvSpPr>
          <p:cNvPr id="18" name="Rounded Rectangle 17"/>
          <p:cNvSpPr/>
          <p:nvPr/>
        </p:nvSpPr>
        <p:spPr>
          <a:xfrm>
            <a:off x="3566160" y="2926080"/>
            <a:ext cx="2331720" cy="1005840"/>
          </a:xfrm>
          <a:prstGeom prst="roundRect">
            <a:avLst/>
          </a:prstGeom>
          <a:solidFill>
            <a:srgbClr val="F8FAFC"/>
          </a:solidFill>
          <a:ln w="6350">
            <a:solidFill>
              <a:srgbClr val="8B5CF6"/>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9" name="TextBox 18"/>
          <p:cNvSpPr txBox="1"/>
          <p:nvPr/>
        </p:nvSpPr>
        <p:spPr>
          <a:xfrm>
            <a:off x="3566160" y="3063240"/>
            <a:ext cx="2331720" cy="777240"/>
          </a:xfrm>
          <a:prstGeom prst="rect">
            <a:avLst/>
          </a:prstGeom>
          <a:noFill/>
        </p:spPr>
        <p:txBody>
          <a:bodyPr wrap="square" lIns="45720" rIns="45720" tIns="18288" bIns="18288" anchor="t">
            <a:spAutoFit/>
          </a:bodyPr>
          <a:lstStyle/>
          <a:p>
            <a:pPr algn="ctr"/>
            <a:r>
              <a:rPr sz="2800" b="1" i="0">
                <a:solidFill>
                  <a:srgbClr val="8B5CF6"/>
                </a:solidFill>
                <a:latin typeface="Cambria"/>
              </a:rPr>
              <a:t>3 ヶ月</a:t>
            </a:r>
          </a:p>
        </p:txBody>
      </p:sp>
      <p:sp>
        <p:nvSpPr>
          <p:cNvPr id="20" name="TextBox 19"/>
          <p:cNvSpPr txBox="1"/>
          <p:nvPr/>
        </p:nvSpPr>
        <p:spPr>
          <a:xfrm>
            <a:off x="3566160" y="4069080"/>
            <a:ext cx="2331720" cy="274320"/>
          </a:xfrm>
          <a:prstGeom prst="rect">
            <a:avLst/>
          </a:prstGeom>
          <a:noFill/>
        </p:spPr>
        <p:txBody>
          <a:bodyPr wrap="square" lIns="45720" rIns="45720" tIns="18288" bIns="18288" anchor="t">
            <a:spAutoFit/>
          </a:bodyPr>
          <a:lstStyle/>
          <a:p>
            <a:pPr algn="l"/>
            <a:r>
              <a:rPr sz="1000" b="1" i="0">
                <a:solidFill>
                  <a:srgbClr val="64748B"/>
                </a:solidFill>
                <a:latin typeface="Calibri"/>
              </a:rPr>
              <a:t>学習内容</a:t>
            </a:r>
          </a:p>
        </p:txBody>
      </p:sp>
      <p:sp>
        <p:nvSpPr>
          <p:cNvPr id="21" name="TextBox 20"/>
          <p:cNvSpPr txBox="1"/>
          <p:nvPr/>
        </p:nvSpPr>
        <p:spPr>
          <a:xfrm>
            <a:off x="3566160" y="4389120"/>
            <a:ext cx="2331720" cy="1554480"/>
          </a:xfrm>
          <a:prstGeom prst="rect">
            <a:avLst/>
          </a:prstGeom>
          <a:noFill/>
        </p:spPr>
        <p:txBody>
          <a:bodyPr wrap="square" lIns="45720" rIns="45720" tIns="18288" bIns="18288" anchor="t">
            <a:spAutoFit/>
          </a:bodyPr>
          <a:lstStyle/>
          <a:p>
            <a:pPr algn="l"/>
            <a:r>
              <a:rPr sz="1200" b="0" i="0">
                <a:solidFill>
                  <a:srgbClr val="0F172A"/>
                </a:solidFill>
                <a:latin typeface="Calibri"/>
              </a:rPr>
              <a:t>DRF → Celery → PostgreSQL</a:t>
            </a:r>
          </a:p>
        </p:txBody>
      </p:sp>
      <p:sp>
        <p:nvSpPr>
          <p:cNvPr id="22" name="Rectangle 21"/>
          <p:cNvSpPr/>
          <p:nvPr/>
        </p:nvSpPr>
        <p:spPr>
          <a:xfrm>
            <a:off x="6126480" y="1783080"/>
            <a:ext cx="2697480" cy="42976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3" name="Rectangle 22"/>
          <p:cNvSpPr/>
          <p:nvPr/>
        </p:nvSpPr>
        <p:spPr>
          <a:xfrm>
            <a:off x="6126480" y="1783080"/>
            <a:ext cx="73152" cy="429768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4" name="TextBox 23"/>
          <p:cNvSpPr txBox="1"/>
          <p:nvPr/>
        </p:nvSpPr>
        <p:spPr>
          <a:xfrm>
            <a:off x="6355080" y="1947672"/>
            <a:ext cx="2331720" cy="274320"/>
          </a:xfrm>
          <a:prstGeom prst="rect">
            <a:avLst/>
          </a:prstGeom>
          <a:noFill/>
        </p:spPr>
        <p:txBody>
          <a:bodyPr wrap="square" lIns="45720" rIns="45720" tIns="18288" bIns="18288" anchor="t">
            <a:spAutoFit/>
          </a:bodyPr>
          <a:lstStyle/>
          <a:p>
            <a:pPr algn="l"/>
            <a:r>
              <a:rPr sz="1000" b="1" i="0">
                <a:solidFill>
                  <a:srgbClr val="F59E0B"/>
                </a:solidFill>
                <a:latin typeface="Calibri"/>
              </a:rPr>
              <a:t>PHASE 3</a:t>
            </a:r>
          </a:p>
        </p:txBody>
      </p:sp>
      <p:sp>
        <p:nvSpPr>
          <p:cNvPr id="25" name="TextBox 24"/>
          <p:cNvSpPr txBox="1"/>
          <p:nvPr/>
        </p:nvSpPr>
        <p:spPr>
          <a:xfrm>
            <a:off x="6355080" y="2240280"/>
            <a:ext cx="2331720" cy="640080"/>
          </a:xfrm>
          <a:prstGeom prst="rect">
            <a:avLst/>
          </a:prstGeom>
          <a:noFill/>
        </p:spPr>
        <p:txBody>
          <a:bodyPr wrap="square" lIns="45720" rIns="45720" tIns="18288" bIns="18288" anchor="t">
            <a:spAutoFit/>
          </a:bodyPr>
          <a:lstStyle/>
          <a:p>
            <a:pPr algn="l"/>
            <a:r>
              <a:rPr sz="1600" b="1" i="0">
                <a:solidFill>
                  <a:srgbClr val="1E3A5F"/>
                </a:solidFill>
                <a:latin typeface="Cambria"/>
              </a:rPr>
              <a:t>インフラ強化</a:t>
            </a:r>
          </a:p>
        </p:txBody>
      </p:sp>
      <p:sp>
        <p:nvSpPr>
          <p:cNvPr id="26" name="Rounded Rectangle 25"/>
          <p:cNvSpPr/>
          <p:nvPr/>
        </p:nvSpPr>
        <p:spPr>
          <a:xfrm>
            <a:off x="6355080" y="2926080"/>
            <a:ext cx="2331720" cy="1005840"/>
          </a:xfrm>
          <a:prstGeom prst="roundRect">
            <a:avLst/>
          </a:prstGeom>
          <a:solidFill>
            <a:srgbClr val="F8FAFC"/>
          </a:solidFill>
          <a:ln w="6350">
            <a:solidFill>
              <a:srgbClr val="F59E0B"/>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TextBox 26"/>
          <p:cNvSpPr txBox="1"/>
          <p:nvPr/>
        </p:nvSpPr>
        <p:spPr>
          <a:xfrm>
            <a:off x="6355080" y="3063240"/>
            <a:ext cx="2331720" cy="777240"/>
          </a:xfrm>
          <a:prstGeom prst="rect">
            <a:avLst/>
          </a:prstGeom>
          <a:noFill/>
        </p:spPr>
        <p:txBody>
          <a:bodyPr wrap="square" lIns="45720" rIns="45720" tIns="18288" bIns="18288" anchor="t">
            <a:spAutoFit/>
          </a:bodyPr>
          <a:lstStyle/>
          <a:p>
            <a:pPr algn="ctr"/>
            <a:r>
              <a:rPr sz="2800" b="1" i="0">
                <a:solidFill>
                  <a:srgbClr val="F59E0B"/>
                </a:solidFill>
                <a:latin typeface="Cambria"/>
              </a:rPr>
              <a:t>3 ヶ月</a:t>
            </a:r>
          </a:p>
        </p:txBody>
      </p:sp>
      <p:sp>
        <p:nvSpPr>
          <p:cNvPr id="28" name="TextBox 27"/>
          <p:cNvSpPr txBox="1"/>
          <p:nvPr/>
        </p:nvSpPr>
        <p:spPr>
          <a:xfrm>
            <a:off x="6355080" y="4069080"/>
            <a:ext cx="2331720" cy="274320"/>
          </a:xfrm>
          <a:prstGeom prst="rect">
            <a:avLst/>
          </a:prstGeom>
          <a:noFill/>
        </p:spPr>
        <p:txBody>
          <a:bodyPr wrap="square" lIns="45720" rIns="45720" tIns="18288" bIns="18288" anchor="t">
            <a:spAutoFit/>
          </a:bodyPr>
          <a:lstStyle/>
          <a:p>
            <a:pPr algn="l"/>
            <a:r>
              <a:rPr sz="1000" b="1" i="0">
                <a:solidFill>
                  <a:srgbClr val="64748B"/>
                </a:solidFill>
                <a:latin typeface="Calibri"/>
              </a:rPr>
              <a:t>学習内容</a:t>
            </a:r>
          </a:p>
        </p:txBody>
      </p:sp>
      <p:sp>
        <p:nvSpPr>
          <p:cNvPr id="29" name="TextBox 28"/>
          <p:cNvSpPr txBox="1"/>
          <p:nvPr/>
        </p:nvSpPr>
        <p:spPr>
          <a:xfrm>
            <a:off x="6355080" y="4389120"/>
            <a:ext cx="2331720" cy="1554480"/>
          </a:xfrm>
          <a:prstGeom prst="rect">
            <a:avLst/>
          </a:prstGeom>
          <a:noFill/>
        </p:spPr>
        <p:txBody>
          <a:bodyPr wrap="square" lIns="45720" rIns="45720" tIns="18288" bIns="18288" anchor="t">
            <a:spAutoFit/>
          </a:bodyPr>
          <a:lstStyle/>
          <a:p>
            <a:pPr algn="l"/>
            <a:r>
              <a:rPr sz="1200" b="0" i="0">
                <a:solidFill>
                  <a:srgbClr val="0F172A"/>
                </a:solidFill>
                <a:latin typeface="Calibri"/>
              </a:rPr>
              <a:t>Docker → GitHub Actions → Ansible</a:t>
            </a:r>
          </a:p>
        </p:txBody>
      </p:sp>
      <p:sp>
        <p:nvSpPr>
          <p:cNvPr id="30" name="Rectangle 29"/>
          <p:cNvSpPr/>
          <p:nvPr/>
        </p:nvSpPr>
        <p:spPr>
          <a:xfrm>
            <a:off x="8915400" y="1783080"/>
            <a:ext cx="2697480" cy="42976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Rectangle 30"/>
          <p:cNvSpPr/>
          <p:nvPr/>
        </p:nvSpPr>
        <p:spPr>
          <a:xfrm>
            <a:off x="8915400" y="1783080"/>
            <a:ext cx="73152" cy="429768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2" name="TextBox 31"/>
          <p:cNvSpPr txBox="1"/>
          <p:nvPr/>
        </p:nvSpPr>
        <p:spPr>
          <a:xfrm>
            <a:off x="9144000" y="1947672"/>
            <a:ext cx="2331720" cy="274320"/>
          </a:xfrm>
          <a:prstGeom prst="rect">
            <a:avLst/>
          </a:prstGeom>
          <a:noFill/>
        </p:spPr>
        <p:txBody>
          <a:bodyPr wrap="square" lIns="45720" rIns="45720" tIns="18288" bIns="18288" anchor="t">
            <a:spAutoFit/>
          </a:bodyPr>
          <a:lstStyle/>
          <a:p>
            <a:pPr algn="l"/>
            <a:r>
              <a:rPr sz="1000" b="1" i="0">
                <a:solidFill>
                  <a:srgbClr val="10B981"/>
                </a:solidFill>
                <a:latin typeface="Calibri"/>
              </a:rPr>
              <a:t>PHASE 4</a:t>
            </a:r>
          </a:p>
        </p:txBody>
      </p:sp>
      <p:sp>
        <p:nvSpPr>
          <p:cNvPr id="33" name="TextBox 32"/>
          <p:cNvSpPr txBox="1"/>
          <p:nvPr/>
        </p:nvSpPr>
        <p:spPr>
          <a:xfrm>
            <a:off x="9144000" y="2240280"/>
            <a:ext cx="2331720" cy="640080"/>
          </a:xfrm>
          <a:prstGeom prst="rect">
            <a:avLst/>
          </a:prstGeom>
          <a:noFill/>
        </p:spPr>
        <p:txBody>
          <a:bodyPr wrap="square" lIns="45720" rIns="45720" tIns="18288" bIns="18288" anchor="t">
            <a:spAutoFit/>
          </a:bodyPr>
          <a:lstStyle/>
          <a:p>
            <a:pPr algn="l"/>
            <a:r>
              <a:rPr sz="1600" b="1" i="0">
                <a:solidFill>
                  <a:srgbClr val="1E3A5F"/>
                </a:solidFill>
                <a:latin typeface="Cambria"/>
              </a:rPr>
              <a:t>高度な技術</a:t>
            </a:r>
          </a:p>
        </p:txBody>
      </p:sp>
      <p:sp>
        <p:nvSpPr>
          <p:cNvPr id="34" name="Rounded Rectangle 33"/>
          <p:cNvSpPr/>
          <p:nvPr/>
        </p:nvSpPr>
        <p:spPr>
          <a:xfrm>
            <a:off x="9144000" y="2926080"/>
            <a:ext cx="2331720" cy="1005840"/>
          </a:xfrm>
          <a:prstGeom prst="roundRect">
            <a:avLst/>
          </a:prstGeom>
          <a:solidFill>
            <a:srgbClr val="F8FAFC"/>
          </a:solidFill>
          <a:ln w="6350">
            <a:solidFill>
              <a:srgbClr val="10B981"/>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5" name="TextBox 34"/>
          <p:cNvSpPr txBox="1"/>
          <p:nvPr/>
        </p:nvSpPr>
        <p:spPr>
          <a:xfrm>
            <a:off x="9144000" y="3063240"/>
            <a:ext cx="2331720" cy="777240"/>
          </a:xfrm>
          <a:prstGeom prst="rect">
            <a:avLst/>
          </a:prstGeom>
          <a:noFill/>
        </p:spPr>
        <p:txBody>
          <a:bodyPr wrap="square" lIns="45720" rIns="45720" tIns="18288" bIns="18288" anchor="t">
            <a:spAutoFit/>
          </a:bodyPr>
          <a:lstStyle/>
          <a:p>
            <a:pPr algn="ctr"/>
            <a:r>
              <a:rPr sz="2800" b="1" i="0">
                <a:solidFill>
                  <a:srgbClr val="10B981"/>
                </a:solidFill>
                <a:latin typeface="Cambria"/>
              </a:rPr>
              <a:t>6 ヶ月</a:t>
            </a:r>
          </a:p>
        </p:txBody>
      </p:sp>
      <p:sp>
        <p:nvSpPr>
          <p:cNvPr id="36" name="TextBox 35"/>
          <p:cNvSpPr txBox="1"/>
          <p:nvPr/>
        </p:nvSpPr>
        <p:spPr>
          <a:xfrm>
            <a:off x="9144000" y="4069080"/>
            <a:ext cx="2331720" cy="274320"/>
          </a:xfrm>
          <a:prstGeom prst="rect">
            <a:avLst/>
          </a:prstGeom>
          <a:noFill/>
        </p:spPr>
        <p:txBody>
          <a:bodyPr wrap="square" lIns="45720" rIns="45720" tIns="18288" bIns="18288" anchor="t">
            <a:spAutoFit/>
          </a:bodyPr>
          <a:lstStyle/>
          <a:p>
            <a:pPr algn="l"/>
            <a:r>
              <a:rPr sz="1000" b="1" i="0">
                <a:solidFill>
                  <a:srgbClr val="64748B"/>
                </a:solidFill>
                <a:latin typeface="Calibri"/>
              </a:rPr>
              <a:t>学習内容</a:t>
            </a:r>
          </a:p>
        </p:txBody>
      </p:sp>
      <p:sp>
        <p:nvSpPr>
          <p:cNvPr id="37" name="TextBox 36"/>
          <p:cNvSpPr txBox="1"/>
          <p:nvPr/>
        </p:nvSpPr>
        <p:spPr>
          <a:xfrm>
            <a:off x="9144000" y="4389120"/>
            <a:ext cx="2331720" cy="1554480"/>
          </a:xfrm>
          <a:prstGeom prst="rect">
            <a:avLst/>
          </a:prstGeom>
          <a:noFill/>
        </p:spPr>
        <p:txBody>
          <a:bodyPr wrap="square" lIns="45720" rIns="45720" tIns="18288" bIns="18288" anchor="t">
            <a:spAutoFit/>
          </a:bodyPr>
          <a:lstStyle/>
          <a:p>
            <a:pPr algn="l"/>
            <a:r>
              <a:rPr sz="1200" b="0" i="0">
                <a:solidFill>
                  <a:srgbClr val="0F172A"/>
                </a:solidFill>
                <a:latin typeface="Calibri"/>
              </a:rPr>
              <a:t>Kubernetes → Terraform → Prometheus + Grafana</a:t>
            </a:r>
          </a:p>
        </p:txBody>
      </p:sp>
      <p:sp>
        <p:nvSpPr>
          <p:cNvPr id="38" name="TextBox 37"/>
          <p:cNvSpPr txBox="1"/>
          <p:nvPr/>
        </p:nvSpPr>
        <p:spPr>
          <a:xfrm>
            <a:off x="548640" y="6263640"/>
            <a:ext cx="11064240" cy="274320"/>
          </a:xfrm>
          <a:prstGeom prst="rect">
            <a:avLst/>
          </a:prstGeom>
          <a:noFill/>
        </p:spPr>
        <p:txBody>
          <a:bodyPr wrap="square" lIns="45720" rIns="45720" tIns="18288" bIns="18288" anchor="t">
            <a:spAutoFit/>
          </a:bodyPr>
          <a:lstStyle/>
          <a:p>
            <a:pPr algn="ctr"/>
            <a:r>
              <a:rPr sz="1200" b="0" i="1">
                <a:solidFill>
                  <a:srgbClr val="F59E0B"/>
                </a:solidFill>
                <a:latin typeface="Calibri"/>
              </a:rPr>
              <a:t>完璧主義にならない — 各フェーズは「使えるレベル」で次へ進む</a:t>
            </a:r>
          </a:p>
        </p:txBody>
      </p:sp>
      <p:sp>
        <p:nvSpPr>
          <p:cNvPr id="39" name="TextBox 38"/>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第14章 — 次のステップと学習パス</a:t>
            </a:r>
          </a:p>
        </p:txBody>
      </p:sp>
      <p:sp>
        <p:nvSpPr>
          <p:cNvPr id="40" name="TextBox 39"/>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12 / 18</a:t>
            </a:r>
          </a:p>
        </p:txBody>
      </p:sp>
      <p:pic>
        <p:nvPicPr>
          <p:cNvPr id="41" name="slide_12.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1"/>
                </p:tgtEl>
              </p:cMediaNode>
            </p:audio>
          </p:childTnLst>
        </p:cTn>
      </p:par>
    </p:tnLst>
  </p:timing>
  <p:transition spd="med">
    <p:fade/>
  </p:transition>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E3A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40080" y="2377440"/>
            <a:ext cx="3657600" cy="365760"/>
          </a:xfrm>
          <a:prstGeom prst="rect">
            <a:avLst/>
          </a:prstGeom>
          <a:noFill/>
        </p:spPr>
        <p:txBody>
          <a:bodyPr wrap="square" lIns="45720" rIns="45720" tIns="18288" bIns="18288" anchor="t">
            <a:spAutoFit/>
          </a:bodyPr>
          <a:lstStyle/>
          <a:p>
            <a:pPr algn="l"/>
            <a:r>
              <a:rPr sz="1400" b="1" i="0">
                <a:solidFill>
                  <a:srgbClr val="F59E0B"/>
                </a:solidFill>
                <a:latin typeface="Calibri"/>
              </a:rPr>
              <a:t>PART 3</a:t>
            </a:r>
          </a:p>
        </p:txBody>
      </p:sp>
      <p:sp>
        <p:nvSpPr>
          <p:cNvPr id="4" name="TextBox 3"/>
          <p:cNvSpPr txBox="1"/>
          <p:nvPr/>
        </p:nvSpPr>
        <p:spPr>
          <a:xfrm>
            <a:off x="640080" y="2743200"/>
            <a:ext cx="10972800" cy="1097280"/>
          </a:xfrm>
          <a:prstGeom prst="rect">
            <a:avLst/>
          </a:prstGeom>
          <a:noFill/>
        </p:spPr>
        <p:txBody>
          <a:bodyPr wrap="square" lIns="45720" rIns="45720" tIns="18288" bIns="18288" anchor="t">
            <a:spAutoFit/>
          </a:bodyPr>
          <a:lstStyle/>
          <a:p>
            <a:pPr algn="l"/>
            <a:r>
              <a:rPr sz="5400" b="1" i="0">
                <a:solidFill>
                  <a:srgbClr val="FFFFFF"/>
                </a:solidFill>
                <a:latin typeface="Cambria"/>
              </a:rPr>
              <a:t>次のプロジェクトアイデア</a:t>
            </a:r>
          </a:p>
        </p:txBody>
      </p:sp>
      <p:sp>
        <p:nvSpPr>
          <p:cNvPr id="5" name="TextBox 4"/>
          <p:cNvSpPr txBox="1"/>
          <p:nvPr/>
        </p:nvSpPr>
        <p:spPr>
          <a:xfrm>
            <a:off x="640080" y="3840480"/>
            <a:ext cx="10972800" cy="457200"/>
          </a:xfrm>
          <a:prstGeom prst="rect">
            <a:avLst/>
          </a:prstGeom>
          <a:noFill/>
        </p:spPr>
        <p:txBody>
          <a:bodyPr wrap="square" lIns="45720" rIns="45720" tIns="18288" bIns="18288" anchor="t">
            <a:spAutoFit/>
          </a:bodyPr>
          <a:lstStyle/>
          <a:p>
            <a:pPr algn="l"/>
            <a:r>
              <a:rPr sz="1800" b="0" i="0">
                <a:solidFill>
                  <a:srgbClr val="CBD5E1"/>
                </a:solidFill>
                <a:latin typeface="Calibri"/>
              </a:rPr>
              <a:t>ゲーム・実用ツール・SaaS — 6つの題材</a:t>
            </a:r>
          </a:p>
        </p:txBody>
      </p:sp>
      <p:sp>
        <p:nvSpPr>
          <p:cNvPr id="6" name="Rectangle 5"/>
          <p:cNvSpPr/>
          <p:nvPr/>
        </p:nvSpPr>
        <p:spPr>
          <a:xfrm>
            <a:off x="640080" y="4572000"/>
            <a:ext cx="914400" cy="73152"/>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pic>
        <p:nvPicPr>
          <p:cNvPr id="7" name="slide_13.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7"/>
                </p:tgtEl>
              </p:cMediaNode>
            </p:audio>
          </p:childTnLst>
        </p:cTn>
      </p:par>
    </p:tnLst>
  </p:timing>
  <p:transition spd="med">
    <p:fade/>
  </p:transition>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PROJECT IDEAS</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実践で磨く 6 つのアイデア</a:t>
            </a:r>
          </a:p>
        </p:txBody>
      </p:sp>
      <p:sp>
        <p:nvSpPr>
          <p:cNvPr id="5" name="TextBox 4"/>
          <p:cNvSpPr txBox="1"/>
          <p:nvPr/>
        </p:nvSpPr>
        <p:spPr>
          <a:xfrm>
            <a:off x="548640" y="1115568"/>
            <a:ext cx="10972800" cy="365760"/>
          </a:xfrm>
          <a:prstGeom prst="rect">
            <a:avLst/>
          </a:prstGeom>
          <a:noFill/>
        </p:spPr>
        <p:txBody>
          <a:bodyPr wrap="square" lIns="45720" rIns="45720" tIns="18288" bIns="18288" anchor="t">
            <a:spAutoFit/>
          </a:bodyPr>
          <a:lstStyle/>
          <a:p>
            <a:pPr algn="l"/>
            <a:r>
              <a:rPr sz="1400" b="0" i="0">
                <a:solidFill>
                  <a:srgbClr val="64748B"/>
                </a:solidFill>
                <a:latin typeface="Calibri"/>
              </a:rPr>
              <a:t>難易度別 / 推奨フェーズ別に並べた次のプロジェクト</a:t>
            </a:r>
          </a:p>
        </p:txBody>
      </p:sp>
      <p:sp>
        <p:nvSpPr>
          <p:cNvPr id="6" name="Rectangle 5"/>
          <p:cNvSpPr/>
          <p:nvPr/>
        </p:nvSpPr>
        <p:spPr>
          <a:xfrm>
            <a:off x="548640" y="1783080"/>
            <a:ext cx="3657600" cy="2148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ectangle 6"/>
          <p:cNvSpPr/>
          <p:nvPr/>
        </p:nvSpPr>
        <p:spPr>
          <a:xfrm>
            <a:off x="548640" y="1783080"/>
            <a:ext cx="73152" cy="214884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Rounded Rectangle 7"/>
          <p:cNvSpPr/>
          <p:nvPr/>
        </p:nvSpPr>
        <p:spPr>
          <a:xfrm>
            <a:off x="777240" y="1984248"/>
            <a:ext cx="548640" cy="292608"/>
          </a:xfrm>
          <a:prstGeom prst="round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9" name="TextBox 8"/>
          <p:cNvSpPr txBox="1"/>
          <p:nvPr/>
        </p:nvSpPr>
        <p:spPr>
          <a:xfrm>
            <a:off x="777240" y="2029968"/>
            <a:ext cx="548640" cy="246888"/>
          </a:xfrm>
          <a:prstGeom prst="rect">
            <a:avLst/>
          </a:prstGeom>
          <a:noFill/>
        </p:spPr>
        <p:txBody>
          <a:bodyPr wrap="square" lIns="45720" rIns="45720" tIns="18288" bIns="18288" anchor="t">
            <a:spAutoFit/>
          </a:bodyPr>
          <a:lstStyle/>
          <a:p>
            <a:pPr algn="ctr"/>
            <a:r>
              <a:rPr sz="900" b="1" i="0">
                <a:solidFill>
                  <a:srgbClr val="FFFFFF"/>
                </a:solidFill>
                <a:latin typeface="Calibri"/>
              </a:rPr>
              <a:t>ゲーム</a:t>
            </a:r>
          </a:p>
        </p:txBody>
      </p:sp>
      <p:sp>
        <p:nvSpPr>
          <p:cNvPr id="10" name="TextBox 9"/>
          <p:cNvSpPr txBox="1"/>
          <p:nvPr/>
        </p:nvSpPr>
        <p:spPr>
          <a:xfrm>
            <a:off x="1417320" y="2029968"/>
            <a:ext cx="2286000" cy="246888"/>
          </a:xfrm>
          <a:prstGeom prst="rect">
            <a:avLst/>
          </a:prstGeom>
          <a:noFill/>
        </p:spPr>
        <p:txBody>
          <a:bodyPr wrap="square" lIns="45720" rIns="45720" tIns="18288" bIns="18288" anchor="t">
            <a:spAutoFit/>
          </a:bodyPr>
          <a:lstStyle/>
          <a:p>
            <a:pPr algn="l"/>
            <a:r>
              <a:rPr sz="900" b="1" i="0">
                <a:solidFill>
                  <a:srgbClr val="64748B"/>
                </a:solidFill>
                <a:latin typeface="Calibri"/>
              </a:rPr>
              <a:t>PHASE 3+</a:t>
            </a:r>
          </a:p>
        </p:txBody>
      </p:sp>
      <p:sp>
        <p:nvSpPr>
          <p:cNvPr id="11" name="TextBox 10"/>
          <p:cNvSpPr txBox="1"/>
          <p:nvPr/>
        </p:nvSpPr>
        <p:spPr>
          <a:xfrm>
            <a:off x="777240" y="2350008"/>
            <a:ext cx="3291840" cy="502920"/>
          </a:xfrm>
          <a:prstGeom prst="rect">
            <a:avLst/>
          </a:prstGeom>
          <a:noFill/>
        </p:spPr>
        <p:txBody>
          <a:bodyPr wrap="square" lIns="45720" rIns="45720" tIns="18288" bIns="18288" anchor="t">
            <a:spAutoFit/>
          </a:bodyPr>
          <a:lstStyle/>
          <a:p>
            <a:pPr algn="l"/>
            <a:r>
              <a:rPr sz="1400" b="1" i="0">
                <a:solidFill>
                  <a:srgbClr val="1E3A5F"/>
                </a:solidFill>
                <a:latin typeface="Cambria"/>
              </a:rPr>
              <a:t>マルチプレイヤーRPG</a:t>
            </a:r>
          </a:p>
        </p:txBody>
      </p:sp>
      <p:sp>
        <p:nvSpPr>
          <p:cNvPr id="12" name="TextBox 11"/>
          <p:cNvSpPr txBox="1"/>
          <p:nvPr/>
        </p:nvSpPr>
        <p:spPr>
          <a:xfrm>
            <a:off x="777240" y="2834640"/>
            <a:ext cx="3291840" cy="320040"/>
          </a:xfrm>
          <a:prstGeom prst="rect">
            <a:avLst/>
          </a:prstGeom>
          <a:noFill/>
        </p:spPr>
        <p:txBody>
          <a:bodyPr wrap="square" lIns="45720" rIns="45720" tIns="18288" bIns="18288" anchor="t">
            <a:spAutoFit/>
          </a:bodyPr>
          <a:lstStyle/>
          <a:p>
            <a:pPr algn="l"/>
            <a:r>
              <a:rPr sz="1400" b="0" i="0">
                <a:solidFill>
                  <a:srgbClr val="8B5CF6"/>
                </a:solidFill>
                <a:latin typeface="Calibri"/>
              </a:rPr>
              <a:t>★★★★☆</a:t>
            </a:r>
          </a:p>
        </p:txBody>
      </p:sp>
      <p:sp>
        <p:nvSpPr>
          <p:cNvPr id="13" name="Rectangle 12"/>
          <p:cNvSpPr/>
          <p:nvPr/>
        </p:nvSpPr>
        <p:spPr>
          <a:xfrm>
            <a:off x="777240" y="3200400"/>
            <a:ext cx="320040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4" name="TextBox 13"/>
          <p:cNvSpPr txBox="1"/>
          <p:nvPr/>
        </p:nvSpPr>
        <p:spPr>
          <a:xfrm>
            <a:off x="777240" y="3291840"/>
            <a:ext cx="3291840" cy="274320"/>
          </a:xfrm>
          <a:prstGeom prst="rect">
            <a:avLst/>
          </a:prstGeom>
          <a:noFill/>
        </p:spPr>
        <p:txBody>
          <a:bodyPr wrap="square" lIns="45720" rIns="45720" tIns="18288" bIns="18288" anchor="t">
            <a:spAutoFit/>
          </a:bodyPr>
          <a:lstStyle/>
          <a:p>
            <a:pPr algn="l"/>
            <a:r>
              <a:rPr sz="900" b="1" i="0">
                <a:solidFill>
                  <a:srgbClr val="64748B"/>
                </a:solidFill>
                <a:latin typeface="Calibri"/>
              </a:rPr>
              <a:t>技術スタック</a:t>
            </a:r>
          </a:p>
        </p:txBody>
      </p:sp>
      <p:sp>
        <p:nvSpPr>
          <p:cNvPr id="15" name="TextBox 14"/>
          <p:cNvSpPr txBox="1"/>
          <p:nvPr/>
        </p:nvSpPr>
        <p:spPr>
          <a:xfrm>
            <a:off x="777240" y="3538728"/>
            <a:ext cx="3291840" cy="365760"/>
          </a:xfrm>
          <a:prstGeom prst="rect">
            <a:avLst/>
          </a:prstGeom>
          <a:noFill/>
        </p:spPr>
        <p:txBody>
          <a:bodyPr wrap="square" lIns="45720" rIns="45720" tIns="18288" bIns="18288" anchor="t">
            <a:spAutoFit/>
          </a:bodyPr>
          <a:lstStyle/>
          <a:p>
            <a:pPr algn="l"/>
            <a:r>
              <a:rPr sz="1000" b="0" i="0">
                <a:solidFill>
                  <a:srgbClr val="0F172A"/>
                </a:solidFill>
                <a:latin typeface="Consolas"/>
              </a:rPr>
              <a:t>Channels + Redis + PostgreSQL</a:t>
            </a:r>
          </a:p>
        </p:txBody>
      </p:sp>
      <p:sp>
        <p:nvSpPr>
          <p:cNvPr id="16" name="Rectangle 15"/>
          <p:cNvSpPr/>
          <p:nvPr/>
        </p:nvSpPr>
        <p:spPr>
          <a:xfrm>
            <a:off x="4297680" y="1783080"/>
            <a:ext cx="3657600" cy="2148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7" name="Rectangle 16"/>
          <p:cNvSpPr/>
          <p:nvPr/>
        </p:nvSpPr>
        <p:spPr>
          <a:xfrm>
            <a:off x="4297680" y="1783080"/>
            <a:ext cx="73152" cy="214884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Rounded Rectangle 17"/>
          <p:cNvSpPr/>
          <p:nvPr/>
        </p:nvSpPr>
        <p:spPr>
          <a:xfrm>
            <a:off x="4526280" y="1984248"/>
            <a:ext cx="548640" cy="292608"/>
          </a:xfrm>
          <a:prstGeom prst="round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9" name="TextBox 18"/>
          <p:cNvSpPr txBox="1"/>
          <p:nvPr/>
        </p:nvSpPr>
        <p:spPr>
          <a:xfrm>
            <a:off x="4526280" y="2029968"/>
            <a:ext cx="548640" cy="246888"/>
          </a:xfrm>
          <a:prstGeom prst="rect">
            <a:avLst/>
          </a:prstGeom>
          <a:noFill/>
        </p:spPr>
        <p:txBody>
          <a:bodyPr wrap="square" lIns="45720" rIns="45720" tIns="18288" bIns="18288" anchor="t">
            <a:spAutoFit/>
          </a:bodyPr>
          <a:lstStyle/>
          <a:p>
            <a:pPr algn="ctr"/>
            <a:r>
              <a:rPr sz="900" b="1" i="0">
                <a:solidFill>
                  <a:srgbClr val="FFFFFF"/>
                </a:solidFill>
                <a:latin typeface="Calibri"/>
              </a:rPr>
              <a:t>ゲーム</a:t>
            </a:r>
          </a:p>
        </p:txBody>
      </p:sp>
      <p:sp>
        <p:nvSpPr>
          <p:cNvPr id="20" name="TextBox 19"/>
          <p:cNvSpPr txBox="1"/>
          <p:nvPr/>
        </p:nvSpPr>
        <p:spPr>
          <a:xfrm>
            <a:off x="5166360" y="2029968"/>
            <a:ext cx="2286000" cy="246888"/>
          </a:xfrm>
          <a:prstGeom prst="rect">
            <a:avLst/>
          </a:prstGeom>
          <a:noFill/>
        </p:spPr>
        <p:txBody>
          <a:bodyPr wrap="square" lIns="45720" rIns="45720" tIns="18288" bIns="18288" anchor="t">
            <a:spAutoFit/>
          </a:bodyPr>
          <a:lstStyle/>
          <a:p>
            <a:pPr algn="l"/>
            <a:r>
              <a:rPr sz="900" b="1" i="0">
                <a:solidFill>
                  <a:srgbClr val="64748B"/>
                </a:solidFill>
                <a:latin typeface="Calibri"/>
              </a:rPr>
              <a:t>PHASE 3-4</a:t>
            </a:r>
          </a:p>
        </p:txBody>
      </p:sp>
      <p:sp>
        <p:nvSpPr>
          <p:cNvPr id="21" name="TextBox 20"/>
          <p:cNvSpPr txBox="1"/>
          <p:nvPr/>
        </p:nvSpPr>
        <p:spPr>
          <a:xfrm>
            <a:off x="4526280" y="2350008"/>
            <a:ext cx="3291840" cy="502920"/>
          </a:xfrm>
          <a:prstGeom prst="rect">
            <a:avLst/>
          </a:prstGeom>
          <a:noFill/>
        </p:spPr>
        <p:txBody>
          <a:bodyPr wrap="square" lIns="45720" rIns="45720" tIns="18288" bIns="18288" anchor="t">
            <a:spAutoFit/>
          </a:bodyPr>
          <a:lstStyle/>
          <a:p>
            <a:pPr algn="l"/>
            <a:r>
              <a:rPr sz="1400" b="1" i="0">
                <a:solidFill>
                  <a:srgbClr val="1E3A5F"/>
                </a:solidFill>
                <a:latin typeface="Cambria"/>
              </a:rPr>
              <a:t>AIダンジョンマスター</a:t>
            </a:r>
          </a:p>
        </p:txBody>
      </p:sp>
      <p:sp>
        <p:nvSpPr>
          <p:cNvPr id="22" name="TextBox 21"/>
          <p:cNvSpPr txBox="1"/>
          <p:nvPr/>
        </p:nvSpPr>
        <p:spPr>
          <a:xfrm>
            <a:off x="4526280" y="2834640"/>
            <a:ext cx="3291840" cy="320040"/>
          </a:xfrm>
          <a:prstGeom prst="rect">
            <a:avLst/>
          </a:prstGeom>
          <a:noFill/>
        </p:spPr>
        <p:txBody>
          <a:bodyPr wrap="square" lIns="45720" rIns="45720" tIns="18288" bIns="18288" anchor="t">
            <a:spAutoFit/>
          </a:bodyPr>
          <a:lstStyle/>
          <a:p>
            <a:pPr algn="l"/>
            <a:r>
              <a:rPr sz="1400" b="0" i="0">
                <a:solidFill>
                  <a:srgbClr val="8B5CF6"/>
                </a:solidFill>
                <a:latin typeface="Calibri"/>
              </a:rPr>
              <a:t>★★★★☆</a:t>
            </a:r>
          </a:p>
        </p:txBody>
      </p:sp>
      <p:sp>
        <p:nvSpPr>
          <p:cNvPr id="23" name="Rectangle 22"/>
          <p:cNvSpPr/>
          <p:nvPr/>
        </p:nvSpPr>
        <p:spPr>
          <a:xfrm>
            <a:off x="4526280" y="3200400"/>
            <a:ext cx="320040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4" name="TextBox 23"/>
          <p:cNvSpPr txBox="1"/>
          <p:nvPr/>
        </p:nvSpPr>
        <p:spPr>
          <a:xfrm>
            <a:off x="4526280" y="3291840"/>
            <a:ext cx="3291840" cy="274320"/>
          </a:xfrm>
          <a:prstGeom prst="rect">
            <a:avLst/>
          </a:prstGeom>
          <a:noFill/>
        </p:spPr>
        <p:txBody>
          <a:bodyPr wrap="square" lIns="45720" rIns="45720" tIns="18288" bIns="18288" anchor="t">
            <a:spAutoFit/>
          </a:bodyPr>
          <a:lstStyle/>
          <a:p>
            <a:pPr algn="l"/>
            <a:r>
              <a:rPr sz="900" b="1" i="0">
                <a:solidFill>
                  <a:srgbClr val="64748B"/>
                </a:solidFill>
                <a:latin typeface="Calibri"/>
              </a:rPr>
              <a:t>技術スタック</a:t>
            </a:r>
          </a:p>
        </p:txBody>
      </p:sp>
      <p:sp>
        <p:nvSpPr>
          <p:cNvPr id="25" name="TextBox 24"/>
          <p:cNvSpPr txBox="1"/>
          <p:nvPr/>
        </p:nvSpPr>
        <p:spPr>
          <a:xfrm>
            <a:off x="4526280" y="3538728"/>
            <a:ext cx="3291840" cy="365760"/>
          </a:xfrm>
          <a:prstGeom prst="rect">
            <a:avLst/>
          </a:prstGeom>
          <a:noFill/>
        </p:spPr>
        <p:txBody>
          <a:bodyPr wrap="square" lIns="45720" rIns="45720" tIns="18288" bIns="18288" anchor="t">
            <a:spAutoFit/>
          </a:bodyPr>
          <a:lstStyle/>
          <a:p>
            <a:pPr algn="l"/>
            <a:r>
              <a:rPr sz="1000" b="0" i="0">
                <a:solidFill>
                  <a:srgbClr val="0F172A"/>
                </a:solidFill>
                <a:latin typeface="Consolas"/>
              </a:rPr>
              <a:t>Gemini + DALL-E + React</a:t>
            </a:r>
          </a:p>
        </p:txBody>
      </p:sp>
      <p:sp>
        <p:nvSpPr>
          <p:cNvPr id="26" name="Rectangle 25"/>
          <p:cNvSpPr/>
          <p:nvPr/>
        </p:nvSpPr>
        <p:spPr>
          <a:xfrm>
            <a:off x="8046720" y="1783080"/>
            <a:ext cx="3657600" cy="2148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Rectangle 26"/>
          <p:cNvSpPr/>
          <p:nvPr/>
        </p:nvSpPr>
        <p:spPr>
          <a:xfrm>
            <a:off x="8046720" y="1783080"/>
            <a:ext cx="73152" cy="214884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8" name="Rounded Rectangle 27"/>
          <p:cNvSpPr/>
          <p:nvPr/>
        </p:nvSpPr>
        <p:spPr>
          <a:xfrm>
            <a:off x="8275320" y="1984248"/>
            <a:ext cx="548640" cy="292608"/>
          </a:xfrm>
          <a:prstGeom prst="round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9" name="TextBox 28"/>
          <p:cNvSpPr txBox="1"/>
          <p:nvPr/>
        </p:nvSpPr>
        <p:spPr>
          <a:xfrm>
            <a:off x="8275320" y="2029968"/>
            <a:ext cx="548640" cy="246888"/>
          </a:xfrm>
          <a:prstGeom prst="rect">
            <a:avLst/>
          </a:prstGeom>
          <a:noFill/>
        </p:spPr>
        <p:txBody>
          <a:bodyPr wrap="square" lIns="45720" rIns="45720" tIns="18288" bIns="18288" anchor="t">
            <a:spAutoFit/>
          </a:bodyPr>
          <a:lstStyle/>
          <a:p>
            <a:pPr algn="ctr"/>
            <a:r>
              <a:rPr sz="900" b="1" i="0">
                <a:solidFill>
                  <a:srgbClr val="FFFFFF"/>
                </a:solidFill>
                <a:latin typeface="Calibri"/>
              </a:rPr>
              <a:t>実用</a:t>
            </a:r>
          </a:p>
        </p:txBody>
      </p:sp>
      <p:sp>
        <p:nvSpPr>
          <p:cNvPr id="30" name="TextBox 29"/>
          <p:cNvSpPr txBox="1"/>
          <p:nvPr/>
        </p:nvSpPr>
        <p:spPr>
          <a:xfrm>
            <a:off x="8915400" y="2029968"/>
            <a:ext cx="2286000" cy="246888"/>
          </a:xfrm>
          <a:prstGeom prst="rect">
            <a:avLst/>
          </a:prstGeom>
          <a:noFill/>
        </p:spPr>
        <p:txBody>
          <a:bodyPr wrap="square" lIns="45720" rIns="45720" tIns="18288" bIns="18288" anchor="t">
            <a:spAutoFit/>
          </a:bodyPr>
          <a:lstStyle/>
          <a:p>
            <a:pPr algn="l"/>
            <a:r>
              <a:rPr sz="900" b="1" i="0">
                <a:solidFill>
                  <a:srgbClr val="64748B"/>
                </a:solidFill>
                <a:latin typeface="Calibri"/>
              </a:rPr>
              <a:t>PHASE 2-3</a:t>
            </a:r>
          </a:p>
        </p:txBody>
      </p:sp>
      <p:sp>
        <p:nvSpPr>
          <p:cNvPr id="31" name="TextBox 30"/>
          <p:cNvSpPr txBox="1"/>
          <p:nvPr/>
        </p:nvSpPr>
        <p:spPr>
          <a:xfrm>
            <a:off x="8275320" y="2350008"/>
            <a:ext cx="3291840" cy="502920"/>
          </a:xfrm>
          <a:prstGeom prst="rect">
            <a:avLst/>
          </a:prstGeom>
          <a:noFill/>
        </p:spPr>
        <p:txBody>
          <a:bodyPr wrap="square" lIns="45720" rIns="45720" tIns="18288" bIns="18288" anchor="t">
            <a:spAutoFit/>
          </a:bodyPr>
          <a:lstStyle/>
          <a:p>
            <a:pPr algn="l"/>
            <a:r>
              <a:rPr sz="1400" b="1" i="0">
                <a:solidFill>
                  <a:srgbClr val="1E3A5F"/>
                </a:solidFill>
                <a:latin typeface="Cambria"/>
              </a:rPr>
              <a:t>AI議事録ツール</a:t>
            </a:r>
          </a:p>
        </p:txBody>
      </p:sp>
      <p:sp>
        <p:nvSpPr>
          <p:cNvPr id="32" name="TextBox 31"/>
          <p:cNvSpPr txBox="1"/>
          <p:nvPr/>
        </p:nvSpPr>
        <p:spPr>
          <a:xfrm>
            <a:off x="8275320" y="2834640"/>
            <a:ext cx="3291840" cy="320040"/>
          </a:xfrm>
          <a:prstGeom prst="rect">
            <a:avLst/>
          </a:prstGeom>
          <a:noFill/>
        </p:spPr>
        <p:txBody>
          <a:bodyPr wrap="square" lIns="45720" rIns="45720" tIns="18288" bIns="18288" anchor="t">
            <a:spAutoFit/>
          </a:bodyPr>
          <a:lstStyle/>
          <a:p>
            <a:pPr algn="l"/>
            <a:r>
              <a:rPr sz="1400" b="0" i="0">
                <a:solidFill>
                  <a:srgbClr val="3B82F6"/>
                </a:solidFill>
                <a:latin typeface="Calibri"/>
              </a:rPr>
              <a:t>★★★☆☆</a:t>
            </a:r>
          </a:p>
        </p:txBody>
      </p:sp>
      <p:sp>
        <p:nvSpPr>
          <p:cNvPr id="33" name="Rectangle 32"/>
          <p:cNvSpPr/>
          <p:nvPr/>
        </p:nvSpPr>
        <p:spPr>
          <a:xfrm>
            <a:off x="8275320" y="3200400"/>
            <a:ext cx="320040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4" name="TextBox 33"/>
          <p:cNvSpPr txBox="1"/>
          <p:nvPr/>
        </p:nvSpPr>
        <p:spPr>
          <a:xfrm>
            <a:off x="8275320" y="3291840"/>
            <a:ext cx="3291840" cy="274320"/>
          </a:xfrm>
          <a:prstGeom prst="rect">
            <a:avLst/>
          </a:prstGeom>
          <a:noFill/>
        </p:spPr>
        <p:txBody>
          <a:bodyPr wrap="square" lIns="45720" rIns="45720" tIns="18288" bIns="18288" anchor="t">
            <a:spAutoFit/>
          </a:bodyPr>
          <a:lstStyle/>
          <a:p>
            <a:pPr algn="l"/>
            <a:r>
              <a:rPr sz="900" b="1" i="0">
                <a:solidFill>
                  <a:srgbClr val="64748B"/>
                </a:solidFill>
                <a:latin typeface="Calibri"/>
              </a:rPr>
              <a:t>技術スタック</a:t>
            </a:r>
          </a:p>
        </p:txBody>
      </p:sp>
      <p:sp>
        <p:nvSpPr>
          <p:cNvPr id="35" name="TextBox 34"/>
          <p:cNvSpPr txBox="1"/>
          <p:nvPr/>
        </p:nvSpPr>
        <p:spPr>
          <a:xfrm>
            <a:off x="8275320" y="3538728"/>
            <a:ext cx="3291840" cy="365760"/>
          </a:xfrm>
          <a:prstGeom prst="rect">
            <a:avLst/>
          </a:prstGeom>
          <a:noFill/>
        </p:spPr>
        <p:txBody>
          <a:bodyPr wrap="square" lIns="45720" rIns="45720" tIns="18288" bIns="18288" anchor="t">
            <a:spAutoFit/>
          </a:bodyPr>
          <a:lstStyle/>
          <a:p>
            <a:pPr algn="l"/>
            <a:r>
              <a:rPr sz="1000" b="0" i="0">
                <a:solidFill>
                  <a:srgbClr val="0F172A"/>
                </a:solidFill>
                <a:latin typeface="Consolas"/>
              </a:rPr>
              <a:t>Whisper + Gemini + Celery</a:t>
            </a:r>
          </a:p>
        </p:txBody>
      </p:sp>
      <p:sp>
        <p:nvSpPr>
          <p:cNvPr id="36" name="Rectangle 35"/>
          <p:cNvSpPr/>
          <p:nvPr/>
        </p:nvSpPr>
        <p:spPr>
          <a:xfrm>
            <a:off x="548640" y="4096512"/>
            <a:ext cx="3657600" cy="2148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7" name="Rectangle 36"/>
          <p:cNvSpPr/>
          <p:nvPr/>
        </p:nvSpPr>
        <p:spPr>
          <a:xfrm>
            <a:off x="548640" y="4096512"/>
            <a:ext cx="73152" cy="214884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8" name="Rounded Rectangle 37"/>
          <p:cNvSpPr/>
          <p:nvPr/>
        </p:nvSpPr>
        <p:spPr>
          <a:xfrm>
            <a:off x="777240" y="4297680"/>
            <a:ext cx="548640" cy="292608"/>
          </a:xfrm>
          <a:prstGeom prst="round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9" name="TextBox 38"/>
          <p:cNvSpPr txBox="1"/>
          <p:nvPr/>
        </p:nvSpPr>
        <p:spPr>
          <a:xfrm>
            <a:off x="777240" y="4343400"/>
            <a:ext cx="548640" cy="246888"/>
          </a:xfrm>
          <a:prstGeom prst="rect">
            <a:avLst/>
          </a:prstGeom>
          <a:noFill/>
        </p:spPr>
        <p:txBody>
          <a:bodyPr wrap="square" lIns="45720" rIns="45720" tIns="18288" bIns="18288" anchor="t">
            <a:spAutoFit/>
          </a:bodyPr>
          <a:lstStyle/>
          <a:p>
            <a:pPr algn="ctr"/>
            <a:r>
              <a:rPr sz="900" b="1" i="0">
                <a:solidFill>
                  <a:srgbClr val="FFFFFF"/>
                </a:solidFill>
                <a:latin typeface="Calibri"/>
              </a:rPr>
              <a:t>実用</a:t>
            </a:r>
          </a:p>
        </p:txBody>
      </p:sp>
      <p:sp>
        <p:nvSpPr>
          <p:cNvPr id="40" name="TextBox 39"/>
          <p:cNvSpPr txBox="1"/>
          <p:nvPr/>
        </p:nvSpPr>
        <p:spPr>
          <a:xfrm>
            <a:off x="1417320" y="4343400"/>
            <a:ext cx="2286000" cy="246888"/>
          </a:xfrm>
          <a:prstGeom prst="rect">
            <a:avLst/>
          </a:prstGeom>
          <a:noFill/>
        </p:spPr>
        <p:txBody>
          <a:bodyPr wrap="square" lIns="45720" rIns="45720" tIns="18288" bIns="18288" anchor="t">
            <a:spAutoFit/>
          </a:bodyPr>
          <a:lstStyle/>
          <a:p>
            <a:pPr algn="l"/>
            <a:r>
              <a:rPr sz="900" b="1" i="0">
                <a:solidFill>
                  <a:srgbClr val="64748B"/>
                </a:solidFill>
                <a:latin typeface="Calibri"/>
              </a:rPr>
              <a:t>PHASE 2</a:t>
            </a:r>
          </a:p>
        </p:txBody>
      </p:sp>
      <p:sp>
        <p:nvSpPr>
          <p:cNvPr id="41" name="TextBox 40"/>
          <p:cNvSpPr txBox="1"/>
          <p:nvPr/>
        </p:nvSpPr>
        <p:spPr>
          <a:xfrm>
            <a:off x="777240" y="4663440"/>
            <a:ext cx="3291840" cy="502920"/>
          </a:xfrm>
          <a:prstGeom prst="rect">
            <a:avLst/>
          </a:prstGeom>
          <a:noFill/>
        </p:spPr>
        <p:txBody>
          <a:bodyPr wrap="square" lIns="45720" rIns="45720" tIns="18288" bIns="18288" anchor="t">
            <a:spAutoFit/>
          </a:bodyPr>
          <a:lstStyle/>
          <a:p>
            <a:pPr algn="l"/>
            <a:r>
              <a:rPr sz="1400" b="1" i="0">
                <a:solidFill>
                  <a:srgbClr val="1E3A5F"/>
                </a:solidFill>
                <a:latin typeface="Cambria"/>
              </a:rPr>
              <a:t>コード解説ボット</a:t>
            </a:r>
          </a:p>
        </p:txBody>
      </p:sp>
      <p:sp>
        <p:nvSpPr>
          <p:cNvPr id="42" name="TextBox 41"/>
          <p:cNvSpPr txBox="1"/>
          <p:nvPr/>
        </p:nvSpPr>
        <p:spPr>
          <a:xfrm>
            <a:off x="777240" y="5148072"/>
            <a:ext cx="3291840" cy="320040"/>
          </a:xfrm>
          <a:prstGeom prst="rect">
            <a:avLst/>
          </a:prstGeom>
          <a:noFill/>
        </p:spPr>
        <p:txBody>
          <a:bodyPr wrap="square" lIns="45720" rIns="45720" tIns="18288" bIns="18288" anchor="t">
            <a:spAutoFit/>
          </a:bodyPr>
          <a:lstStyle/>
          <a:p>
            <a:pPr algn="l"/>
            <a:r>
              <a:rPr sz="1400" b="0" i="0">
                <a:solidFill>
                  <a:srgbClr val="3B82F6"/>
                </a:solidFill>
                <a:latin typeface="Calibri"/>
              </a:rPr>
              <a:t>★★★☆☆</a:t>
            </a:r>
          </a:p>
        </p:txBody>
      </p:sp>
      <p:sp>
        <p:nvSpPr>
          <p:cNvPr id="43" name="Rectangle 42"/>
          <p:cNvSpPr/>
          <p:nvPr/>
        </p:nvSpPr>
        <p:spPr>
          <a:xfrm>
            <a:off x="777240" y="5513832"/>
            <a:ext cx="320040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4" name="TextBox 43"/>
          <p:cNvSpPr txBox="1"/>
          <p:nvPr/>
        </p:nvSpPr>
        <p:spPr>
          <a:xfrm>
            <a:off x="777240" y="5605272"/>
            <a:ext cx="3291840" cy="274320"/>
          </a:xfrm>
          <a:prstGeom prst="rect">
            <a:avLst/>
          </a:prstGeom>
          <a:noFill/>
        </p:spPr>
        <p:txBody>
          <a:bodyPr wrap="square" lIns="45720" rIns="45720" tIns="18288" bIns="18288" anchor="t">
            <a:spAutoFit/>
          </a:bodyPr>
          <a:lstStyle/>
          <a:p>
            <a:pPr algn="l"/>
            <a:r>
              <a:rPr sz="900" b="1" i="0">
                <a:solidFill>
                  <a:srgbClr val="64748B"/>
                </a:solidFill>
                <a:latin typeface="Calibri"/>
              </a:rPr>
              <a:t>技術スタック</a:t>
            </a:r>
          </a:p>
        </p:txBody>
      </p:sp>
      <p:sp>
        <p:nvSpPr>
          <p:cNvPr id="45" name="TextBox 44"/>
          <p:cNvSpPr txBox="1"/>
          <p:nvPr/>
        </p:nvSpPr>
        <p:spPr>
          <a:xfrm>
            <a:off x="777240" y="5852160"/>
            <a:ext cx="3291840" cy="365760"/>
          </a:xfrm>
          <a:prstGeom prst="rect">
            <a:avLst/>
          </a:prstGeom>
          <a:noFill/>
        </p:spPr>
        <p:txBody>
          <a:bodyPr wrap="square" lIns="45720" rIns="45720" tIns="18288" bIns="18288" anchor="t">
            <a:spAutoFit/>
          </a:bodyPr>
          <a:lstStyle/>
          <a:p>
            <a:pPr algn="l"/>
            <a:r>
              <a:rPr sz="1000" b="0" i="0">
                <a:solidFill>
                  <a:srgbClr val="0F172A"/>
                </a:solidFill>
                <a:latin typeface="Consolas"/>
              </a:rPr>
              <a:t>GitHub API + Gemini + DRF</a:t>
            </a:r>
          </a:p>
        </p:txBody>
      </p:sp>
      <p:sp>
        <p:nvSpPr>
          <p:cNvPr id="46" name="Rectangle 45"/>
          <p:cNvSpPr/>
          <p:nvPr/>
        </p:nvSpPr>
        <p:spPr>
          <a:xfrm>
            <a:off x="4297680" y="4096512"/>
            <a:ext cx="3657600" cy="2148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7" name="Rectangle 46"/>
          <p:cNvSpPr/>
          <p:nvPr/>
        </p:nvSpPr>
        <p:spPr>
          <a:xfrm>
            <a:off x="4297680" y="4096512"/>
            <a:ext cx="73152" cy="214884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8" name="Rounded Rectangle 47"/>
          <p:cNvSpPr/>
          <p:nvPr/>
        </p:nvSpPr>
        <p:spPr>
          <a:xfrm>
            <a:off x="4526280" y="4297680"/>
            <a:ext cx="548640" cy="292608"/>
          </a:xfrm>
          <a:prstGeom prst="round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9" name="TextBox 48"/>
          <p:cNvSpPr txBox="1"/>
          <p:nvPr/>
        </p:nvSpPr>
        <p:spPr>
          <a:xfrm>
            <a:off x="4526280" y="4343400"/>
            <a:ext cx="548640" cy="246888"/>
          </a:xfrm>
          <a:prstGeom prst="rect">
            <a:avLst/>
          </a:prstGeom>
          <a:noFill/>
        </p:spPr>
        <p:txBody>
          <a:bodyPr wrap="square" lIns="45720" rIns="45720" tIns="18288" bIns="18288" anchor="t">
            <a:spAutoFit/>
          </a:bodyPr>
          <a:lstStyle/>
          <a:p>
            <a:pPr algn="ctr"/>
            <a:r>
              <a:rPr sz="900" b="1" i="0">
                <a:solidFill>
                  <a:srgbClr val="FFFFFF"/>
                </a:solidFill>
                <a:latin typeface="Calibri"/>
              </a:rPr>
              <a:t>SaaS</a:t>
            </a:r>
          </a:p>
        </p:txBody>
      </p:sp>
      <p:sp>
        <p:nvSpPr>
          <p:cNvPr id="50" name="TextBox 49"/>
          <p:cNvSpPr txBox="1"/>
          <p:nvPr/>
        </p:nvSpPr>
        <p:spPr>
          <a:xfrm>
            <a:off x="5166360" y="4343400"/>
            <a:ext cx="2286000" cy="246888"/>
          </a:xfrm>
          <a:prstGeom prst="rect">
            <a:avLst/>
          </a:prstGeom>
          <a:noFill/>
        </p:spPr>
        <p:txBody>
          <a:bodyPr wrap="square" lIns="45720" rIns="45720" tIns="18288" bIns="18288" anchor="t">
            <a:spAutoFit/>
          </a:bodyPr>
          <a:lstStyle/>
          <a:p>
            <a:pPr algn="l"/>
            <a:r>
              <a:rPr sz="900" b="1" i="0">
                <a:solidFill>
                  <a:srgbClr val="64748B"/>
                </a:solidFill>
                <a:latin typeface="Calibri"/>
              </a:rPr>
              <a:t>PHASE 4+</a:t>
            </a:r>
          </a:p>
        </p:txBody>
      </p:sp>
      <p:sp>
        <p:nvSpPr>
          <p:cNvPr id="51" name="TextBox 50"/>
          <p:cNvSpPr txBox="1"/>
          <p:nvPr/>
        </p:nvSpPr>
        <p:spPr>
          <a:xfrm>
            <a:off x="4526280" y="4663440"/>
            <a:ext cx="3291840" cy="502920"/>
          </a:xfrm>
          <a:prstGeom prst="rect">
            <a:avLst/>
          </a:prstGeom>
          <a:noFill/>
        </p:spPr>
        <p:txBody>
          <a:bodyPr wrap="square" lIns="45720" rIns="45720" tIns="18288" bIns="18288" anchor="t">
            <a:spAutoFit/>
          </a:bodyPr>
          <a:lstStyle/>
          <a:p>
            <a:pPr algn="l"/>
            <a:r>
              <a:rPr sz="1400" b="1" i="0">
                <a:solidFill>
                  <a:srgbClr val="1E3A5F"/>
                </a:solidFill>
                <a:latin typeface="Cambria"/>
              </a:rPr>
              <a:t>ノーコードLLMチャットボット</a:t>
            </a:r>
          </a:p>
        </p:txBody>
      </p:sp>
      <p:sp>
        <p:nvSpPr>
          <p:cNvPr id="52" name="TextBox 51"/>
          <p:cNvSpPr txBox="1"/>
          <p:nvPr/>
        </p:nvSpPr>
        <p:spPr>
          <a:xfrm>
            <a:off x="4526280" y="5148072"/>
            <a:ext cx="3291840" cy="320040"/>
          </a:xfrm>
          <a:prstGeom prst="rect">
            <a:avLst/>
          </a:prstGeom>
          <a:noFill/>
        </p:spPr>
        <p:txBody>
          <a:bodyPr wrap="square" lIns="45720" rIns="45720" tIns="18288" bIns="18288" anchor="t">
            <a:spAutoFit/>
          </a:bodyPr>
          <a:lstStyle/>
          <a:p>
            <a:pPr algn="l"/>
            <a:r>
              <a:rPr sz="1400" b="0" i="0">
                <a:solidFill>
                  <a:srgbClr val="F59E0B"/>
                </a:solidFill>
                <a:latin typeface="Calibri"/>
              </a:rPr>
              <a:t>★★★★★</a:t>
            </a:r>
          </a:p>
        </p:txBody>
      </p:sp>
      <p:sp>
        <p:nvSpPr>
          <p:cNvPr id="53" name="Rectangle 52"/>
          <p:cNvSpPr/>
          <p:nvPr/>
        </p:nvSpPr>
        <p:spPr>
          <a:xfrm>
            <a:off x="4526280" y="5513832"/>
            <a:ext cx="320040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4" name="TextBox 53"/>
          <p:cNvSpPr txBox="1"/>
          <p:nvPr/>
        </p:nvSpPr>
        <p:spPr>
          <a:xfrm>
            <a:off x="4526280" y="5605272"/>
            <a:ext cx="3291840" cy="274320"/>
          </a:xfrm>
          <a:prstGeom prst="rect">
            <a:avLst/>
          </a:prstGeom>
          <a:noFill/>
        </p:spPr>
        <p:txBody>
          <a:bodyPr wrap="square" lIns="45720" rIns="45720" tIns="18288" bIns="18288" anchor="t">
            <a:spAutoFit/>
          </a:bodyPr>
          <a:lstStyle/>
          <a:p>
            <a:pPr algn="l"/>
            <a:r>
              <a:rPr sz="900" b="1" i="0">
                <a:solidFill>
                  <a:srgbClr val="64748B"/>
                </a:solidFill>
                <a:latin typeface="Calibri"/>
              </a:rPr>
              <a:t>技術スタック</a:t>
            </a:r>
          </a:p>
        </p:txBody>
      </p:sp>
      <p:sp>
        <p:nvSpPr>
          <p:cNvPr id="55" name="TextBox 54"/>
          <p:cNvSpPr txBox="1"/>
          <p:nvPr/>
        </p:nvSpPr>
        <p:spPr>
          <a:xfrm>
            <a:off x="4526280" y="5852160"/>
            <a:ext cx="3291840" cy="365760"/>
          </a:xfrm>
          <a:prstGeom prst="rect">
            <a:avLst/>
          </a:prstGeom>
          <a:noFill/>
        </p:spPr>
        <p:txBody>
          <a:bodyPr wrap="square" lIns="45720" rIns="45720" tIns="18288" bIns="18288" anchor="t">
            <a:spAutoFit/>
          </a:bodyPr>
          <a:lstStyle/>
          <a:p>
            <a:pPr algn="l"/>
            <a:r>
              <a:rPr sz="1000" b="0" i="0">
                <a:solidFill>
                  <a:srgbClr val="0F172A"/>
                </a:solidFill>
                <a:latin typeface="Consolas"/>
              </a:rPr>
              <a:t>DRF + React + Stripe + K8s</a:t>
            </a:r>
          </a:p>
        </p:txBody>
      </p:sp>
      <p:sp>
        <p:nvSpPr>
          <p:cNvPr id="56" name="Rectangle 55"/>
          <p:cNvSpPr/>
          <p:nvPr/>
        </p:nvSpPr>
        <p:spPr>
          <a:xfrm>
            <a:off x="8046720" y="4096512"/>
            <a:ext cx="3657600" cy="2148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7" name="Rectangle 56"/>
          <p:cNvSpPr/>
          <p:nvPr/>
        </p:nvSpPr>
        <p:spPr>
          <a:xfrm>
            <a:off x="8046720" y="4096512"/>
            <a:ext cx="73152" cy="214884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8" name="Rounded Rectangle 57"/>
          <p:cNvSpPr/>
          <p:nvPr/>
        </p:nvSpPr>
        <p:spPr>
          <a:xfrm>
            <a:off x="8275320" y="4297680"/>
            <a:ext cx="548640" cy="292608"/>
          </a:xfrm>
          <a:prstGeom prst="round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9" name="TextBox 58"/>
          <p:cNvSpPr txBox="1"/>
          <p:nvPr/>
        </p:nvSpPr>
        <p:spPr>
          <a:xfrm>
            <a:off x="8275320" y="4343400"/>
            <a:ext cx="548640" cy="246888"/>
          </a:xfrm>
          <a:prstGeom prst="rect">
            <a:avLst/>
          </a:prstGeom>
          <a:noFill/>
        </p:spPr>
        <p:txBody>
          <a:bodyPr wrap="square" lIns="45720" rIns="45720" tIns="18288" bIns="18288" anchor="t">
            <a:spAutoFit/>
          </a:bodyPr>
          <a:lstStyle/>
          <a:p>
            <a:pPr algn="ctr"/>
            <a:r>
              <a:rPr sz="900" b="1" i="0">
                <a:solidFill>
                  <a:srgbClr val="FFFFFF"/>
                </a:solidFill>
                <a:latin typeface="Calibri"/>
              </a:rPr>
              <a:t>SaaS</a:t>
            </a:r>
          </a:p>
        </p:txBody>
      </p:sp>
      <p:sp>
        <p:nvSpPr>
          <p:cNvPr id="60" name="TextBox 59"/>
          <p:cNvSpPr txBox="1"/>
          <p:nvPr/>
        </p:nvSpPr>
        <p:spPr>
          <a:xfrm>
            <a:off x="8915400" y="4343400"/>
            <a:ext cx="2286000" cy="246888"/>
          </a:xfrm>
          <a:prstGeom prst="rect">
            <a:avLst/>
          </a:prstGeom>
          <a:noFill/>
        </p:spPr>
        <p:txBody>
          <a:bodyPr wrap="square" lIns="45720" rIns="45720" tIns="18288" bIns="18288" anchor="t">
            <a:spAutoFit/>
          </a:bodyPr>
          <a:lstStyle/>
          <a:p>
            <a:pPr algn="l"/>
            <a:r>
              <a:rPr sz="900" b="1" i="0">
                <a:solidFill>
                  <a:srgbClr val="64748B"/>
                </a:solidFill>
                <a:latin typeface="Calibri"/>
              </a:rPr>
              <a:t>PHASE 3-4</a:t>
            </a:r>
          </a:p>
        </p:txBody>
      </p:sp>
      <p:sp>
        <p:nvSpPr>
          <p:cNvPr id="61" name="TextBox 60"/>
          <p:cNvSpPr txBox="1"/>
          <p:nvPr/>
        </p:nvSpPr>
        <p:spPr>
          <a:xfrm>
            <a:off x="8275320" y="4663440"/>
            <a:ext cx="3291840" cy="502920"/>
          </a:xfrm>
          <a:prstGeom prst="rect">
            <a:avLst/>
          </a:prstGeom>
          <a:noFill/>
        </p:spPr>
        <p:txBody>
          <a:bodyPr wrap="square" lIns="45720" rIns="45720" tIns="18288" bIns="18288" anchor="t">
            <a:spAutoFit/>
          </a:bodyPr>
          <a:lstStyle/>
          <a:p>
            <a:pPr algn="l"/>
            <a:r>
              <a:rPr sz="1400" b="1" i="0">
                <a:solidFill>
                  <a:srgbClr val="1E3A5F"/>
                </a:solidFill>
                <a:latin typeface="Cambria"/>
              </a:rPr>
              <a:t>AIコンテンツ生成プラットフォーム</a:t>
            </a:r>
          </a:p>
        </p:txBody>
      </p:sp>
      <p:sp>
        <p:nvSpPr>
          <p:cNvPr id="62" name="TextBox 61"/>
          <p:cNvSpPr txBox="1"/>
          <p:nvPr/>
        </p:nvSpPr>
        <p:spPr>
          <a:xfrm>
            <a:off x="8275320" y="5148072"/>
            <a:ext cx="3291840" cy="320040"/>
          </a:xfrm>
          <a:prstGeom prst="rect">
            <a:avLst/>
          </a:prstGeom>
          <a:noFill/>
        </p:spPr>
        <p:txBody>
          <a:bodyPr wrap="square" lIns="45720" rIns="45720" tIns="18288" bIns="18288" anchor="t">
            <a:spAutoFit/>
          </a:bodyPr>
          <a:lstStyle/>
          <a:p>
            <a:pPr algn="l"/>
            <a:r>
              <a:rPr sz="1400" b="0" i="0">
                <a:solidFill>
                  <a:srgbClr val="F59E0B"/>
                </a:solidFill>
                <a:latin typeface="Calibri"/>
              </a:rPr>
              <a:t>★★★★☆</a:t>
            </a:r>
          </a:p>
        </p:txBody>
      </p:sp>
      <p:sp>
        <p:nvSpPr>
          <p:cNvPr id="63" name="Rectangle 62"/>
          <p:cNvSpPr/>
          <p:nvPr/>
        </p:nvSpPr>
        <p:spPr>
          <a:xfrm>
            <a:off x="8275320" y="5513832"/>
            <a:ext cx="320040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4" name="TextBox 63"/>
          <p:cNvSpPr txBox="1"/>
          <p:nvPr/>
        </p:nvSpPr>
        <p:spPr>
          <a:xfrm>
            <a:off x="8275320" y="5605272"/>
            <a:ext cx="3291840" cy="274320"/>
          </a:xfrm>
          <a:prstGeom prst="rect">
            <a:avLst/>
          </a:prstGeom>
          <a:noFill/>
        </p:spPr>
        <p:txBody>
          <a:bodyPr wrap="square" lIns="45720" rIns="45720" tIns="18288" bIns="18288" anchor="t">
            <a:spAutoFit/>
          </a:bodyPr>
          <a:lstStyle/>
          <a:p>
            <a:pPr algn="l"/>
            <a:r>
              <a:rPr sz="900" b="1" i="0">
                <a:solidFill>
                  <a:srgbClr val="64748B"/>
                </a:solidFill>
                <a:latin typeface="Calibri"/>
              </a:rPr>
              <a:t>技術スタック</a:t>
            </a:r>
          </a:p>
        </p:txBody>
      </p:sp>
      <p:sp>
        <p:nvSpPr>
          <p:cNvPr id="65" name="TextBox 64"/>
          <p:cNvSpPr txBox="1"/>
          <p:nvPr/>
        </p:nvSpPr>
        <p:spPr>
          <a:xfrm>
            <a:off x="8275320" y="5852160"/>
            <a:ext cx="3291840" cy="365760"/>
          </a:xfrm>
          <a:prstGeom prst="rect">
            <a:avLst/>
          </a:prstGeom>
          <a:noFill/>
        </p:spPr>
        <p:txBody>
          <a:bodyPr wrap="square" lIns="45720" rIns="45720" tIns="18288" bIns="18288" anchor="t">
            <a:spAutoFit/>
          </a:bodyPr>
          <a:lstStyle/>
          <a:p>
            <a:pPr algn="l"/>
            <a:r>
              <a:rPr sz="1000" b="0" i="0">
                <a:solidFill>
                  <a:srgbClr val="0F172A"/>
                </a:solidFill>
                <a:latin typeface="Consolas"/>
              </a:rPr>
              <a:t>DRF + Gemini + DALL-E + S3</a:t>
            </a:r>
          </a:p>
        </p:txBody>
      </p:sp>
      <p:sp>
        <p:nvSpPr>
          <p:cNvPr id="66" name="TextBox 65"/>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第14章 — 次のステップと学習パス</a:t>
            </a:r>
          </a:p>
        </p:txBody>
      </p:sp>
      <p:sp>
        <p:nvSpPr>
          <p:cNvPr id="67" name="TextBox 66"/>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14 / 18</a:t>
            </a:r>
          </a:p>
        </p:txBody>
      </p:sp>
      <p:pic>
        <p:nvPicPr>
          <p:cNvPr id="68" name="slide_14.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68"/>
                </p:tgtEl>
              </p:cMediaNode>
            </p:audio>
          </p:childTnLst>
        </p:cTn>
      </p:par>
    </p:tnLst>
  </p:timing>
  <p:transition spd="med">
    <p:fade/>
  </p:transition>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E3A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40080" y="2377440"/>
            <a:ext cx="3657600" cy="365760"/>
          </a:xfrm>
          <a:prstGeom prst="rect">
            <a:avLst/>
          </a:prstGeom>
          <a:noFill/>
        </p:spPr>
        <p:txBody>
          <a:bodyPr wrap="square" lIns="45720" rIns="45720" tIns="18288" bIns="18288" anchor="t">
            <a:spAutoFit/>
          </a:bodyPr>
          <a:lstStyle/>
          <a:p>
            <a:pPr algn="l"/>
            <a:r>
              <a:rPr sz="1400" b="1" i="0">
                <a:solidFill>
                  <a:srgbClr val="F59E0B"/>
                </a:solidFill>
                <a:latin typeface="Calibri"/>
              </a:rPr>
              <a:t>PART 4</a:t>
            </a:r>
          </a:p>
        </p:txBody>
      </p:sp>
      <p:sp>
        <p:nvSpPr>
          <p:cNvPr id="4" name="TextBox 3"/>
          <p:cNvSpPr txBox="1"/>
          <p:nvPr/>
        </p:nvSpPr>
        <p:spPr>
          <a:xfrm>
            <a:off x="640080" y="2743200"/>
            <a:ext cx="10972800" cy="1097280"/>
          </a:xfrm>
          <a:prstGeom prst="rect">
            <a:avLst/>
          </a:prstGeom>
          <a:noFill/>
        </p:spPr>
        <p:txBody>
          <a:bodyPr wrap="square" lIns="45720" rIns="45720" tIns="18288" bIns="18288" anchor="t">
            <a:spAutoFit/>
          </a:bodyPr>
          <a:lstStyle/>
          <a:p>
            <a:pPr algn="l"/>
            <a:r>
              <a:rPr sz="5400" b="1" i="0">
                <a:solidFill>
                  <a:srgbClr val="FFFFFF"/>
                </a:solidFill>
                <a:latin typeface="Cambria"/>
              </a:rPr>
              <a:t>コミュニティと キャリアパス</a:t>
            </a:r>
          </a:p>
        </p:txBody>
      </p:sp>
      <p:sp>
        <p:nvSpPr>
          <p:cNvPr id="5" name="TextBox 4"/>
          <p:cNvSpPr txBox="1"/>
          <p:nvPr/>
        </p:nvSpPr>
        <p:spPr>
          <a:xfrm>
            <a:off x="640080" y="3840480"/>
            <a:ext cx="10972800" cy="457200"/>
          </a:xfrm>
          <a:prstGeom prst="rect">
            <a:avLst/>
          </a:prstGeom>
          <a:noFill/>
        </p:spPr>
        <p:txBody>
          <a:bodyPr wrap="square" lIns="45720" rIns="45720" tIns="18288" bIns="18288" anchor="t">
            <a:spAutoFit/>
          </a:bodyPr>
          <a:lstStyle/>
          <a:p>
            <a:pPr algn="l"/>
            <a:r>
              <a:rPr sz="1800" b="0" i="0">
                <a:solidFill>
                  <a:srgbClr val="CBD5E1"/>
                </a:solidFill>
                <a:latin typeface="Calibri"/>
              </a:rPr>
              <a:t>学んだことを共有し、進む方向を描く</a:t>
            </a:r>
          </a:p>
        </p:txBody>
      </p:sp>
      <p:sp>
        <p:nvSpPr>
          <p:cNvPr id="6" name="Rectangle 5"/>
          <p:cNvSpPr/>
          <p:nvPr/>
        </p:nvSpPr>
        <p:spPr>
          <a:xfrm>
            <a:off x="640080" y="4572000"/>
            <a:ext cx="914400" cy="73152"/>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pic>
        <p:nvPicPr>
          <p:cNvPr id="7" name="slide_15.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7"/>
                </p:tgtEl>
              </p:cMediaNode>
            </p:audio>
          </p:childTnLst>
        </p:cTn>
      </p:par>
    </p:tnLst>
  </p:timing>
  <p:transition spd="med">
    <p:fade/>
  </p:transition>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COMMUNITY</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コミュニティ参加 — 4つの動き方</a:t>
            </a:r>
          </a:p>
        </p:txBody>
      </p:sp>
      <p:sp>
        <p:nvSpPr>
          <p:cNvPr id="5" name="TextBox 4"/>
          <p:cNvSpPr txBox="1"/>
          <p:nvPr/>
        </p:nvSpPr>
        <p:spPr>
          <a:xfrm>
            <a:off x="548640" y="1115568"/>
            <a:ext cx="10972800" cy="365760"/>
          </a:xfrm>
          <a:prstGeom prst="rect">
            <a:avLst/>
          </a:prstGeom>
          <a:noFill/>
        </p:spPr>
        <p:txBody>
          <a:bodyPr wrap="square" lIns="45720" rIns="45720" tIns="18288" bIns="18288" anchor="t">
            <a:spAutoFit/>
          </a:bodyPr>
          <a:lstStyle/>
          <a:p>
            <a:pPr algn="l"/>
            <a:r>
              <a:rPr sz="1400" b="0" i="0">
                <a:solidFill>
                  <a:srgbClr val="64748B"/>
                </a:solidFill>
                <a:latin typeface="Calibri"/>
              </a:rPr>
              <a:t>学んだことを共有し、他の開発者と交流する</a:t>
            </a:r>
          </a:p>
        </p:txBody>
      </p:sp>
      <p:sp>
        <p:nvSpPr>
          <p:cNvPr id="6" name="Rectangle 5"/>
          <p:cNvSpPr/>
          <p:nvPr/>
        </p:nvSpPr>
        <p:spPr>
          <a:xfrm>
            <a:off x="548640" y="1691640"/>
            <a:ext cx="269748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ectangle 6"/>
          <p:cNvSpPr/>
          <p:nvPr/>
        </p:nvSpPr>
        <p:spPr>
          <a:xfrm>
            <a:off x="548640" y="1691640"/>
            <a:ext cx="73152" cy="443484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Oval 7"/>
          <p:cNvSpPr/>
          <p:nvPr/>
        </p:nvSpPr>
        <p:spPr>
          <a:xfrm>
            <a:off x="777240" y="1920240"/>
            <a:ext cx="640080" cy="64008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9" name="TextBox 8"/>
          <p:cNvSpPr txBox="1"/>
          <p:nvPr/>
        </p:nvSpPr>
        <p:spPr>
          <a:xfrm>
            <a:off x="777240" y="1984248"/>
            <a:ext cx="640080" cy="502920"/>
          </a:xfrm>
          <a:prstGeom prst="rect">
            <a:avLst/>
          </a:prstGeom>
          <a:noFill/>
        </p:spPr>
        <p:txBody>
          <a:bodyPr wrap="square" lIns="45720" rIns="45720" tIns="18288" bIns="18288" anchor="t">
            <a:spAutoFit/>
          </a:bodyPr>
          <a:lstStyle/>
          <a:p>
            <a:pPr algn="ctr"/>
            <a:r>
              <a:rPr sz="2000" b="1" i="0">
                <a:solidFill>
                  <a:srgbClr val="FFFFFF"/>
                </a:solidFill>
                <a:latin typeface="Cambria"/>
              </a:rPr>
              <a:t>01</a:t>
            </a:r>
          </a:p>
        </p:txBody>
      </p:sp>
      <p:sp>
        <p:nvSpPr>
          <p:cNvPr id="10" name="TextBox 9"/>
          <p:cNvSpPr txBox="1"/>
          <p:nvPr/>
        </p:nvSpPr>
        <p:spPr>
          <a:xfrm>
            <a:off x="777240" y="2697480"/>
            <a:ext cx="2331720" cy="640080"/>
          </a:xfrm>
          <a:prstGeom prst="rect">
            <a:avLst/>
          </a:prstGeom>
          <a:noFill/>
        </p:spPr>
        <p:txBody>
          <a:bodyPr wrap="square" lIns="45720" rIns="45720" tIns="18288" bIns="18288" anchor="t">
            <a:spAutoFit/>
          </a:bodyPr>
          <a:lstStyle/>
          <a:p>
            <a:pPr algn="l"/>
            <a:r>
              <a:rPr sz="1600" b="1" i="0">
                <a:solidFill>
                  <a:srgbClr val="1E3A5F"/>
                </a:solidFill>
                <a:latin typeface="Cambria"/>
              </a:rPr>
              <a:t>GitHubで公開</a:t>
            </a:r>
          </a:p>
        </p:txBody>
      </p:sp>
      <p:sp>
        <p:nvSpPr>
          <p:cNvPr id="11" name="Rectangle 10"/>
          <p:cNvSpPr/>
          <p:nvPr/>
        </p:nvSpPr>
        <p:spPr>
          <a:xfrm>
            <a:off x="777240" y="3383280"/>
            <a:ext cx="224028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2" name="Oval 11"/>
          <p:cNvSpPr/>
          <p:nvPr/>
        </p:nvSpPr>
        <p:spPr>
          <a:xfrm>
            <a:off x="777240" y="3657599"/>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TextBox 12"/>
          <p:cNvSpPr txBox="1"/>
          <p:nvPr/>
        </p:nvSpPr>
        <p:spPr>
          <a:xfrm>
            <a:off x="1005840" y="3566159"/>
            <a:ext cx="2103120" cy="640080"/>
          </a:xfrm>
          <a:prstGeom prst="rect">
            <a:avLst/>
          </a:prstGeom>
          <a:noFill/>
        </p:spPr>
        <p:txBody>
          <a:bodyPr wrap="square" lIns="45720" rIns="45720" tIns="18288" bIns="18288" anchor="t">
            <a:spAutoFit/>
          </a:bodyPr>
          <a:lstStyle/>
          <a:p>
            <a:pPr algn="l"/>
            <a:r>
              <a:rPr sz="1100" b="0" i="0">
                <a:solidFill>
                  <a:srgbClr val="0F172A"/>
                </a:solidFill>
                <a:latin typeface="Calibri"/>
              </a:rPr>
              <a:t>README + ライセンス整備</a:t>
            </a:r>
          </a:p>
        </p:txBody>
      </p:sp>
      <p:sp>
        <p:nvSpPr>
          <p:cNvPr id="14" name="Oval 13"/>
          <p:cNvSpPr/>
          <p:nvPr/>
        </p:nvSpPr>
        <p:spPr>
          <a:xfrm>
            <a:off x="777240" y="4434839"/>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5" name="TextBox 14"/>
          <p:cNvSpPr txBox="1"/>
          <p:nvPr/>
        </p:nvSpPr>
        <p:spPr>
          <a:xfrm>
            <a:off x="1005840" y="4343399"/>
            <a:ext cx="2103120" cy="640080"/>
          </a:xfrm>
          <a:prstGeom prst="rect">
            <a:avLst/>
          </a:prstGeom>
          <a:noFill/>
        </p:spPr>
        <p:txBody>
          <a:bodyPr wrap="square" lIns="45720" rIns="45720" tIns="18288" bIns="18288" anchor="t">
            <a:spAutoFit/>
          </a:bodyPr>
          <a:lstStyle/>
          <a:p>
            <a:pPr algn="l"/>
            <a:r>
              <a:rPr sz="1100" b="0" i="0">
                <a:solidFill>
                  <a:srgbClr val="0F172A"/>
                </a:solidFill>
                <a:latin typeface="Calibri"/>
              </a:rPr>
              <a:t>リポジトリを Public へ</a:t>
            </a:r>
          </a:p>
        </p:txBody>
      </p:sp>
      <p:sp>
        <p:nvSpPr>
          <p:cNvPr id="16" name="Oval 15"/>
          <p:cNvSpPr/>
          <p:nvPr/>
        </p:nvSpPr>
        <p:spPr>
          <a:xfrm>
            <a:off x="777240" y="5212079"/>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7" name="TextBox 16"/>
          <p:cNvSpPr txBox="1"/>
          <p:nvPr/>
        </p:nvSpPr>
        <p:spPr>
          <a:xfrm>
            <a:off x="1005840" y="5120639"/>
            <a:ext cx="2103120" cy="640080"/>
          </a:xfrm>
          <a:prstGeom prst="rect">
            <a:avLst/>
          </a:prstGeom>
          <a:noFill/>
        </p:spPr>
        <p:txBody>
          <a:bodyPr wrap="square" lIns="45720" rIns="45720" tIns="18288" bIns="18288" anchor="t">
            <a:spAutoFit/>
          </a:bodyPr>
          <a:lstStyle/>
          <a:p>
            <a:pPr algn="l"/>
            <a:r>
              <a:rPr sz="1100" b="0" i="0">
                <a:solidFill>
                  <a:srgbClr val="0F172A"/>
                </a:solidFill>
                <a:latin typeface="Calibri"/>
              </a:rPr>
              <a:t>デモURL も明記</a:t>
            </a:r>
          </a:p>
        </p:txBody>
      </p:sp>
      <p:sp>
        <p:nvSpPr>
          <p:cNvPr id="18" name="Rectangle 17"/>
          <p:cNvSpPr/>
          <p:nvPr/>
        </p:nvSpPr>
        <p:spPr>
          <a:xfrm>
            <a:off x="3337560" y="1691640"/>
            <a:ext cx="269748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9" name="Rectangle 18"/>
          <p:cNvSpPr/>
          <p:nvPr/>
        </p:nvSpPr>
        <p:spPr>
          <a:xfrm>
            <a:off x="3337560" y="1691640"/>
            <a:ext cx="73152" cy="443484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0" name="Oval 19"/>
          <p:cNvSpPr/>
          <p:nvPr/>
        </p:nvSpPr>
        <p:spPr>
          <a:xfrm>
            <a:off x="3566160" y="1920240"/>
            <a:ext cx="640080" cy="640080"/>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1" name="TextBox 20"/>
          <p:cNvSpPr txBox="1"/>
          <p:nvPr/>
        </p:nvSpPr>
        <p:spPr>
          <a:xfrm>
            <a:off x="3566160" y="1984248"/>
            <a:ext cx="640080" cy="502920"/>
          </a:xfrm>
          <a:prstGeom prst="rect">
            <a:avLst/>
          </a:prstGeom>
          <a:noFill/>
        </p:spPr>
        <p:txBody>
          <a:bodyPr wrap="square" lIns="45720" rIns="45720" tIns="18288" bIns="18288" anchor="t">
            <a:spAutoFit/>
          </a:bodyPr>
          <a:lstStyle/>
          <a:p>
            <a:pPr algn="ctr"/>
            <a:r>
              <a:rPr sz="2000" b="1" i="0">
                <a:solidFill>
                  <a:srgbClr val="FFFFFF"/>
                </a:solidFill>
                <a:latin typeface="Cambria"/>
              </a:rPr>
              <a:t>02</a:t>
            </a:r>
          </a:p>
        </p:txBody>
      </p:sp>
      <p:sp>
        <p:nvSpPr>
          <p:cNvPr id="22" name="TextBox 21"/>
          <p:cNvSpPr txBox="1"/>
          <p:nvPr/>
        </p:nvSpPr>
        <p:spPr>
          <a:xfrm>
            <a:off x="3566160" y="2697480"/>
            <a:ext cx="2331720" cy="640080"/>
          </a:xfrm>
          <a:prstGeom prst="rect">
            <a:avLst/>
          </a:prstGeom>
          <a:noFill/>
        </p:spPr>
        <p:txBody>
          <a:bodyPr wrap="square" lIns="45720" rIns="45720" tIns="18288" bIns="18288" anchor="t">
            <a:spAutoFit/>
          </a:bodyPr>
          <a:lstStyle/>
          <a:p>
            <a:pPr algn="l"/>
            <a:r>
              <a:rPr sz="1600" b="1" i="0">
                <a:solidFill>
                  <a:srgbClr val="1E3A5F"/>
                </a:solidFill>
                <a:latin typeface="Cambria"/>
              </a:rPr>
              <a:t>ブログ執筆</a:t>
            </a:r>
          </a:p>
        </p:txBody>
      </p:sp>
      <p:sp>
        <p:nvSpPr>
          <p:cNvPr id="23" name="Rectangle 22"/>
          <p:cNvSpPr/>
          <p:nvPr/>
        </p:nvSpPr>
        <p:spPr>
          <a:xfrm>
            <a:off x="3566160" y="3383280"/>
            <a:ext cx="224028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4" name="Oval 23"/>
          <p:cNvSpPr/>
          <p:nvPr/>
        </p:nvSpPr>
        <p:spPr>
          <a:xfrm>
            <a:off x="3566160" y="3657599"/>
            <a:ext cx="164592" cy="164592"/>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TextBox 24"/>
          <p:cNvSpPr txBox="1"/>
          <p:nvPr/>
        </p:nvSpPr>
        <p:spPr>
          <a:xfrm>
            <a:off x="3794760" y="3566159"/>
            <a:ext cx="2103120" cy="640080"/>
          </a:xfrm>
          <a:prstGeom prst="rect">
            <a:avLst/>
          </a:prstGeom>
          <a:noFill/>
        </p:spPr>
        <p:txBody>
          <a:bodyPr wrap="square" lIns="45720" rIns="45720" tIns="18288" bIns="18288" anchor="t">
            <a:spAutoFit/>
          </a:bodyPr>
          <a:lstStyle/>
          <a:p>
            <a:pPr algn="l"/>
            <a:r>
              <a:rPr sz="1100" b="0" i="0">
                <a:solidFill>
                  <a:srgbClr val="0F172A"/>
                </a:solidFill>
                <a:latin typeface="Calibri"/>
              </a:rPr>
              <a:t>Qiita / Zenn / Dev.to / Medium</a:t>
            </a:r>
          </a:p>
        </p:txBody>
      </p:sp>
      <p:sp>
        <p:nvSpPr>
          <p:cNvPr id="26" name="Oval 25"/>
          <p:cNvSpPr/>
          <p:nvPr/>
        </p:nvSpPr>
        <p:spPr>
          <a:xfrm>
            <a:off x="3566160" y="4434839"/>
            <a:ext cx="164592" cy="164592"/>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TextBox 26"/>
          <p:cNvSpPr txBox="1"/>
          <p:nvPr/>
        </p:nvSpPr>
        <p:spPr>
          <a:xfrm>
            <a:off x="3794760" y="4343399"/>
            <a:ext cx="2103120" cy="640080"/>
          </a:xfrm>
          <a:prstGeom prst="rect">
            <a:avLst/>
          </a:prstGeom>
          <a:noFill/>
        </p:spPr>
        <p:txBody>
          <a:bodyPr wrap="square" lIns="45720" rIns="45720" tIns="18288" bIns="18288" anchor="t">
            <a:spAutoFit/>
          </a:bodyPr>
          <a:lstStyle/>
          <a:p>
            <a:pPr algn="l"/>
            <a:r>
              <a:rPr sz="1100" b="0" i="0">
                <a:solidFill>
                  <a:srgbClr val="0F172A"/>
                </a:solidFill>
                <a:latin typeface="Calibri"/>
              </a:rPr>
              <a:t>「躓きと解決」が読まれる</a:t>
            </a:r>
          </a:p>
        </p:txBody>
      </p:sp>
      <p:sp>
        <p:nvSpPr>
          <p:cNvPr id="28" name="Oval 27"/>
          <p:cNvSpPr/>
          <p:nvPr/>
        </p:nvSpPr>
        <p:spPr>
          <a:xfrm>
            <a:off x="3566160" y="5212079"/>
            <a:ext cx="164592" cy="164592"/>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9" name="TextBox 28"/>
          <p:cNvSpPr txBox="1"/>
          <p:nvPr/>
        </p:nvSpPr>
        <p:spPr>
          <a:xfrm>
            <a:off x="3794760" y="5120639"/>
            <a:ext cx="2103120" cy="640080"/>
          </a:xfrm>
          <a:prstGeom prst="rect">
            <a:avLst/>
          </a:prstGeom>
          <a:noFill/>
        </p:spPr>
        <p:txBody>
          <a:bodyPr wrap="square" lIns="45720" rIns="45720" tIns="18288" bIns="18288" anchor="t">
            <a:spAutoFit/>
          </a:bodyPr>
          <a:lstStyle/>
          <a:p>
            <a:pPr algn="l"/>
            <a:r>
              <a:rPr sz="1100" b="0" i="0">
                <a:solidFill>
                  <a:srgbClr val="0F172A"/>
                </a:solidFill>
                <a:latin typeface="Calibri"/>
              </a:rPr>
              <a:t>導入→技術選定→結果→学び</a:t>
            </a:r>
          </a:p>
        </p:txBody>
      </p:sp>
      <p:sp>
        <p:nvSpPr>
          <p:cNvPr id="30" name="Rectangle 29"/>
          <p:cNvSpPr/>
          <p:nvPr/>
        </p:nvSpPr>
        <p:spPr>
          <a:xfrm>
            <a:off x="6126480" y="1691640"/>
            <a:ext cx="269748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Rectangle 30"/>
          <p:cNvSpPr/>
          <p:nvPr/>
        </p:nvSpPr>
        <p:spPr>
          <a:xfrm>
            <a:off x="6126480" y="1691640"/>
            <a:ext cx="73152" cy="443484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2" name="Oval 31"/>
          <p:cNvSpPr/>
          <p:nvPr/>
        </p:nvSpPr>
        <p:spPr>
          <a:xfrm>
            <a:off x="6355080" y="1920240"/>
            <a:ext cx="640080" cy="640080"/>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3" name="TextBox 32"/>
          <p:cNvSpPr txBox="1"/>
          <p:nvPr/>
        </p:nvSpPr>
        <p:spPr>
          <a:xfrm>
            <a:off x="6355080" y="1984248"/>
            <a:ext cx="640080" cy="502920"/>
          </a:xfrm>
          <a:prstGeom prst="rect">
            <a:avLst/>
          </a:prstGeom>
          <a:noFill/>
        </p:spPr>
        <p:txBody>
          <a:bodyPr wrap="square" lIns="45720" rIns="45720" tIns="18288" bIns="18288" anchor="t">
            <a:spAutoFit/>
          </a:bodyPr>
          <a:lstStyle/>
          <a:p>
            <a:pPr algn="ctr"/>
            <a:r>
              <a:rPr sz="2000" b="1" i="0">
                <a:solidFill>
                  <a:srgbClr val="FFFFFF"/>
                </a:solidFill>
                <a:latin typeface="Cambria"/>
              </a:rPr>
              <a:t>03</a:t>
            </a:r>
          </a:p>
        </p:txBody>
      </p:sp>
      <p:sp>
        <p:nvSpPr>
          <p:cNvPr id="34" name="TextBox 33"/>
          <p:cNvSpPr txBox="1"/>
          <p:nvPr/>
        </p:nvSpPr>
        <p:spPr>
          <a:xfrm>
            <a:off x="6355080" y="2697480"/>
            <a:ext cx="2331720" cy="640080"/>
          </a:xfrm>
          <a:prstGeom prst="rect">
            <a:avLst/>
          </a:prstGeom>
          <a:noFill/>
        </p:spPr>
        <p:txBody>
          <a:bodyPr wrap="square" lIns="45720" rIns="45720" tIns="18288" bIns="18288" anchor="t">
            <a:spAutoFit/>
          </a:bodyPr>
          <a:lstStyle/>
          <a:p>
            <a:pPr algn="l"/>
            <a:r>
              <a:rPr sz="1600" b="1" i="0">
                <a:solidFill>
                  <a:srgbClr val="1E3A5F"/>
                </a:solidFill>
                <a:latin typeface="Cambria"/>
              </a:rPr>
              <a:t>カンファレンス登壇</a:t>
            </a:r>
          </a:p>
        </p:txBody>
      </p:sp>
      <p:sp>
        <p:nvSpPr>
          <p:cNvPr id="35" name="Rectangle 34"/>
          <p:cNvSpPr/>
          <p:nvPr/>
        </p:nvSpPr>
        <p:spPr>
          <a:xfrm>
            <a:off x="6355080" y="3383280"/>
            <a:ext cx="224028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6" name="Oval 35"/>
          <p:cNvSpPr/>
          <p:nvPr/>
        </p:nvSpPr>
        <p:spPr>
          <a:xfrm>
            <a:off x="6355080" y="3657599"/>
            <a:ext cx="164592" cy="164592"/>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7" name="TextBox 36"/>
          <p:cNvSpPr txBox="1"/>
          <p:nvPr/>
        </p:nvSpPr>
        <p:spPr>
          <a:xfrm>
            <a:off x="6583680" y="3566159"/>
            <a:ext cx="2103120" cy="640080"/>
          </a:xfrm>
          <a:prstGeom prst="rect">
            <a:avLst/>
          </a:prstGeom>
          <a:noFill/>
        </p:spPr>
        <p:txBody>
          <a:bodyPr wrap="square" lIns="45720" rIns="45720" tIns="18288" bIns="18288" anchor="t">
            <a:spAutoFit/>
          </a:bodyPr>
          <a:lstStyle/>
          <a:p>
            <a:pPr algn="l"/>
            <a:r>
              <a:rPr sz="1100" b="0" i="0">
                <a:solidFill>
                  <a:srgbClr val="0F172A"/>
                </a:solidFill>
                <a:latin typeface="Calibri"/>
              </a:rPr>
              <a:t>PyCon JP / DjangoCongress</a:t>
            </a:r>
          </a:p>
        </p:txBody>
      </p:sp>
      <p:sp>
        <p:nvSpPr>
          <p:cNvPr id="38" name="Oval 37"/>
          <p:cNvSpPr/>
          <p:nvPr/>
        </p:nvSpPr>
        <p:spPr>
          <a:xfrm>
            <a:off x="6355080" y="4434839"/>
            <a:ext cx="164592" cy="164592"/>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9" name="TextBox 38"/>
          <p:cNvSpPr txBox="1"/>
          <p:nvPr/>
        </p:nvSpPr>
        <p:spPr>
          <a:xfrm>
            <a:off x="6583680" y="4343399"/>
            <a:ext cx="2103120" cy="640080"/>
          </a:xfrm>
          <a:prstGeom prst="rect">
            <a:avLst/>
          </a:prstGeom>
          <a:noFill/>
        </p:spPr>
        <p:txBody>
          <a:bodyPr wrap="square" lIns="45720" rIns="45720" tIns="18288" bIns="18288" anchor="t">
            <a:spAutoFit/>
          </a:bodyPr>
          <a:lstStyle/>
          <a:p>
            <a:pPr algn="l"/>
            <a:r>
              <a:rPr sz="1100" b="0" i="0">
                <a:solidFill>
                  <a:srgbClr val="0F172A"/>
                </a:solidFill>
                <a:latin typeface="Calibri"/>
              </a:rPr>
              <a:t>5分の LT から始める</a:t>
            </a:r>
          </a:p>
        </p:txBody>
      </p:sp>
      <p:sp>
        <p:nvSpPr>
          <p:cNvPr id="40" name="Oval 39"/>
          <p:cNvSpPr/>
          <p:nvPr/>
        </p:nvSpPr>
        <p:spPr>
          <a:xfrm>
            <a:off x="6355080" y="5212079"/>
            <a:ext cx="164592" cy="164592"/>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1" name="TextBox 40"/>
          <p:cNvSpPr txBox="1"/>
          <p:nvPr/>
        </p:nvSpPr>
        <p:spPr>
          <a:xfrm>
            <a:off x="6583680" y="5120639"/>
            <a:ext cx="2103120" cy="640080"/>
          </a:xfrm>
          <a:prstGeom prst="rect">
            <a:avLst/>
          </a:prstGeom>
          <a:noFill/>
        </p:spPr>
        <p:txBody>
          <a:bodyPr wrap="square" lIns="45720" rIns="45720" tIns="18288" bIns="18288" anchor="t">
            <a:spAutoFit/>
          </a:bodyPr>
          <a:lstStyle/>
          <a:p>
            <a:pPr algn="l"/>
            <a:r>
              <a:rPr sz="1100" b="0" i="0">
                <a:solidFill>
                  <a:srgbClr val="0F172A"/>
                </a:solidFill>
                <a:latin typeface="Calibri"/>
              </a:rPr>
              <a:t>ローカル勉強会も入口◎</a:t>
            </a:r>
          </a:p>
        </p:txBody>
      </p:sp>
      <p:sp>
        <p:nvSpPr>
          <p:cNvPr id="42" name="Rectangle 41"/>
          <p:cNvSpPr/>
          <p:nvPr/>
        </p:nvSpPr>
        <p:spPr>
          <a:xfrm>
            <a:off x="8915400" y="1691640"/>
            <a:ext cx="269748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3" name="Rectangle 42"/>
          <p:cNvSpPr/>
          <p:nvPr/>
        </p:nvSpPr>
        <p:spPr>
          <a:xfrm>
            <a:off x="8915400" y="1691640"/>
            <a:ext cx="73152" cy="443484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4" name="Oval 43"/>
          <p:cNvSpPr/>
          <p:nvPr/>
        </p:nvSpPr>
        <p:spPr>
          <a:xfrm>
            <a:off x="9144000" y="1920240"/>
            <a:ext cx="640080" cy="64008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5" name="TextBox 44"/>
          <p:cNvSpPr txBox="1"/>
          <p:nvPr/>
        </p:nvSpPr>
        <p:spPr>
          <a:xfrm>
            <a:off x="9144000" y="1984248"/>
            <a:ext cx="640080" cy="502920"/>
          </a:xfrm>
          <a:prstGeom prst="rect">
            <a:avLst/>
          </a:prstGeom>
          <a:noFill/>
        </p:spPr>
        <p:txBody>
          <a:bodyPr wrap="square" lIns="45720" rIns="45720" tIns="18288" bIns="18288" anchor="t">
            <a:spAutoFit/>
          </a:bodyPr>
          <a:lstStyle/>
          <a:p>
            <a:pPr algn="ctr"/>
            <a:r>
              <a:rPr sz="2000" b="1" i="0">
                <a:solidFill>
                  <a:srgbClr val="FFFFFF"/>
                </a:solidFill>
                <a:latin typeface="Cambria"/>
              </a:rPr>
              <a:t>04</a:t>
            </a:r>
          </a:p>
        </p:txBody>
      </p:sp>
      <p:sp>
        <p:nvSpPr>
          <p:cNvPr id="46" name="TextBox 45"/>
          <p:cNvSpPr txBox="1"/>
          <p:nvPr/>
        </p:nvSpPr>
        <p:spPr>
          <a:xfrm>
            <a:off x="9144000" y="2697480"/>
            <a:ext cx="2331720" cy="640080"/>
          </a:xfrm>
          <a:prstGeom prst="rect">
            <a:avLst/>
          </a:prstGeom>
          <a:noFill/>
        </p:spPr>
        <p:txBody>
          <a:bodyPr wrap="square" lIns="45720" rIns="45720" tIns="18288" bIns="18288" anchor="t">
            <a:spAutoFit/>
          </a:bodyPr>
          <a:lstStyle/>
          <a:p>
            <a:pPr algn="l"/>
            <a:r>
              <a:rPr sz="1600" b="1" i="0">
                <a:solidFill>
                  <a:srgbClr val="1E3A5F"/>
                </a:solidFill>
                <a:latin typeface="Cambria"/>
              </a:rPr>
              <a:t>OSSへの貢献</a:t>
            </a:r>
          </a:p>
        </p:txBody>
      </p:sp>
      <p:sp>
        <p:nvSpPr>
          <p:cNvPr id="47" name="Rectangle 46"/>
          <p:cNvSpPr/>
          <p:nvPr/>
        </p:nvSpPr>
        <p:spPr>
          <a:xfrm>
            <a:off x="9144000" y="3383280"/>
            <a:ext cx="224028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8" name="Oval 47"/>
          <p:cNvSpPr/>
          <p:nvPr/>
        </p:nvSpPr>
        <p:spPr>
          <a:xfrm>
            <a:off x="9144000" y="3657599"/>
            <a:ext cx="164592" cy="164592"/>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9" name="TextBox 48"/>
          <p:cNvSpPr txBox="1"/>
          <p:nvPr/>
        </p:nvSpPr>
        <p:spPr>
          <a:xfrm>
            <a:off x="9372600" y="3566159"/>
            <a:ext cx="2103120" cy="640080"/>
          </a:xfrm>
          <a:prstGeom prst="rect">
            <a:avLst/>
          </a:prstGeom>
          <a:noFill/>
        </p:spPr>
        <p:txBody>
          <a:bodyPr wrap="square" lIns="45720" rIns="45720" tIns="18288" bIns="18288" anchor="t">
            <a:spAutoFit/>
          </a:bodyPr>
          <a:lstStyle/>
          <a:p>
            <a:pPr algn="l"/>
            <a:r>
              <a:rPr sz="1100" b="0" i="0">
                <a:solidFill>
                  <a:srgbClr val="0F172A"/>
                </a:solidFill>
                <a:latin typeface="Calibri"/>
              </a:rPr>
              <a:t>まず誤字修正・翻訳から</a:t>
            </a:r>
          </a:p>
        </p:txBody>
      </p:sp>
      <p:sp>
        <p:nvSpPr>
          <p:cNvPr id="50" name="Oval 49"/>
          <p:cNvSpPr/>
          <p:nvPr/>
        </p:nvSpPr>
        <p:spPr>
          <a:xfrm>
            <a:off x="9144000" y="4434839"/>
            <a:ext cx="164592" cy="164592"/>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1" name="TextBox 50"/>
          <p:cNvSpPr txBox="1"/>
          <p:nvPr/>
        </p:nvSpPr>
        <p:spPr>
          <a:xfrm>
            <a:off x="9372600" y="4343399"/>
            <a:ext cx="2103120" cy="640080"/>
          </a:xfrm>
          <a:prstGeom prst="rect">
            <a:avLst/>
          </a:prstGeom>
          <a:noFill/>
        </p:spPr>
        <p:txBody>
          <a:bodyPr wrap="square" lIns="45720" rIns="45720" tIns="18288" bIns="18288" anchor="t">
            <a:spAutoFit/>
          </a:bodyPr>
          <a:lstStyle/>
          <a:p>
            <a:pPr algn="l"/>
            <a:r>
              <a:rPr sz="1100" b="0" i="0">
                <a:solidFill>
                  <a:srgbClr val="0F172A"/>
                </a:solidFill>
                <a:latin typeface="Calibri"/>
              </a:rPr>
              <a:t>「good first issue」を探す</a:t>
            </a:r>
          </a:p>
        </p:txBody>
      </p:sp>
      <p:sp>
        <p:nvSpPr>
          <p:cNvPr id="52" name="Oval 51"/>
          <p:cNvSpPr/>
          <p:nvPr/>
        </p:nvSpPr>
        <p:spPr>
          <a:xfrm>
            <a:off x="9144000" y="5212079"/>
            <a:ext cx="164592" cy="164592"/>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3" name="TextBox 52"/>
          <p:cNvSpPr txBox="1"/>
          <p:nvPr/>
        </p:nvSpPr>
        <p:spPr>
          <a:xfrm>
            <a:off x="9372600" y="5120639"/>
            <a:ext cx="2103120" cy="640080"/>
          </a:xfrm>
          <a:prstGeom prst="rect">
            <a:avLst/>
          </a:prstGeom>
          <a:noFill/>
        </p:spPr>
        <p:txBody>
          <a:bodyPr wrap="square" lIns="45720" rIns="45720" tIns="18288" bIns="18288" anchor="t">
            <a:spAutoFit/>
          </a:bodyPr>
          <a:lstStyle/>
          <a:p>
            <a:pPr algn="l"/>
            <a:r>
              <a:rPr sz="1100" b="0" i="0">
                <a:solidFill>
                  <a:srgbClr val="0F172A"/>
                </a:solidFill>
                <a:latin typeface="Calibri"/>
              </a:rPr>
              <a:t>新機能提案 → PR</a:t>
            </a:r>
          </a:p>
        </p:txBody>
      </p:sp>
      <p:sp>
        <p:nvSpPr>
          <p:cNvPr id="54" name="TextBox 53"/>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第14章 — 次のステップと学習パス</a:t>
            </a:r>
          </a:p>
        </p:txBody>
      </p:sp>
      <p:sp>
        <p:nvSpPr>
          <p:cNvPr id="55" name="TextBox 54"/>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16 / 18</a:t>
            </a:r>
          </a:p>
        </p:txBody>
      </p:sp>
      <p:pic>
        <p:nvPicPr>
          <p:cNvPr id="56" name="slide_16.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56"/>
                </p:tgtEl>
              </p:cMediaNode>
            </p:audio>
          </p:childTnLst>
        </p:cTn>
      </p:par>
    </p:tnLst>
  </p:timing>
  <p:transition spd="med">
    <p:fade/>
  </p:transition>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CAREER PATHS</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代表的な4つのキャリア</a:t>
            </a:r>
          </a:p>
        </p:txBody>
      </p:sp>
      <p:sp>
        <p:nvSpPr>
          <p:cNvPr id="5" name="TextBox 4"/>
          <p:cNvSpPr txBox="1"/>
          <p:nvPr/>
        </p:nvSpPr>
        <p:spPr>
          <a:xfrm>
            <a:off x="548640" y="1115568"/>
            <a:ext cx="10972800" cy="365760"/>
          </a:xfrm>
          <a:prstGeom prst="rect">
            <a:avLst/>
          </a:prstGeom>
          <a:noFill/>
        </p:spPr>
        <p:txBody>
          <a:bodyPr wrap="square" lIns="45720" rIns="45720" tIns="18288" bIns="18288" anchor="t">
            <a:spAutoFit/>
          </a:bodyPr>
          <a:lstStyle/>
          <a:p>
            <a:pPr algn="l"/>
            <a:r>
              <a:rPr sz="1400" b="0" i="0">
                <a:solidFill>
                  <a:srgbClr val="64748B"/>
                </a:solidFill>
                <a:latin typeface="Calibri"/>
              </a:rPr>
              <a:t>年収は東京の目安。地域・規模で大きく変わる</a:t>
            </a:r>
          </a:p>
        </p:txBody>
      </p:sp>
      <p:sp>
        <p:nvSpPr>
          <p:cNvPr id="6" name="Rectangle 5"/>
          <p:cNvSpPr/>
          <p:nvPr/>
        </p:nvSpPr>
        <p:spPr>
          <a:xfrm>
            <a:off x="548640" y="1691640"/>
            <a:ext cx="269748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ectangle 6"/>
          <p:cNvSpPr/>
          <p:nvPr/>
        </p:nvSpPr>
        <p:spPr>
          <a:xfrm>
            <a:off x="548640" y="1691640"/>
            <a:ext cx="73152" cy="443484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TextBox 7"/>
          <p:cNvSpPr txBox="1"/>
          <p:nvPr/>
        </p:nvSpPr>
        <p:spPr>
          <a:xfrm>
            <a:off x="777240" y="1874520"/>
            <a:ext cx="2331720" cy="548640"/>
          </a:xfrm>
          <a:prstGeom prst="rect">
            <a:avLst/>
          </a:prstGeom>
          <a:noFill/>
        </p:spPr>
        <p:txBody>
          <a:bodyPr wrap="square" lIns="45720" rIns="45720" tIns="18288" bIns="18288" anchor="t">
            <a:spAutoFit/>
          </a:bodyPr>
          <a:lstStyle/>
          <a:p>
            <a:pPr algn="l"/>
            <a:r>
              <a:rPr sz="1500" b="1" i="0">
                <a:solidFill>
                  <a:srgbClr val="3B82F6"/>
                </a:solidFill>
                <a:latin typeface="Cambria"/>
              </a:rPr>
              <a:t>Webエンジニア</a:t>
            </a:r>
          </a:p>
        </p:txBody>
      </p:sp>
      <p:sp>
        <p:nvSpPr>
          <p:cNvPr id="9" name="TextBox 8"/>
          <p:cNvSpPr txBox="1"/>
          <p:nvPr/>
        </p:nvSpPr>
        <p:spPr>
          <a:xfrm>
            <a:off x="777240" y="2468880"/>
            <a:ext cx="2331720" cy="365760"/>
          </a:xfrm>
          <a:prstGeom prst="rect">
            <a:avLst/>
          </a:prstGeom>
          <a:noFill/>
        </p:spPr>
        <p:txBody>
          <a:bodyPr wrap="square" lIns="45720" rIns="45720" tIns="18288" bIns="18288" anchor="t">
            <a:spAutoFit/>
          </a:bodyPr>
          <a:lstStyle/>
          <a:p>
            <a:pPr algn="l"/>
            <a:r>
              <a:rPr sz="1100" b="0" i="1">
                <a:solidFill>
                  <a:srgbClr val="64748B"/>
                </a:solidFill>
                <a:latin typeface="Calibri"/>
              </a:rPr>
              <a:t>Webアプリ開発・運用</a:t>
            </a:r>
          </a:p>
        </p:txBody>
      </p:sp>
      <p:sp>
        <p:nvSpPr>
          <p:cNvPr id="10" name="Rectangle 9"/>
          <p:cNvSpPr/>
          <p:nvPr/>
        </p:nvSpPr>
        <p:spPr>
          <a:xfrm>
            <a:off x="777240" y="2880360"/>
            <a:ext cx="224028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1" name="TextBox 10"/>
          <p:cNvSpPr txBox="1"/>
          <p:nvPr/>
        </p:nvSpPr>
        <p:spPr>
          <a:xfrm>
            <a:off x="777240" y="2971800"/>
            <a:ext cx="2331720" cy="274320"/>
          </a:xfrm>
          <a:prstGeom prst="rect">
            <a:avLst/>
          </a:prstGeom>
          <a:noFill/>
        </p:spPr>
        <p:txBody>
          <a:bodyPr wrap="square" lIns="45720" rIns="45720" tIns="18288" bIns="18288" anchor="t">
            <a:spAutoFit/>
          </a:bodyPr>
          <a:lstStyle/>
          <a:p>
            <a:pPr algn="l"/>
            <a:r>
              <a:rPr sz="1000" b="1" i="0">
                <a:solidFill>
                  <a:srgbClr val="64748B"/>
                </a:solidFill>
                <a:latin typeface="Calibri"/>
              </a:rPr>
              <a:t>求められるスキル</a:t>
            </a:r>
          </a:p>
        </p:txBody>
      </p:sp>
      <p:sp>
        <p:nvSpPr>
          <p:cNvPr id="12" name="TextBox 11"/>
          <p:cNvSpPr txBox="1"/>
          <p:nvPr/>
        </p:nvSpPr>
        <p:spPr>
          <a:xfrm>
            <a:off x="777240" y="3246120"/>
            <a:ext cx="2331720" cy="914400"/>
          </a:xfrm>
          <a:prstGeom prst="rect">
            <a:avLst/>
          </a:prstGeom>
          <a:noFill/>
        </p:spPr>
        <p:txBody>
          <a:bodyPr wrap="square" lIns="45720" rIns="45720" tIns="18288" bIns="18288" anchor="t">
            <a:spAutoFit/>
          </a:bodyPr>
          <a:lstStyle/>
          <a:p>
            <a:pPr algn="l"/>
            <a:r>
              <a:rPr sz="1100" b="0" i="0">
                <a:solidFill>
                  <a:srgbClr val="0F172A"/>
                </a:solidFill>
                <a:latin typeface="Calibri"/>
              </a:rPr>
              <a:t>本書 + React/Vue + Docker + PostgreSQL</a:t>
            </a:r>
          </a:p>
        </p:txBody>
      </p:sp>
      <p:sp>
        <p:nvSpPr>
          <p:cNvPr id="13" name="Rounded Rectangle 12"/>
          <p:cNvSpPr/>
          <p:nvPr/>
        </p:nvSpPr>
        <p:spPr>
          <a:xfrm>
            <a:off x="777240" y="4297680"/>
            <a:ext cx="2331720" cy="1691640"/>
          </a:xfrm>
          <a:prstGeom prst="roundRect">
            <a:avLst/>
          </a:prstGeom>
          <a:solidFill>
            <a:srgbClr val="F8FAFC"/>
          </a:solidFill>
          <a:ln w="7620">
            <a:solidFill>
              <a:srgbClr val="3B82F6"/>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4" name="TextBox 13"/>
          <p:cNvSpPr txBox="1"/>
          <p:nvPr/>
        </p:nvSpPr>
        <p:spPr>
          <a:xfrm>
            <a:off x="914400" y="4389120"/>
            <a:ext cx="2240280" cy="274320"/>
          </a:xfrm>
          <a:prstGeom prst="rect">
            <a:avLst/>
          </a:prstGeom>
          <a:noFill/>
        </p:spPr>
        <p:txBody>
          <a:bodyPr wrap="square" lIns="45720" rIns="45720" tIns="18288" bIns="18288" anchor="t">
            <a:spAutoFit/>
          </a:bodyPr>
          <a:lstStyle/>
          <a:p>
            <a:pPr algn="l"/>
            <a:r>
              <a:rPr sz="1000" b="1" i="0">
                <a:solidFill>
                  <a:srgbClr val="3B82F6"/>
                </a:solidFill>
                <a:latin typeface="Calibri"/>
              </a:rPr>
              <a:t>年収/特徴 (目安)</a:t>
            </a:r>
          </a:p>
        </p:txBody>
      </p:sp>
      <p:sp>
        <p:nvSpPr>
          <p:cNvPr id="15" name="TextBox 14"/>
          <p:cNvSpPr txBox="1"/>
          <p:nvPr/>
        </p:nvSpPr>
        <p:spPr>
          <a:xfrm>
            <a:off x="914400" y="4709160"/>
            <a:ext cx="182880" cy="274320"/>
          </a:xfrm>
          <a:prstGeom prst="rect">
            <a:avLst/>
          </a:prstGeom>
          <a:noFill/>
        </p:spPr>
        <p:txBody>
          <a:bodyPr wrap="square" lIns="45720" rIns="45720" tIns="18288" bIns="18288" anchor="t">
            <a:spAutoFit/>
          </a:bodyPr>
          <a:lstStyle/>
          <a:p>
            <a:pPr algn="l"/>
            <a:r>
              <a:rPr sz="1100" b="1" i="0">
                <a:solidFill>
                  <a:srgbClr val="3B82F6"/>
                </a:solidFill>
                <a:latin typeface="Calibri"/>
              </a:rPr>
              <a:t>•</a:t>
            </a:r>
          </a:p>
        </p:txBody>
      </p:sp>
      <p:sp>
        <p:nvSpPr>
          <p:cNvPr id="16" name="TextBox 15"/>
          <p:cNvSpPr txBox="1"/>
          <p:nvPr/>
        </p:nvSpPr>
        <p:spPr>
          <a:xfrm>
            <a:off x="1097280" y="4709160"/>
            <a:ext cx="1965960" cy="365760"/>
          </a:xfrm>
          <a:prstGeom prst="rect">
            <a:avLst/>
          </a:prstGeom>
          <a:noFill/>
        </p:spPr>
        <p:txBody>
          <a:bodyPr wrap="square" lIns="45720" rIns="45720" tIns="18288" bIns="18288" anchor="t">
            <a:spAutoFit/>
          </a:bodyPr>
          <a:lstStyle/>
          <a:p>
            <a:pPr algn="l"/>
            <a:r>
              <a:rPr sz="1100" b="0" i="0">
                <a:solidFill>
                  <a:srgbClr val="0F172A"/>
                </a:solidFill>
                <a:latin typeface="Calibri"/>
              </a:rPr>
              <a:t>未経験〜2年: 300〜450万</a:t>
            </a:r>
          </a:p>
        </p:txBody>
      </p:sp>
      <p:sp>
        <p:nvSpPr>
          <p:cNvPr id="17" name="TextBox 16"/>
          <p:cNvSpPr txBox="1"/>
          <p:nvPr/>
        </p:nvSpPr>
        <p:spPr>
          <a:xfrm>
            <a:off x="914400" y="5093208"/>
            <a:ext cx="182880" cy="274320"/>
          </a:xfrm>
          <a:prstGeom prst="rect">
            <a:avLst/>
          </a:prstGeom>
          <a:noFill/>
        </p:spPr>
        <p:txBody>
          <a:bodyPr wrap="square" lIns="45720" rIns="45720" tIns="18288" bIns="18288" anchor="t">
            <a:spAutoFit/>
          </a:bodyPr>
          <a:lstStyle/>
          <a:p>
            <a:pPr algn="l"/>
            <a:r>
              <a:rPr sz="1100" b="1" i="0">
                <a:solidFill>
                  <a:srgbClr val="3B82F6"/>
                </a:solidFill>
                <a:latin typeface="Calibri"/>
              </a:rPr>
              <a:t>•</a:t>
            </a:r>
          </a:p>
        </p:txBody>
      </p:sp>
      <p:sp>
        <p:nvSpPr>
          <p:cNvPr id="18" name="TextBox 17"/>
          <p:cNvSpPr txBox="1"/>
          <p:nvPr/>
        </p:nvSpPr>
        <p:spPr>
          <a:xfrm>
            <a:off x="1097280" y="5093208"/>
            <a:ext cx="1965960" cy="365760"/>
          </a:xfrm>
          <a:prstGeom prst="rect">
            <a:avLst/>
          </a:prstGeom>
          <a:noFill/>
        </p:spPr>
        <p:txBody>
          <a:bodyPr wrap="square" lIns="45720" rIns="45720" tIns="18288" bIns="18288" anchor="t">
            <a:spAutoFit/>
          </a:bodyPr>
          <a:lstStyle/>
          <a:p>
            <a:pPr algn="l"/>
            <a:r>
              <a:rPr sz="1100" b="0" i="0">
                <a:solidFill>
                  <a:srgbClr val="0F172A"/>
                </a:solidFill>
                <a:latin typeface="Calibri"/>
              </a:rPr>
              <a:t>3〜5年: 500〜700万</a:t>
            </a:r>
          </a:p>
        </p:txBody>
      </p:sp>
      <p:sp>
        <p:nvSpPr>
          <p:cNvPr id="19" name="TextBox 18"/>
          <p:cNvSpPr txBox="1"/>
          <p:nvPr/>
        </p:nvSpPr>
        <p:spPr>
          <a:xfrm>
            <a:off x="914400" y="5477256"/>
            <a:ext cx="182880" cy="274320"/>
          </a:xfrm>
          <a:prstGeom prst="rect">
            <a:avLst/>
          </a:prstGeom>
          <a:noFill/>
        </p:spPr>
        <p:txBody>
          <a:bodyPr wrap="square" lIns="45720" rIns="45720" tIns="18288" bIns="18288" anchor="t">
            <a:spAutoFit/>
          </a:bodyPr>
          <a:lstStyle/>
          <a:p>
            <a:pPr algn="l"/>
            <a:r>
              <a:rPr sz="1100" b="1" i="0">
                <a:solidFill>
                  <a:srgbClr val="3B82F6"/>
                </a:solidFill>
                <a:latin typeface="Calibri"/>
              </a:rPr>
              <a:t>•</a:t>
            </a:r>
          </a:p>
        </p:txBody>
      </p:sp>
      <p:sp>
        <p:nvSpPr>
          <p:cNvPr id="20" name="TextBox 19"/>
          <p:cNvSpPr txBox="1"/>
          <p:nvPr/>
        </p:nvSpPr>
        <p:spPr>
          <a:xfrm>
            <a:off x="1097280" y="5477256"/>
            <a:ext cx="1965960" cy="365760"/>
          </a:xfrm>
          <a:prstGeom prst="rect">
            <a:avLst/>
          </a:prstGeom>
          <a:noFill/>
        </p:spPr>
        <p:txBody>
          <a:bodyPr wrap="square" lIns="45720" rIns="45720" tIns="18288" bIns="18288" anchor="t">
            <a:spAutoFit/>
          </a:bodyPr>
          <a:lstStyle/>
          <a:p>
            <a:pPr algn="l"/>
            <a:r>
              <a:rPr sz="1100" b="0" i="0">
                <a:solidFill>
                  <a:srgbClr val="0F172A"/>
                </a:solidFill>
                <a:latin typeface="Calibri"/>
              </a:rPr>
              <a:t>5年以上: 700〜1,000万+</a:t>
            </a:r>
          </a:p>
        </p:txBody>
      </p:sp>
      <p:sp>
        <p:nvSpPr>
          <p:cNvPr id="21" name="Rectangle 20"/>
          <p:cNvSpPr/>
          <p:nvPr/>
        </p:nvSpPr>
        <p:spPr>
          <a:xfrm>
            <a:off x="3337560" y="1691640"/>
            <a:ext cx="269748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Rectangle 21"/>
          <p:cNvSpPr/>
          <p:nvPr/>
        </p:nvSpPr>
        <p:spPr>
          <a:xfrm>
            <a:off x="3337560" y="1691640"/>
            <a:ext cx="73152" cy="443484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3" name="TextBox 22"/>
          <p:cNvSpPr txBox="1"/>
          <p:nvPr/>
        </p:nvSpPr>
        <p:spPr>
          <a:xfrm>
            <a:off x="3566160" y="1874520"/>
            <a:ext cx="2331720" cy="548640"/>
          </a:xfrm>
          <a:prstGeom prst="rect">
            <a:avLst/>
          </a:prstGeom>
          <a:noFill/>
        </p:spPr>
        <p:txBody>
          <a:bodyPr wrap="square" lIns="45720" rIns="45720" tIns="18288" bIns="18288" anchor="t">
            <a:spAutoFit/>
          </a:bodyPr>
          <a:lstStyle/>
          <a:p>
            <a:pPr algn="l"/>
            <a:r>
              <a:rPr sz="1500" b="1" i="0">
                <a:solidFill>
                  <a:srgbClr val="F59E0B"/>
                </a:solidFill>
                <a:latin typeface="Cambria"/>
              </a:rPr>
              <a:t>フリーランス</a:t>
            </a:r>
          </a:p>
        </p:txBody>
      </p:sp>
      <p:sp>
        <p:nvSpPr>
          <p:cNvPr id="24" name="TextBox 23"/>
          <p:cNvSpPr txBox="1"/>
          <p:nvPr/>
        </p:nvSpPr>
        <p:spPr>
          <a:xfrm>
            <a:off x="3566160" y="2468880"/>
            <a:ext cx="2331720" cy="365760"/>
          </a:xfrm>
          <a:prstGeom prst="rect">
            <a:avLst/>
          </a:prstGeom>
          <a:noFill/>
        </p:spPr>
        <p:txBody>
          <a:bodyPr wrap="square" lIns="45720" rIns="45720" tIns="18288" bIns="18288" anchor="t">
            <a:spAutoFit/>
          </a:bodyPr>
          <a:lstStyle/>
          <a:p>
            <a:pPr algn="l"/>
            <a:r>
              <a:rPr sz="1100" b="0" i="1">
                <a:solidFill>
                  <a:srgbClr val="64748B"/>
                </a:solidFill>
                <a:latin typeface="Calibri"/>
              </a:rPr>
              <a:t>案件受注・リモート主流</a:t>
            </a:r>
          </a:p>
        </p:txBody>
      </p:sp>
      <p:sp>
        <p:nvSpPr>
          <p:cNvPr id="25" name="Rectangle 24"/>
          <p:cNvSpPr/>
          <p:nvPr/>
        </p:nvSpPr>
        <p:spPr>
          <a:xfrm>
            <a:off x="3566160" y="2880360"/>
            <a:ext cx="224028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TextBox 25"/>
          <p:cNvSpPr txBox="1"/>
          <p:nvPr/>
        </p:nvSpPr>
        <p:spPr>
          <a:xfrm>
            <a:off x="3566160" y="2971800"/>
            <a:ext cx="2331720" cy="274320"/>
          </a:xfrm>
          <a:prstGeom prst="rect">
            <a:avLst/>
          </a:prstGeom>
          <a:noFill/>
        </p:spPr>
        <p:txBody>
          <a:bodyPr wrap="square" lIns="45720" rIns="45720" tIns="18288" bIns="18288" anchor="t">
            <a:spAutoFit/>
          </a:bodyPr>
          <a:lstStyle/>
          <a:p>
            <a:pPr algn="l"/>
            <a:r>
              <a:rPr sz="1000" b="1" i="0">
                <a:solidFill>
                  <a:srgbClr val="64748B"/>
                </a:solidFill>
                <a:latin typeface="Calibri"/>
              </a:rPr>
              <a:t>求められるスキル</a:t>
            </a:r>
          </a:p>
        </p:txBody>
      </p:sp>
      <p:sp>
        <p:nvSpPr>
          <p:cNvPr id="27" name="TextBox 26"/>
          <p:cNvSpPr txBox="1"/>
          <p:nvPr/>
        </p:nvSpPr>
        <p:spPr>
          <a:xfrm>
            <a:off x="3566160" y="3246120"/>
            <a:ext cx="2331720" cy="914400"/>
          </a:xfrm>
          <a:prstGeom prst="rect">
            <a:avLst/>
          </a:prstGeom>
          <a:noFill/>
        </p:spPr>
        <p:txBody>
          <a:bodyPr wrap="square" lIns="45720" rIns="45720" tIns="18288" bIns="18288" anchor="t">
            <a:spAutoFit/>
          </a:bodyPr>
          <a:lstStyle/>
          <a:p>
            <a:pPr algn="l"/>
            <a:r>
              <a:rPr sz="1100" b="0" i="0">
                <a:solidFill>
                  <a:srgbClr val="0F172A"/>
                </a:solidFill>
                <a:latin typeface="Calibri"/>
              </a:rPr>
              <a:t>技術力 + コミュ力 + 自己管理</a:t>
            </a:r>
          </a:p>
        </p:txBody>
      </p:sp>
      <p:sp>
        <p:nvSpPr>
          <p:cNvPr id="28" name="Rounded Rectangle 27"/>
          <p:cNvSpPr/>
          <p:nvPr/>
        </p:nvSpPr>
        <p:spPr>
          <a:xfrm>
            <a:off x="3566160" y="4297680"/>
            <a:ext cx="2331720" cy="1691640"/>
          </a:xfrm>
          <a:prstGeom prst="roundRect">
            <a:avLst/>
          </a:prstGeom>
          <a:solidFill>
            <a:srgbClr val="F8FAFC"/>
          </a:solidFill>
          <a:ln w="7620">
            <a:solidFill>
              <a:srgbClr val="F59E0B"/>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9" name="TextBox 28"/>
          <p:cNvSpPr txBox="1"/>
          <p:nvPr/>
        </p:nvSpPr>
        <p:spPr>
          <a:xfrm>
            <a:off x="3703320" y="4389120"/>
            <a:ext cx="2240280" cy="274320"/>
          </a:xfrm>
          <a:prstGeom prst="rect">
            <a:avLst/>
          </a:prstGeom>
          <a:noFill/>
        </p:spPr>
        <p:txBody>
          <a:bodyPr wrap="square" lIns="45720" rIns="45720" tIns="18288" bIns="18288" anchor="t">
            <a:spAutoFit/>
          </a:bodyPr>
          <a:lstStyle/>
          <a:p>
            <a:pPr algn="l"/>
            <a:r>
              <a:rPr sz="1000" b="1" i="0">
                <a:solidFill>
                  <a:srgbClr val="F59E0B"/>
                </a:solidFill>
                <a:latin typeface="Calibri"/>
              </a:rPr>
              <a:t>年収/特徴 (目安)</a:t>
            </a:r>
          </a:p>
        </p:txBody>
      </p:sp>
      <p:sp>
        <p:nvSpPr>
          <p:cNvPr id="30" name="TextBox 29"/>
          <p:cNvSpPr txBox="1"/>
          <p:nvPr/>
        </p:nvSpPr>
        <p:spPr>
          <a:xfrm>
            <a:off x="3703320" y="4709160"/>
            <a:ext cx="182880" cy="274320"/>
          </a:xfrm>
          <a:prstGeom prst="rect">
            <a:avLst/>
          </a:prstGeom>
          <a:noFill/>
        </p:spPr>
        <p:txBody>
          <a:bodyPr wrap="square" lIns="45720" rIns="45720" tIns="18288" bIns="18288" anchor="t">
            <a:spAutoFit/>
          </a:bodyPr>
          <a:lstStyle/>
          <a:p>
            <a:pPr algn="l"/>
            <a:r>
              <a:rPr sz="1100" b="1" i="0">
                <a:solidFill>
                  <a:srgbClr val="F59E0B"/>
                </a:solidFill>
                <a:latin typeface="Calibri"/>
              </a:rPr>
              <a:t>•</a:t>
            </a:r>
          </a:p>
        </p:txBody>
      </p:sp>
      <p:sp>
        <p:nvSpPr>
          <p:cNvPr id="31" name="TextBox 30"/>
          <p:cNvSpPr txBox="1"/>
          <p:nvPr/>
        </p:nvSpPr>
        <p:spPr>
          <a:xfrm>
            <a:off x="3886200" y="4709160"/>
            <a:ext cx="1965960" cy="365760"/>
          </a:xfrm>
          <a:prstGeom prst="rect">
            <a:avLst/>
          </a:prstGeom>
          <a:noFill/>
        </p:spPr>
        <p:txBody>
          <a:bodyPr wrap="square" lIns="45720" rIns="45720" tIns="18288" bIns="18288" anchor="t">
            <a:spAutoFit/>
          </a:bodyPr>
          <a:lstStyle/>
          <a:p>
            <a:pPr algn="l"/>
            <a:r>
              <a:rPr sz="1100" b="0" i="0">
                <a:solidFill>
                  <a:srgbClr val="0F172A"/>
                </a:solidFill>
                <a:latin typeface="Calibri"/>
              </a:rPr>
              <a:t>月単価 60〜100万</a:t>
            </a:r>
          </a:p>
        </p:txBody>
      </p:sp>
      <p:sp>
        <p:nvSpPr>
          <p:cNvPr id="32" name="TextBox 31"/>
          <p:cNvSpPr txBox="1"/>
          <p:nvPr/>
        </p:nvSpPr>
        <p:spPr>
          <a:xfrm>
            <a:off x="3703320" y="5093208"/>
            <a:ext cx="182880" cy="274320"/>
          </a:xfrm>
          <a:prstGeom prst="rect">
            <a:avLst/>
          </a:prstGeom>
          <a:noFill/>
        </p:spPr>
        <p:txBody>
          <a:bodyPr wrap="square" lIns="45720" rIns="45720" tIns="18288" bIns="18288" anchor="t">
            <a:spAutoFit/>
          </a:bodyPr>
          <a:lstStyle/>
          <a:p>
            <a:pPr algn="l"/>
            <a:r>
              <a:rPr sz="1100" b="1" i="0">
                <a:solidFill>
                  <a:srgbClr val="F59E0B"/>
                </a:solidFill>
                <a:latin typeface="Calibri"/>
              </a:rPr>
              <a:t>•</a:t>
            </a:r>
          </a:p>
        </p:txBody>
      </p:sp>
      <p:sp>
        <p:nvSpPr>
          <p:cNvPr id="33" name="TextBox 32"/>
          <p:cNvSpPr txBox="1"/>
          <p:nvPr/>
        </p:nvSpPr>
        <p:spPr>
          <a:xfrm>
            <a:off x="3886200" y="5093208"/>
            <a:ext cx="1965960" cy="365760"/>
          </a:xfrm>
          <a:prstGeom prst="rect">
            <a:avLst/>
          </a:prstGeom>
          <a:noFill/>
        </p:spPr>
        <p:txBody>
          <a:bodyPr wrap="square" lIns="45720" rIns="45720" tIns="18288" bIns="18288" anchor="t">
            <a:spAutoFit/>
          </a:bodyPr>
          <a:lstStyle/>
          <a:p>
            <a:pPr algn="l"/>
            <a:r>
              <a:rPr sz="1100" b="0" i="0">
                <a:solidFill>
                  <a:srgbClr val="0F172A"/>
                </a:solidFill>
                <a:latin typeface="Calibri"/>
              </a:rPr>
              <a:t>（年収 720〜1,200万）</a:t>
            </a:r>
          </a:p>
        </p:txBody>
      </p:sp>
      <p:sp>
        <p:nvSpPr>
          <p:cNvPr id="34" name="TextBox 33"/>
          <p:cNvSpPr txBox="1"/>
          <p:nvPr/>
        </p:nvSpPr>
        <p:spPr>
          <a:xfrm>
            <a:off x="3703320" y="5477256"/>
            <a:ext cx="182880" cy="274320"/>
          </a:xfrm>
          <a:prstGeom prst="rect">
            <a:avLst/>
          </a:prstGeom>
          <a:noFill/>
        </p:spPr>
        <p:txBody>
          <a:bodyPr wrap="square" lIns="45720" rIns="45720" tIns="18288" bIns="18288" anchor="t">
            <a:spAutoFit/>
          </a:bodyPr>
          <a:lstStyle/>
          <a:p>
            <a:pPr algn="l"/>
            <a:r>
              <a:rPr sz="1100" b="1" i="0">
                <a:solidFill>
                  <a:srgbClr val="F59E0B"/>
                </a:solidFill>
                <a:latin typeface="Calibri"/>
              </a:rPr>
              <a:t>•</a:t>
            </a:r>
          </a:p>
        </p:txBody>
      </p:sp>
      <p:sp>
        <p:nvSpPr>
          <p:cNvPr id="35" name="TextBox 34"/>
          <p:cNvSpPr txBox="1"/>
          <p:nvPr/>
        </p:nvSpPr>
        <p:spPr>
          <a:xfrm>
            <a:off x="3886200" y="5477256"/>
            <a:ext cx="1965960" cy="365760"/>
          </a:xfrm>
          <a:prstGeom prst="rect">
            <a:avLst/>
          </a:prstGeom>
          <a:noFill/>
        </p:spPr>
        <p:txBody>
          <a:bodyPr wrap="square" lIns="45720" rIns="45720" tIns="18288" bIns="18288" anchor="t">
            <a:spAutoFit/>
          </a:bodyPr>
          <a:lstStyle/>
          <a:p>
            <a:pPr algn="l"/>
            <a:r>
              <a:rPr sz="1100" b="0" i="0">
                <a:solidFill>
                  <a:srgbClr val="0F172A"/>
                </a:solidFill>
                <a:latin typeface="Calibri"/>
              </a:rPr>
              <a:t>案件の取り方が肝</a:t>
            </a:r>
          </a:p>
        </p:txBody>
      </p:sp>
      <p:sp>
        <p:nvSpPr>
          <p:cNvPr id="36" name="Rectangle 35"/>
          <p:cNvSpPr/>
          <p:nvPr/>
        </p:nvSpPr>
        <p:spPr>
          <a:xfrm>
            <a:off x="6126480" y="1691640"/>
            <a:ext cx="269748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7" name="Rectangle 36"/>
          <p:cNvSpPr/>
          <p:nvPr/>
        </p:nvSpPr>
        <p:spPr>
          <a:xfrm>
            <a:off x="6126480" y="1691640"/>
            <a:ext cx="73152" cy="443484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8" name="TextBox 37"/>
          <p:cNvSpPr txBox="1"/>
          <p:nvPr/>
        </p:nvSpPr>
        <p:spPr>
          <a:xfrm>
            <a:off x="6355080" y="1874520"/>
            <a:ext cx="2331720" cy="548640"/>
          </a:xfrm>
          <a:prstGeom prst="rect">
            <a:avLst/>
          </a:prstGeom>
          <a:noFill/>
        </p:spPr>
        <p:txBody>
          <a:bodyPr wrap="square" lIns="45720" rIns="45720" tIns="18288" bIns="18288" anchor="t">
            <a:spAutoFit/>
          </a:bodyPr>
          <a:lstStyle/>
          <a:p>
            <a:pPr algn="l"/>
            <a:r>
              <a:rPr sz="1500" b="1" i="0">
                <a:solidFill>
                  <a:srgbClr val="8B5CF6"/>
                </a:solidFill>
                <a:latin typeface="Cambria"/>
              </a:rPr>
              <a:t>スタートアップ起業</a:t>
            </a:r>
          </a:p>
        </p:txBody>
      </p:sp>
      <p:sp>
        <p:nvSpPr>
          <p:cNvPr id="39" name="TextBox 38"/>
          <p:cNvSpPr txBox="1"/>
          <p:nvPr/>
        </p:nvSpPr>
        <p:spPr>
          <a:xfrm>
            <a:off x="6355080" y="2468880"/>
            <a:ext cx="2331720" cy="365760"/>
          </a:xfrm>
          <a:prstGeom prst="rect">
            <a:avLst/>
          </a:prstGeom>
          <a:noFill/>
        </p:spPr>
        <p:txBody>
          <a:bodyPr wrap="square" lIns="45720" rIns="45720" tIns="18288" bIns="18288" anchor="t">
            <a:spAutoFit/>
          </a:bodyPr>
          <a:lstStyle/>
          <a:p>
            <a:pPr algn="l"/>
            <a:r>
              <a:rPr sz="1100" b="0" i="1">
                <a:solidFill>
                  <a:srgbClr val="64748B"/>
                </a:solidFill>
                <a:latin typeface="Calibri"/>
              </a:rPr>
              <a:t>自分のプロダクトを作る</a:t>
            </a:r>
          </a:p>
        </p:txBody>
      </p:sp>
      <p:sp>
        <p:nvSpPr>
          <p:cNvPr id="40" name="Rectangle 39"/>
          <p:cNvSpPr/>
          <p:nvPr/>
        </p:nvSpPr>
        <p:spPr>
          <a:xfrm>
            <a:off x="6355080" y="2880360"/>
            <a:ext cx="224028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1" name="TextBox 40"/>
          <p:cNvSpPr txBox="1"/>
          <p:nvPr/>
        </p:nvSpPr>
        <p:spPr>
          <a:xfrm>
            <a:off x="6355080" y="2971800"/>
            <a:ext cx="2331720" cy="274320"/>
          </a:xfrm>
          <a:prstGeom prst="rect">
            <a:avLst/>
          </a:prstGeom>
          <a:noFill/>
        </p:spPr>
        <p:txBody>
          <a:bodyPr wrap="square" lIns="45720" rIns="45720" tIns="18288" bIns="18288" anchor="t">
            <a:spAutoFit/>
          </a:bodyPr>
          <a:lstStyle/>
          <a:p>
            <a:pPr algn="l"/>
            <a:r>
              <a:rPr sz="1000" b="1" i="0">
                <a:solidFill>
                  <a:srgbClr val="64748B"/>
                </a:solidFill>
                <a:latin typeface="Calibri"/>
              </a:rPr>
              <a:t>求められるスキル</a:t>
            </a:r>
          </a:p>
        </p:txBody>
      </p:sp>
      <p:sp>
        <p:nvSpPr>
          <p:cNvPr id="42" name="TextBox 41"/>
          <p:cNvSpPr txBox="1"/>
          <p:nvPr/>
        </p:nvSpPr>
        <p:spPr>
          <a:xfrm>
            <a:off x="6355080" y="3246120"/>
            <a:ext cx="2331720" cy="914400"/>
          </a:xfrm>
          <a:prstGeom prst="rect">
            <a:avLst/>
          </a:prstGeom>
          <a:noFill/>
        </p:spPr>
        <p:txBody>
          <a:bodyPr wrap="square" lIns="45720" rIns="45720" tIns="18288" bIns="18288" anchor="t">
            <a:spAutoFit/>
          </a:bodyPr>
          <a:lstStyle/>
          <a:p>
            <a:pPr algn="l"/>
            <a:r>
              <a:rPr sz="1100" b="0" i="0">
                <a:solidFill>
                  <a:srgbClr val="0F172A"/>
                </a:solidFill>
                <a:latin typeface="Calibri"/>
              </a:rPr>
              <a:t>技術力 + ビジネススキル</a:t>
            </a:r>
          </a:p>
        </p:txBody>
      </p:sp>
      <p:sp>
        <p:nvSpPr>
          <p:cNvPr id="43" name="Rounded Rectangle 42"/>
          <p:cNvSpPr/>
          <p:nvPr/>
        </p:nvSpPr>
        <p:spPr>
          <a:xfrm>
            <a:off x="6355080" y="4297680"/>
            <a:ext cx="2331720" cy="1691640"/>
          </a:xfrm>
          <a:prstGeom prst="roundRect">
            <a:avLst/>
          </a:prstGeom>
          <a:solidFill>
            <a:srgbClr val="F8FAFC"/>
          </a:solidFill>
          <a:ln w="7620">
            <a:solidFill>
              <a:srgbClr val="8B5CF6"/>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4" name="TextBox 43"/>
          <p:cNvSpPr txBox="1"/>
          <p:nvPr/>
        </p:nvSpPr>
        <p:spPr>
          <a:xfrm>
            <a:off x="6492240" y="4389120"/>
            <a:ext cx="2240280" cy="274320"/>
          </a:xfrm>
          <a:prstGeom prst="rect">
            <a:avLst/>
          </a:prstGeom>
          <a:noFill/>
        </p:spPr>
        <p:txBody>
          <a:bodyPr wrap="square" lIns="45720" rIns="45720" tIns="18288" bIns="18288" anchor="t">
            <a:spAutoFit/>
          </a:bodyPr>
          <a:lstStyle/>
          <a:p>
            <a:pPr algn="l"/>
            <a:r>
              <a:rPr sz="1000" b="1" i="0">
                <a:solidFill>
                  <a:srgbClr val="8B5CF6"/>
                </a:solidFill>
                <a:latin typeface="Calibri"/>
              </a:rPr>
              <a:t>年収/特徴 (目安)</a:t>
            </a:r>
          </a:p>
        </p:txBody>
      </p:sp>
      <p:sp>
        <p:nvSpPr>
          <p:cNvPr id="45" name="TextBox 44"/>
          <p:cNvSpPr txBox="1"/>
          <p:nvPr/>
        </p:nvSpPr>
        <p:spPr>
          <a:xfrm>
            <a:off x="6492240" y="4709160"/>
            <a:ext cx="182880" cy="274320"/>
          </a:xfrm>
          <a:prstGeom prst="rect">
            <a:avLst/>
          </a:prstGeom>
          <a:noFill/>
        </p:spPr>
        <p:txBody>
          <a:bodyPr wrap="square" lIns="45720" rIns="45720" tIns="18288" bIns="18288" anchor="t">
            <a:spAutoFit/>
          </a:bodyPr>
          <a:lstStyle/>
          <a:p>
            <a:pPr algn="l"/>
            <a:r>
              <a:rPr sz="1100" b="1" i="0">
                <a:solidFill>
                  <a:srgbClr val="8B5CF6"/>
                </a:solidFill>
                <a:latin typeface="Calibri"/>
              </a:rPr>
              <a:t>•</a:t>
            </a:r>
          </a:p>
        </p:txBody>
      </p:sp>
      <p:sp>
        <p:nvSpPr>
          <p:cNvPr id="46" name="TextBox 45"/>
          <p:cNvSpPr txBox="1"/>
          <p:nvPr/>
        </p:nvSpPr>
        <p:spPr>
          <a:xfrm>
            <a:off x="6675120" y="4709160"/>
            <a:ext cx="1965960" cy="365760"/>
          </a:xfrm>
          <a:prstGeom prst="rect">
            <a:avLst/>
          </a:prstGeom>
          <a:noFill/>
        </p:spPr>
        <p:txBody>
          <a:bodyPr wrap="square" lIns="45720" rIns="45720" tIns="18288" bIns="18288" anchor="t">
            <a:spAutoFit/>
          </a:bodyPr>
          <a:lstStyle/>
          <a:p>
            <a:pPr algn="l"/>
            <a:r>
              <a:rPr sz="1100" b="0" i="0">
                <a:solidFill>
                  <a:srgbClr val="0F172A"/>
                </a:solidFill>
                <a:latin typeface="Calibri"/>
              </a:rPr>
              <a:t>収入は不安定</a:t>
            </a:r>
          </a:p>
        </p:txBody>
      </p:sp>
      <p:sp>
        <p:nvSpPr>
          <p:cNvPr id="47" name="TextBox 46"/>
          <p:cNvSpPr txBox="1"/>
          <p:nvPr/>
        </p:nvSpPr>
        <p:spPr>
          <a:xfrm>
            <a:off x="6492240" y="5093208"/>
            <a:ext cx="182880" cy="274320"/>
          </a:xfrm>
          <a:prstGeom prst="rect">
            <a:avLst/>
          </a:prstGeom>
          <a:noFill/>
        </p:spPr>
        <p:txBody>
          <a:bodyPr wrap="square" lIns="45720" rIns="45720" tIns="18288" bIns="18288" anchor="t">
            <a:spAutoFit/>
          </a:bodyPr>
          <a:lstStyle/>
          <a:p>
            <a:pPr algn="l"/>
            <a:r>
              <a:rPr sz="1100" b="1" i="0">
                <a:solidFill>
                  <a:srgbClr val="8B5CF6"/>
                </a:solidFill>
                <a:latin typeface="Calibri"/>
              </a:rPr>
              <a:t>•</a:t>
            </a:r>
          </a:p>
        </p:txBody>
      </p:sp>
      <p:sp>
        <p:nvSpPr>
          <p:cNvPr id="48" name="TextBox 47"/>
          <p:cNvSpPr txBox="1"/>
          <p:nvPr/>
        </p:nvSpPr>
        <p:spPr>
          <a:xfrm>
            <a:off x="6675120" y="5093208"/>
            <a:ext cx="1965960" cy="365760"/>
          </a:xfrm>
          <a:prstGeom prst="rect">
            <a:avLst/>
          </a:prstGeom>
          <a:noFill/>
        </p:spPr>
        <p:txBody>
          <a:bodyPr wrap="square" lIns="45720" rIns="45720" tIns="18288" bIns="18288" anchor="t">
            <a:spAutoFit/>
          </a:bodyPr>
          <a:lstStyle/>
          <a:p>
            <a:pPr algn="l"/>
            <a:r>
              <a:rPr sz="1100" b="0" i="0">
                <a:solidFill>
                  <a:srgbClr val="0F172A"/>
                </a:solidFill>
                <a:latin typeface="Calibri"/>
              </a:rPr>
              <a:t>失敗確率は高い</a:t>
            </a:r>
          </a:p>
        </p:txBody>
      </p:sp>
      <p:sp>
        <p:nvSpPr>
          <p:cNvPr id="49" name="TextBox 48"/>
          <p:cNvSpPr txBox="1"/>
          <p:nvPr/>
        </p:nvSpPr>
        <p:spPr>
          <a:xfrm>
            <a:off x="6492240" y="5477256"/>
            <a:ext cx="182880" cy="274320"/>
          </a:xfrm>
          <a:prstGeom prst="rect">
            <a:avLst/>
          </a:prstGeom>
          <a:noFill/>
        </p:spPr>
        <p:txBody>
          <a:bodyPr wrap="square" lIns="45720" rIns="45720" tIns="18288" bIns="18288" anchor="t">
            <a:spAutoFit/>
          </a:bodyPr>
          <a:lstStyle/>
          <a:p>
            <a:pPr algn="l"/>
            <a:r>
              <a:rPr sz="1100" b="1" i="0">
                <a:solidFill>
                  <a:srgbClr val="8B5CF6"/>
                </a:solidFill>
                <a:latin typeface="Calibri"/>
              </a:rPr>
              <a:t>•</a:t>
            </a:r>
          </a:p>
        </p:txBody>
      </p:sp>
      <p:sp>
        <p:nvSpPr>
          <p:cNvPr id="50" name="TextBox 49"/>
          <p:cNvSpPr txBox="1"/>
          <p:nvPr/>
        </p:nvSpPr>
        <p:spPr>
          <a:xfrm>
            <a:off x="6675120" y="5477256"/>
            <a:ext cx="1965960" cy="365760"/>
          </a:xfrm>
          <a:prstGeom prst="rect">
            <a:avLst/>
          </a:prstGeom>
          <a:noFill/>
        </p:spPr>
        <p:txBody>
          <a:bodyPr wrap="square" lIns="45720" rIns="45720" tIns="18288" bIns="18288" anchor="t">
            <a:spAutoFit/>
          </a:bodyPr>
          <a:lstStyle/>
          <a:p>
            <a:pPr algn="l"/>
            <a:r>
              <a:rPr sz="1100" b="0" i="0">
                <a:solidFill>
                  <a:srgbClr val="0F172A"/>
                </a:solidFill>
                <a:latin typeface="Calibri"/>
              </a:rPr>
              <a:t>成功時のリターンは大</a:t>
            </a:r>
          </a:p>
        </p:txBody>
      </p:sp>
      <p:sp>
        <p:nvSpPr>
          <p:cNvPr id="51" name="Rectangle 50"/>
          <p:cNvSpPr/>
          <p:nvPr/>
        </p:nvSpPr>
        <p:spPr>
          <a:xfrm>
            <a:off x="8915400" y="1691640"/>
            <a:ext cx="269748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2" name="Rectangle 51"/>
          <p:cNvSpPr/>
          <p:nvPr/>
        </p:nvSpPr>
        <p:spPr>
          <a:xfrm>
            <a:off x="8915400" y="1691640"/>
            <a:ext cx="73152" cy="443484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3" name="TextBox 52"/>
          <p:cNvSpPr txBox="1"/>
          <p:nvPr/>
        </p:nvSpPr>
        <p:spPr>
          <a:xfrm>
            <a:off x="9144000" y="1874520"/>
            <a:ext cx="2331720" cy="548640"/>
          </a:xfrm>
          <a:prstGeom prst="rect">
            <a:avLst/>
          </a:prstGeom>
          <a:noFill/>
        </p:spPr>
        <p:txBody>
          <a:bodyPr wrap="square" lIns="45720" rIns="45720" tIns="18288" bIns="18288" anchor="t">
            <a:spAutoFit/>
          </a:bodyPr>
          <a:lstStyle/>
          <a:p>
            <a:pPr algn="l"/>
            <a:r>
              <a:rPr sz="1500" b="1" i="0">
                <a:solidFill>
                  <a:srgbClr val="10B981"/>
                </a:solidFill>
                <a:latin typeface="Cambria"/>
              </a:rPr>
              <a:t>AIエンジニア</a:t>
            </a:r>
          </a:p>
        </p:txBody>
      </p:sp>
      <p:sp>
        <p:nvSpPr>
          <p:cNvPr id="54" name="TextBox 53"/>
          <p:cNvSpPr txBox="1"/>
          <p:nvPr/>
        </p:nvSpPr>
        <p:spPr>
          <a:xfrm>
            <a:off x="9144000" y="2468880"/>
            <a:ext cx="2331720" cy="365760"/>
          </a:xfrm>
          <a:prstGeom prst="rect">
            <a:avLst/>
          </a:prstGeom>
          <a:noFill/>
        </p:spPr>
        <p:txBody>
          <a:bodyPr wrap="square" lIns="45720" rIns="45720" tIns="18288" bIns="18288" anchor="t">
            <a:spAutoFit/>
          </a:bodyPr>
          <a:lstStyle/>
          <a:p>
            <a:pPr algn="l"/>
            <a:r>
              <a:rPr sz="1100" b="0" i="1">
                <a:solidFill>
                  <a:srgbClr val="64748B"/>
                </a:solidFill>
                <a:latin typeface="Calibri"/>
              </a:rPr>
              <a:t>LLM・MLモデルの開発/運用</a:t>
            </a:r>
          </a:p>
        </p:txBody>
      </p:sp>
      <p:sp>
        <p:nvSpPr>
          <p:cNvPr id="55" name="Rectangle 54"/>
          <p:cNvSpPr/>
          <p:nvPr/>
        </p:nvSpPr>
        <p:spPr>
          <a:xfrm>
            <a:off x="9144000" y="2880360"/>
            <a:ext cx="224028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6" name="TextBox 55"/>
          <p:cNvSpPr txBox="1"/>
          <p:nvPr/>
        </p:nvSpPr>
        <p:spPr>
          <a:xfrm>
            <a:off x="9144000" y="2971800"/>
            <a:ext cx="2331720" cy="274320"/>
          </a:xfrm>
          <a:prstGeom prst="rect">
            <a:avLst/>
          </a:prstGeom>
          <a:noFill/>
        </p:spPr>
        <p:txBody>
          <a:bodyPr wrap="square" lIns="45720" rIns="45720" tIns="18288" bIns="18288" anchor="t">
            <a:spAutoFit/>
          </a:bodyPr>
          <a:lstStyle/>
          <a:p>
            <a:pPr algn="l"/>
            <a:r>
              <a:rPr sz="1000" b="1" i="0">
                <a:solidFill>
                  <a:srgbClr val="64748B"/>
                </a:solidFill>
                <a:latin typeface="Calibri"/>
              </a:rPr>
              <a:t>求められるスキル</a:t>
            </a:r>
          </a:p>
        </p:txBody>
      </p:sp>
      <p:sp>
        <p:nvSpPr>
          <p:cNvPr id="57" name="TextBox 56"/>
          <p:cNvSpPr txBox="1"/>
          <p:nvPr/>
        </p:nvSpPr>
        <p:spPr>
          <a:xfrm>
            <a:off x="9144000" y="3246120"/>
            <a:ext cx="2331720" cy="914400"/>
          </a:xfrm>
          <a:prstGeom prst="rect">
            <a:avLst/>
          </a:prstGeom>
          <a:noFill/>
        </p:spPr>
        <p:txBody>
          <a:bodyPr wrap="square" lIns="45720" rIns="45720" tIns="18288" bIns="18288" anchor="t">
            <a:spAutoFit/>
          </a:bodyPr>
          <a:lstStyle/>
          <a:p>
            <a:pPr algn="l"/>
            <a:r>
              <a:rPr sz="1100" b="0" i="0">
                <a:solidFill>
                  <a:srgbClr val="0F172A"/>
                </a:solidFill>
                <a:latin typeface="Calibri"/>
              </a:rPr>
              <a:t>Python + ML + 統計/数学</a:t>
            </a:r>
          </a:p>
        </p:txBody>
      </p:sp>
      <p:sp>
        <p:nvSpPr>
          <p:cNvPr id="58" name="Rounded Rectangle 57"/>
          <p:cNvSpPr/>
          <p:nvPr/>
        </p:nvSpPr>
        <p:spPr>
          <a:xfrm>
            <a:off x="9144000" y="4297680"/>
            <a:ext cx="2331720" cy="1691640"/>
          </a:xfrm>
          <a:prstGeom prst="roundRect">
            <a:avLst/>
          </a:prstGeom>
          <a:solidFill>
            <a:srgbClr val="F8FAFC"/>
          </a:solidFill>
          <a:ln w="7620">
            <a:solidFill>
              <a:srgbClr val="10B981"/>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9" name="TextBox 58"/>
          <p:cNvSpPr txBox="1"/>
          <p:nvPr/>
        </p:nvSpPr>
        <p:spPr>
          <a:xfrm>
            <a:off x="9281160" y="4389120"/>
            <a:ext cx="2240280" cy="274320"/>
          </a:xfrm>
          <a:prstGeom prst="rect">
            <a:avLst/>
          </a:prstGeom>
          <a:noFill/>
        </p:spPr>
        <p:txBody>
          <a:bodyPr wrap="square" lIns="45720" rIns="45720" tIns="18288" bIns="18288" anchor="t">
            <a:spAutoFit/>
          </a:bodyPr>
          <a:lstStyle/>
          <a:p>
            <a:pPr algn="l"/>
            <a:r>
              <a:rPr sz="1000" b="1" i="0">
                <a:solidFill>
                  <a:srgbClr val="10B981"/>
                </a:solidFill>
                <a:latin typeface="Calibri"/>
              </a:rPr>
              <a:t>年収/特徴 (目安)</a:t>
            </a:r>
          </a:p>
        </p:txBody>
      </p:sp>
      <p:sp>
        <p:nvSpPr>
          <p:cNvPr id="60" name="TextBox 59"/>
          <p:cNvSpPr txBox="1"/>
          <p:nvPr/>
        </p:nvSpPr>
        <p:spPr>
          <a:xfrm>
            <a:off x="9281160" y="4709160"/>
            <a:ext cx="182880" cy="274320"/>
          </a:xfrm>
          <a:prstGeom prst="rect">
            <a:avLst/>
          </a:prstGeom>
          <a:noFill/>
        </p:spPr>
        <p:txBody>
          <a:bodyPr wrap="square" lIns="45720" rIns="45720" tIns="18288" bIns="18288" anchor="t">
            <a:spAutoFit/>
          </a:bodyPr>
          <a:lstStyle/>
          <a:p>
            <a:pPr algn="l"/>
            <a:r>
              <a:rPr sz="1100" b="1" i="0">
                <a:solidFill>
                  <a:srgbClr val="10B981"/>
                </a:solidFill>
                <a:latin typeface="Calibri"/>
              </a:rPr>
              <a:t>•</a:t>
            </a:r>
          </a:p>
        </p:txBody>
      </p:sp>
      <p:sp>
        <p:nvSpPr>
          <p:cNvPr id="61" name="TextBox 60"/>
          <p:cNvSpPr txBox="1"/>
          <p:nvPr/>
        </p:nvSpPr>
        <p:spPr>
          <a:xfrm>
            <a:off x="9464040" y="4709160"/>
            <a:ext cx="1965960" cy="365760"/>
          </a:xfrm>
          <a:prstGeom prst="rect">
            <a:avLst/>
          </a:prstGeom>
          <a:noFill/>
        </p:spPr>
        <p:txBody>
          <a:bodyPr wrap="square" lIns="45720" rIns="45720" tIns="18288" bIns="18288" anchor="t">
            <a:spAutoFit/>
          </a:bodyPr>
          <a:lstStyle/>
          <a:p>
            <a:pPr algn="l"/>
            <a:r>
              <a:rPr sz="1100" b="0" i="0">
                <a:solidFill>
                  <a:srgbClr val="0F172A"/>
                </a:solidFill>
                <a:latin typeface="Calibri"/>
              </a:rPr>
              <a:t>年収 650〜1,350万+</a:t>
            </a:r>
          </a:p>
        </p:txBody>
      </p:sp>
      <p:sp>
        <p:nvSpPr>
          <p:cNvPr id="62" name="TextBox 61"/>
          <p:cNvSpPr txBox="1"/>
          <p:nvPr/>
        </p:nvSpPr>
        <p:spPr>
          <a:xfrm>
            <a:off x="9281160" y="5093208"/>
            <a:ext cx="182880" cy="274320"/>
          </a:xfrm>
          <a:prstGeom prst="rect">
            <a:avLst/>
          </a:prstGeom>
          <a:noFill/>
        </p:spPr>
        <p:txBody>
          <a:bodyPr wrap="square" lIns="45720" rIns="45720" tIns="18288" bIns="18288" anchor="t">
            <a:spAutoFit/>
          </a:bodyPr>
          <a:lstStyle/>
          <a:p>
            <a:pPr algn="l"/>
            <a:r>
              <a:rPr sz="1100" b="1" i="0">
                <a:solidFill>
                  <a:srgbClr val="10B981"/>
                </a:solidFill>
                <a:latin typeface="Calibri"/>
              </a:rPr>
              <a:t>•</a:t>
            </a:r>
          </a:p>
        </p:txBody>
      </p:sp>
      <p:sp>
        <p:nvSpPr>
          <p:cNvPr id="63" name="TextBox 62"/>
          <p:cNvSpPr txBox="1"/>
          <p:nvPr/>
        </p:nvSpPr>
        <p:spPr>
          <a:xfrm>
            <a:off x="9464040" y="5093208"/>
            <a:ext cx="1965960" cy="365760"/>
          </a:xfrm>
          <a:prstGeom prst="rect">
            <a:avLst/>
          </a:prstGeom>
          <a:noFill/>
        </p:spPr>
        <p:txBody>
          <a:bodyPr wrap="square" lIns="45720" rIns="45720" tIns="18288" bIns="18288" anchor="t">
            <a:spAutoFit/>
          </a:bodyPr>
          <a:lstStyle/>
          <a:p>
            <a:pPr algn="l"/>
            <a:r>
              <a:rPr sz="1100" b="0" i="0">
                <a:solidFill>
                  <a:srgbClr val="0F172A"/>
                </a:solidFill>
                <a:latin typeface="Calibri"/>
              </a:rPr>
              <a:t>TensorFlow / PyTorch</a:t>
            </a:r>
          </a:p>
        </p:txBody>
      </p:sp>
      <p:sp>
        <p:nvSpPr>
          <p:cNvPr id="64" name="TextBox 63"/>
          <p:cNvSpPr txBox="1"/>
          <p:nvPr/>
        </p:nvSpPr>
        <p:spPr>
          <a:xfrm>
            <a:off x="9281160" y="5477256"/>
            <a:ext cx="182880" cy="274320"/>
          </a:xfrm>
          <a:prstGeom prst="rect">
            <a:avLst/>
          </a:prstGeom>
          <a:noFill/>
        </p:spPr>
        <p:txBody>
          <a:bodyPr wrap="square" lIns="45720" rIns="45720" tIns="18288" bIns="18288" anchor="t">
            <a:spAutoFit/>
          </a:bodyPr>
          <a:lstStyle/>
          <a:p>
            <a:pPr algn="l"/>
            <a:r>
              <a:rPr sz="1100" b="1" i="0">
                <a:solidFill>
                  <a:srgbClr val="10B981"/>
                </a:solidFill>
                <a:latin typeface="Calibri"/>
              </a:rPr>
              <a:t>•</a:t>
            </a:r>
          </a:p>
        </p:txBody>
      </p:sp>
      <p:sp>
        <p:nvSpPr>
          <p:cNvPr id="65" name="TextBox 64"/>
          <p:cNvSpPr txBox="1"/>
          <p:nvPr/>
        </p:nvSpPr>
        <p:spPr>
          <a:xfrm>
            <a:off x="9464040" y="5477256"/>
            <a:ext cx="1965960" cy="365760"/>
          </a:xfrm>
          <a:prstGeom prst="rect">
            <a:avLst/>
          </a:prstGeom>
          <a:noFill/>
        </p:spPr>
        <p:txBody>
          <a:bodyPr wrap="square" lIns="45720" rIns="45720" tIns="18288" bIns="18288" anchor="t">
            <a:spAutoFit/>
          </a:bodyPr>
          <a:lstStyle/>
          <a:p>
            <a:pPr algn="l"/>
            <a:r>
              <a:rPr sz="1100" b="0" i="0">
                <a:solidFill>
                  <a:srgbClr val="0F172A"/>
                </a:solidFill>
                <a:latin typeface="Calibri"/>
              </a:rPr>
              <a:t>データ・モデル両方</a:t>
            </a:r>
          </a:p>
        </p:txBody>
      </p:sp>
      <p:sp>
        <p:nvSpPr>
          <p:cNvPr id="66" name="TextBox 65"/>
          <p:cNvSpPr txBox="1"/>
          <p:nvPr/>
        </p:nvSpPr>
        <p:spPr>
          <a:xfrm>
            <a:off x="548640" y="6263640"/>
            <a:ext cx="10972800" cy="274320"/>
          </a:xfrm>
          <a:prstGeom prst="rect">
            <a:avLst/>
          </a:prstGeom>
          <a:noFill/>
        </p:spPr>
        <p:txBody>
          <a:bodyPr wrap="square" lIns="45720" rIns="45720" tIns="18288" bIns="18288" anchor="t">
            <a:spAutoFit/>
          </a:bodyPr>
          <a:lstStyle/>
          <a:p>
            <a:pPr algn="ctr"/>
            <a:r>
              <a:rPr sz="1000" b="0" i="1">
                <a:solidFill>
                  <a:srgbClr val="64748B"/>
                </a:solidFill>
                <a:latin typeface="Calibri"/>
              </a:rPr>
              <a:t>※地域・企業規模・スキルレベルで大きく異なります</a:t>
            </a:r>
          </a:p>
        </p:txBody>
      </p:sp>
      <p:sp>
        <p:nvSpPr>
          <p:cNvPr id="67" name="TextBox 66"/>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第14章 — 次のステップと学習パス</a:t>
            </a:r>
          </a:p>
        </p:txBody>
      </p:sp>
      <p:sp>
        <p:nvSpPr>
          <p:cNvPr id="68" name="TextBox 67"/>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17 / 18</a:t>
            </a:r>
          </a:p>
        </p:txBody>
      </p:sp>
      <p:pic>
        <p:nvPicPr>
          <p:cNvPr id="69" name="slide_17.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6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69"/>
                </p:tgtEl>
              </p:cMediaNode>
            </p:audio>
          </p:childTnLst>
        </p:cTn>
      </p:par>
    </p:tnLst>
  </p:timing>
  <p:transition spd="med">
    <p:fade/>
  </p:transition>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42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40080" y="548640"/>
            <a:ext cx="7315200" cy="365760"/>
          </a:xfrm>
          <a:prstGeom prst="rect">
            <a:avLst/>
          </a:prstGeom>
          <a:noFill/>
        </p:spPr>
        <p:txBody>
          <a:bodyPr wrap="square" lIns="45720" rIns="45720" tIns="18288" bIns="18288" anchor="t">
            <a:spAutoFit/>
          </a:bodyPr>
          <a:lstStyle/>
          <a:p>
            <a:pPr algn="l"/>
            <a:r>
              <a:rPr sz="1200" b="1" i="0">
                <a:solidFill>
                  <a:srgbClr val="F59E0B"/>
                </a:solidFill>
                <a:latin typeface="Calibri"/>
              </a:rPr>
              <a:t>FINAL WORDS</a:t>
            </a:r>
          </a:p>
        </p:txBody>
      </p:sp>
      <p:sp>
        <p:nvSpPr>
          <p:cNvPr id="4" name="TextBox 3"/>
          <p:cNvSpPr txBox="1"/>
          <p:nvPr/>
        </p:nvSpPr>
        <p:spPr>
          <a:xfrm>
            <a:off x="640080" y="914400"/>
            <a:ext cx="10972800" cy="1188720"/>
          </a:xfrm>
          <a:prstGeom prst="rect">
            <a:avLst/>
          </a:prstGeom>
          <a:noFill/>
        </p:spPr>
        <p:txBody>
          <a:bodyPr wrap="square" lIns="45720" rIns="45720" tIns="18288" bIns="18288" anchor="t">
            <a:spAutoFit/>
          </a:bodyPr>
          <a:lstStyle/>
          <a:p>
            <a:pPr algn="l"/>
            <a:r>
              <a:rPr sz="6400" b="1" i="0">
                <a:solidFill>
                  <a:srgbClr val="FFFFFF"/>
                </a:solidFill>
                <a:latin typeface="Cambria"/>
              </a:rPr>
              <a:t>Happy Coding.</a:t>
            </a:r>
          </a:p>
        </p:txBody>
      </p:sp>
      <p:sp>
        <p:nvSpPr>
          <p:cNvPr id="5" name="TextBox 4"/>
          <p:cNvSpPr txBox="1"/>
          <p:nvPr/>
        </p:nvSpPr>
        <p:spPr>
          <a:xfrm>
            <a:off x="640080" y="2148840"/>
            <a:ext cx="10972800" cy="457200"/>
          </a:xfrm>
          <a:prstGeom prst="rect">
            <a:avLst/>
          </a:prstGeom>
          <a:noFill/>
        </p:spPr>
        <p:txBody>
          <a:bodyPr wrap="square" lIns="45720" rIns="45720" tIns="18288" bIns="18288" anchor="t">
            <a:spAutoFit/>
          </a:bodyPr>
          <a:lstStyle/>
          <a:p>
            <a:pPr algn="l"/>
            <a:r>
              <a:rPr sz="1600" b="0" i="0">
                <a:solidFill>
                  <a:srgbClr val="CBD5E1"/>
                </a:solidFill>
                <a:latin typeface="Calibri"/>
              </a:rPr>
              <a:t>本書を最後まで読んでくださり、ありがとうございました</a:t>
            </a:r>
          </a:p>
        </p:txBody>
      </p:sp>
      <p:sp>
        <p:nvSpPr>
          <p:cNvPr id="6" name="Rectangle 5"/>
          <p:cNvSpPr/>
          <p:nvPr/>
        </p:nvSpPr>
        <p:spPr>
          <a:xfrm>
            <a:off x="640080" y="2743200"/>
            <a:ext cx="914400" cy="54864"/>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ectangle 6"/>
          <p:cNvSpPr/>
          <p:nvPr/>
        </p:nvSpPr>
        <p:spPr>
          <a:xfrm>
            <a:off x="548640" y="3154680"/>
            <a:ext cx="2697480" cy="2194560"/>
          </a:xfrm>
          <a:prstGeom prst="rect">
            <a:avLst/>
          </a:prstGeom>
          <a:solidFill>
            <a:srgbClr val="1E3A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Rectangle 7"/>
          <p:cNvSpPr/>
          <p:nvPr/>
        </p:nvSpPr>
        <p:spPr>
          <a:xfrm>
            <a:off x="548640" y="3154680"/>
            <a:ext cx="2697480" cy="9144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9" name="TextBox 8"/>
          <p:cNvSpPr txBox="1"/>
          <p:nvPr/>
        </p:nvSpPr>
        <p:spPr>
          <a:xfrm>
            <a:off x="777240" y="3520440"/>
            <a:ext cx="2331720" cy="640080"/>
          </a:xfrm>
          <a:prstGeom prst="rect">
            <a:avLst/>
          </a:prstGeom>
          <a:noFill/>
        </p:spPr>
        <p:txBody>
          <a:bodyPr wrap="square" lIns="45720" rIns="45720" tIns="18288" bIns="18288" anchor="t">
            <a:spAutoFit/>
          </a:bodyPr>
          <a:lstStyle/>
          <a:p>
            <a:pPr algn="l"/>
            <a:r>
              <a:rPr sz="2000" b="1" i="0">
                <a:solidFill>
                  <a:srgbClr val="3B82F6"/>
                </a:solidFill>
                <a:latin typeface="Cambria"/>
              </a:rPr>
              <a:t>作り続ける</a:t>
            </a:r>
          </a:p>
        </p:txBody>
      </p:sp>
      <p:sp>
        <p:nvSpPr>
          <p:cNvPr id="10" name="TextBox 9"/>
          <p:cNvSpPr txBox="1"/>
          <p:nvPr/>
        </p:nvSpPr>
        <p:spPr>
          <a:xfrm>
            <a:off x="777240" y="4206240"/>
            <a:ext cx="2331720" cy="1005840"/>
          </a:xfrm>
          <a:prstGeom prst="rect">
            <a:avLst/>
          </a:prstGeom>
          <a:noFill/>
        </p:spPr>
        <p:txBody>
          <a:bodyPr wrap="square" lIns="45720" rIns="45720" tIns="18288" bIns="18288" anchor="t">
            <a:spAutoFit/>
          </a:bodyPr>
          <a:lstStyle/>
          <a:p>
            <a:pPr algn="l"/>
            <a:r>
              <a:rPr sz="1100" b="0" i="0">
                <a:solidFill>
                  <a:srgbClr val="CBD5E1"/>
                </a:solidFill>
                <a:latin typeface="Calibri"/>
              </a:rPr>
              <a:t>アイデアを思いついたら、すぐに作り始める</a:t>
            </a:r>
          </a:p>
        </p:txBody>
      </p:sp>
      <p:sp>
        <p:nvSpPr>
          <p:cNvPr id="11" name="Rectangle 10"/>
          <p:cNvSpPr/>
          <p:nvPr/>
        </p:nvSpPr>
        <p:spPr>
          <a:xfrm>
            <a:off x="3337560" y="3154680"/>
            <a:ext cx="2697480" cy="2194560"/>
          </a:xfrm>
          <a:prstGeom prst="rect">
            <a:avLst/>
          </a:prstGeom>
          <a:solidFill>
            <a:srgbClr val="1E3A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2" name="Rectangle 11"/>
          <p:cNvSpPr/>
          <p:nvPr/>
        </p:nvSpPr>
        <p:spPr>
          <a:xfrm>
            <a:off x="3337560" y="3154680"/>
            <a:ext cx="2697480" cy="9144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TextBox 12"/>
          <p:cNvSpPr txBox="1"/>
          <p:nvPr/>
        </p:nvSpPr>
        <p:spPr>
          <a:xfrm>
            <a:off x="3566160" y="3520440"/>
            <a:ext cx="2331720" cy="640080"/>
          </a:xfrm>
          <a:prstGeom prst="rect">
            <a:avLst/>
          </a:prstGeom>
          <a:noFill/>
        </p:spPr>
        <p:txBody>
          <a:bodyPr wrap="square" lIns="45720" rIns="45720" tIns="18288" bIns="18288" anchor="t">
            <a:spAutoFit/>
          </a:bodyPr>
          <a:lstStyle/>
          <a:p>
            <a:pPr algn="l"/>
            <a:r>
              <a:rPr sz="2000" b="1" i="0">
                <a:solidFill>
                  <a:srgbClr val="8B5CF6"/>
                </a:solidFill>
                <a:latin typeface="Cambria"/>
              </a:rPr>
              <a:t>諦めない</a:t>
            </a:r>
          </a:p>
        </p:txBody>
      </p:sp>
      <p:sp>
        <p:nvSpPr>
          <p:cNvPr id="14" name="TextBox 13"/>
          <p:cNvSpPr txBox="1"/>
          <p:nvPr/>
        </p:nvSpPr>
        <p:spPr>
          <a:xfrm>
            <a:off x="3566160" y="4206240"/>
            <a:ext cx="2331720" cy="1005840"/>
          </a:xfrm>
          <a:prstGeom prst="rect">
            <a:avLst/>
          </a:prstGeom>
          <a:noFill/>
        </p:spPr>
        <p:txBody>
          <a:bodyPr wrap="square" lIns="45720" rIns="45720" tIns="18288" bIns="18288" anchor="t">
            <a:spAutoFit/>
          </a:bodyPr>
          <a:lstStyle/>
          <a:p>
            <a:pPr algn="l"/>
            <a:r>
              <a:rPr sz="1100" b="0" i="0">
                <a:solidFill>
                  <a:srgbClr val="CBD5E1"/>
                </a:solidFill>
                <a:latin typeface="Calibri"/>
              </a:rPr>
              <a:t>エラーが出ても、LLMに相談しながら解決する</a:t>
            </a:r>
          </a:p>
        </p:txBody>
      </p:sp>
      <p:sp>
        <p:nvSpPr>
          <p:cNvPr id="15" name="Rectangle 14"/>
          <p:cNvSpPr/>
          <p:nvPr/>
        </p:nvSpPr>
        <p:spPr>
          <a:xfrm>
            <a:off x="6126480" y="3154680"/>
            <a:ext cx="2697480" cy="2194560"/>
          </a:xfrm>
          <a:prstGeom prst="rect">
            <a:avLst/>
          </a:prstGeom>
          <a:solidFill>
            <a:srgbClr val="1E3A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6" name="Rectangle 15"/>
          <p:cNvSpPr/>
          <p:nvPr/>
        </p:nvSpPr>
        <p:spPr>
          <a:xfrm>
            <a:off x="6126480" y="3154680"/>
            <a:ext cx="2697480" cy="9144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7" name="TextBox 16"/>
          <p:cNvSpPr txBox="1"/>
          <p:nvPr/>
        </p:nvSpPr>
        <p:spPr>
          <a:xfrm>
            <a:off x="6355080" y="3520440"/>
            <a:ext cx="2331720" cy="640080"/>
          </a:xfrm>
          <a:prstGeom prst="rect">
            <a:avLst/>
          </a:prstGeom>
          <a:noFill/>
        </p:spPr>
        <p:txBody>
          <a:bodyPr wrap="square" lIns="45720" rIns="45720" tIns="18288" bIns="18288" anchor="t">
            <a:spAutoFit/>
          </a:bodyPr>
          <a:lstStyle/>
          <a:p>
            <a:pPr algn="l"/>
            <a:r>
              <a:rPr sz="2000" b="1" i="0">
                <a:solidFill>
                  <a:srgbClr val="F59E0B"/>
                </a:solidFill>
                <a:latin typeface="Cambria"/>
              </a:rPr>
              <a:t>発信する</a:t>
            </a:r>
          </a:p>
        </p:txBody>
      </p:sp>
      <p:sp>
        <p:nvSpPr>
          <p:cNvPr id="18" name="TextBox 17"/>
          <p:cNvSpPr txBox="1"/>
          <p:nvPr/>
        </p:nvSpPr>
        <p:spPr>
          <a:xfrm>
            <a:off x="6355080" y="4206240"/>
            <a:ext cx="2331720" cy="1005840"/>
          </a:xfrm>
          <a:prstGeom prst="rect">
            <a:avLst/>
          </a:prstGeom>
          <a:noFill/>
        </p:spPr>
        <p:txBody>
          <a:bodyPr wrap="square" lIns="45720" rIns="45720" tIns="18288" bIns="18288" anchor="t">
            <a:spAutoFit/>
          </a:bodyPr>
          <a:lstStyle/>
          <a:p>
            <a:pPr algn="l"/>
            <a:r>
              <a:rPr sz="1100" b="0" i="0">
                <a:solidFill>
                  <a:srgbClr val="CBD5E1"/>
                </a:solidFill>
                <a:latin typeface="Calibri"/>
              </a:rPr>
              <a:t>GitHubで公開し、ブログで学びを言語化する</a:t>
            </a:r>
          </a:p>
        </p:txBody>
      </p:sp>
      <p:sp>
        <p:nvSpPr>
          <p:cNvPr id="19" name="Rectangle 18"/>
          <p:cNvSpPr/>
          <p:nvPr/>
        </p:nvSpPr>
        <p:spPr>
          <a:xfrm>
            <a:off x="8915400" y="3154680"/>
            <a:ext cx="2697480" cy="2194560"/>
          </a:xfrm>
          <a:prstGeom prst="rect">
            <a:avLst/>
          </a:prstGeom>
          <a:solidFill>
            <a:srgbClr val="1E3A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0" name="Rectangle 19"/>
          <p:cNvSpPr/>
          <p:nvPr/>
        </p:nvSpPr>
        <p:spPr>
          <a:xfrm>
            <a:off x="8915400" y="3154680"/>
            <a:ext cx="2697480" cy="9144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1" name="TextBox 20"/>
          <p:cNvSpPr txBox="1"/>
          <p:nvPr/>
        </p:nvSpPr>
        <p:spPr>
          <a:xfrm>
            <a:off x="9144000" y="3520440"/>
            <a:ext cx="2331720" cy="640080"/>
          </a:xfrm>
          <a:prstGeom prst="rect">
            <a:avLst/>
          </a:prstGeom>
          <a:noFill/>
        </p:spPr>
        <p:txBody>
          <a:bodyPr wrap="square" lIns="45720" rIns="45720" tIns="18288" bIns="18288" anchor="t">
            <a:spAutoFit/>
          </a:bodyPr>
          <a:lstStyle/>
          <a:p>
            <a:pPr algn="l"/>
            <a:r>
              <a:rPr sz="2000" b="1" i="0">
                <a:solidFill>
                  <a:srgbClr val="10B981"/>
                </a:solidFill>
                <a:latin typeface="Cambria"/>
              </a:rPr>
              <a:t>交流する</a:t>
            </a:r>
          </a:p>
        </p:txBody>
      </p:sp>
      <p:sp>
        <p:nvSpPr>
          <p:cNvPr id="22" name="TextBox 21"/>
          <p:cNvSpPr txBox="1"/>
          <p:nvPr/>
        </p:nvSpPr>
        <p:spPr>
          <a:xfrm>
            <a:off x="9144000" y="4206240"/>
            <a:ext cx="2331720" cy="1005840"/>
          </a:xfrm>
          <a:prstGeom prst="rect">
            <a:avLst/>
          </a:prstGeom>
          <a:noFill/>
        </p:spPr>
        <p:txBody>
          <a:bodyPr wrap="square" lIns="45720" rIns="45720" tIns="18288" bIns="18288" anchor="t">
            <a:spAutoFit/>
          </a:bodyPr>
          <a:lstStyle/>
          <a:p>
            <a:pPr algn="l"/>
            <a:r>
              <a:rPr sz="1100" b="0" i="0">
                <a:solidFill>
                  <a:srgbClr val="CBD5E1"/>
                </a:solidFill>
                <a:latin typeface="Calibri"/>
              </a:rPr>
              <a:t>コミュニティに参加し、他の開発者と繋がる</a:t>
            </a:r>
          </a:p>
        </p:txBody>
      </p:sp>
      <p:sp>
        <p:nvSpPr>
          <p:cNvPr id="23" name="TextBox 22"/>
          <p:cNvSpPr txBox="1"/>
          <p:nvPr/>
        </p:nvSpPr>
        <p:spPr>
          <a:xfrm>
            <a:off x="640080" y="5943600"/>
            <a:ext cx="10972800" cy="365760"/>
          </a:xfrm>
          <a:prstGeom prst="rect">
            <a:avLst/>
          </a:prstGeom>
          <a:noFill/>
        </p:spPr>
        <p:txBody>
          <a:bodyPr wrap="square" lIns="45720" rIns="45720" tIns="18288" bIns="18288" anchor="t">
            <a:spAutoFit/>
          </a:bodyPr>
          <a:lstStyle/>
          <a:p>
            <a:pPr algn="ctr"/>
            <a:r>
              <a:rPr sz="1400" b="0" i="1">
                <a:solidFill>
                  <a:srgbClr val="F59E0B"/>
                </a:solidFill>
                <a:latin typeface="Calibri"/>
              </a:rPr>
              <a:t>プログラミングは、自分のアイデアを形にする魔法</a:t>
            </a:r>
          </a:p>
        </p:txBody>
      </p:sp>
      <p:sp>
        <p:nvSpPr>
          <p:cNvPr id="24" name="TextBox 23"/>
          <p:cNvSpPr txBox="1"/>
          <p:nvPr/>
        </p:nvSpPr>
        <p:spPr>
          <a:xfrm>
            <a:off x="640080" y="6355080"/>
            <a:ext cx="10972800" cy="365760"/>
          </a:xfrm>
          <a:prstGeom prst="rect">
            <a:avLst/>
          </a:prstGeom>
          <a:noFill/>
        </p:spPr>
        <p:txBody>
          <a:bodyPr wrap="square" lIns="45720" rIns="45720" tIns="18288" bIns="18288" anchor="t">
            <a:spAutoFit/>
          </a:bodyPr>
          <a:lstStyle/>
          <a:p>
            <a:pPr algn="ctr"/>
            <a:r>
              <a:rPr sz="1100" b="0" i="0">
                <a:solidFill>
                  <a:srgbClr val="CBD5E1"/>
                </a:solidFill>
                <a:latin typeface="Calibri"/>
              </a:rPr>
              <a:t>あなたが作るアプリが、誰かの役に立ちますように。</a:t>
            </a:r>
          </a:p>
        </p:txBody>
      </p:sp>
      <p:pic>
        <p:nvPicPr>
          <p:cNvPr id="25" name="slide_18.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25"/>
                </p:tgtEl>
              </p:cMediaNode>
            </p:audio>
          </p:childTnLst>
        </p:cTn>
      </p:par>
    </p:tnLst>
  </p:timing>
  <p:transition spd="med">
    <p:fade/>
  </p:transition>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AGENDA</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この章で学ぶこと</a:t>
            </a:r>
          </a:p>
        </p:txBody>
      </p:sp>
      <p:sp>
        <p:nvSpPr>
          <p:cNvPr id="5" name="Rectangle 4"/>
          <p:cNvSpPr/>
          <p:nvPr/>
        </p:nvSpPr>
        <p:spPr>
          <a:xfrm>
            <a:off x="548640" y="1783080"/>
            <a:ext cx="11064240" cy="786384"/>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783080"/>
            <a:ext cx="73152" cy="786384"/>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TextBox 6"/>
          <p:cNvSpPr txBox="1"/>
          <p:nvPr/>
        </p:nvSpPr>
        <p:spPr>
          <a:xfrm>
            <a:off x="777240" y="1947672"/>
            <a:ext cx="914400" cy="502920"/>
          </a:xfrm>
          <a:prstGeom prst="rect">
            <a:avLst/>
          </a:prstGeom>
          <a:noFill/>
        </p:spPr>
        <p:txBody>
          <a:bodyPr wrap="square" lIns="45720" rIns="45720" tIns="18288" bIns="18288" anchor="t">
            <a:spAutoFit/>
          </a:bodyPr>
          <a:lstStyle/>
          <a:p>
            <a:pPr algn="l"/>
            <a:r>
              <a:rPr sz="2200" b="1" i="0">
                <a:solidFill>
                  <a:srgbClr val="1E3A5F"/>
                </a:solidFill>
                <a:latin typeface="Cambria"/>
              </a:rPr>
              <a:t>01</a:t>
            </a:r>
          </a:p>
        </p:txBody>
      </p:sp>
      <p:sp>
        <p:nvSpPr>
          <p:cNvPr id="8" name="TextBox 7"/>
          <p:cNvSpPr txBox="1"/>
          <p:nvPr/>
        </p:nvSpPr>
        <p:spPr>
          <a:xfrm>
            <a:off x="1691640" y="1901952"/>
            <a:ext cx="7315200" cy="365760"/>
          </a:xfrm>
          <a:prstGeom prst="rect">
            <a:avLst/>
          </a:prstGeom>
          <a:noFill/>
        </p:spPr>
        <p:txBody>
          <a:bodyPr wrap="square" lIns="45720" rIns="45720" tIns="18288" bIns="18288" anchor="t">
            <a:spAutoFit/>
          </a:bodyPr>
          <a:lstStyle/>
          <a:p>
            <a:pPr algn="l"/>
            <a:r>
              <a:rPr sz="1500" b="1" i="0">
                <a:solidFill>
                  <a:srgbClr val="0F172A"/>
                </a:solidFill>
                <a:latin typeface="Calibri"/>
              </a:rPr>
              <a:t>学んだことの振り返り</a:t>
            </a:r>
          </a:p>
        </p:txBody>
      </p:sp>
      <p:sp>
        <p:nvSpPr>
          <p:cNvPr id="9" name="TextBox 8"/>
          <p:cNvSpPr txBox="1"/>
          <p:nvPr/>
        </p:nvSpPr>
        <p:spPr>
          <a:xfrm>
            <a:off x="1691640" y="2221992"/>
            <a:ext cx="8686800" cy="310896"/>
          </a:xfrm>
          <a:prstGeom prst="rect">
            <a:avLst/>
          </a:prstGeom>
          <a:noFill/>
        </p:spPr>
        <p:txBody>
          <a:bodyPr wrap="square" lIns="45720" rIns="45720" tIns="18288" bIns="18288" anchor="t">
            <a:spAutoFit/>
          </a:bodyPr>
          <a:lstStyle/>
          <a:p>
            <a:pPr algn="l"/>
            <a:r>
              <a:rPr sz="1100" b="0" i="0">
                <a:solidFill>
                  <a:srgbClr val="64748B"/>
                </a:solidFill>
                <a:latin typeface="Calibri"/>
              </a:rPr>
              <a:t>本書で習得した6つの技術領域を棚卸し</a:t>
            </a:r>
          </a:p>
        </p:txBody>
      </p:sp>
      <p:sp>
        <p:nvSpPr>
          <p:cNvPr id="10" name="Rectangle 9"/>
          <p:cNvSpPr/>
          <p:nvPr/>
        </p:nvSpPr>
        <p:spPr>
          <a:xfrm>
            <a:off x="548640" y="2660904"/>
            <a:ext cx="11064240" cy="786384"/>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1" name="Rectangle 10"/>
          <p:cNvSpPr/>
          <p:nvPr/>
        </p:nvSpPr>
        <p:spPr>
          <a:xfrm>
            <a:off x="548640" y="2660904"/>
            <a:ext cx="73152" cy="786384"/>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2" name="TextBox 11"/>
          <p:cNvSpPr txBox="1"/>
          <p:nvPr/>
        </p:nvSpPr>
        <p:spPr>
          <a:xfrm>
            <a:off x="777240" y="2825496"/>
            <a:ext cx="914400" cy="502920"/>
          </a:xfrm>
          <a:prstGeom prst="rect">
            <a:avLst/>
          </a:prstGeom>
          <a:noFill/>
        </p:spPr>
        <p:txBody>
          <a:bodyPr wrap="square" lIns="45720" rIns="45720" tIns="18288" bIns="18288" anchor="t">
            <a:spAutoFit/>
          </a:bodyPr>
          <a:lstStyle/>
          <a:p>
            <a:pPr algn="l"/>
            <a:r>
              <a:rPr sz="2200" b="1" i="0">
                <a:solidFill>
                  <a:srgbClr val="1E3A5F"/>
                </a:solidFill>
                <a:latin typeface="Cambria"/>
              </a:rPr>
              <a:t>02</a:t>
            </a:r>
          </a:p>
        </p:txBody>
      </p:sp>
      <p:sp>
        <p:nvSpPr>
          <p:cNvPr id="13" name="TextBox 12"/>
          <p:cNvSpPr txBox="1"/>
          <p:nvPr/>
        </p:nvSpPr>
        <p:spPr>
          <a:xfrm>
            <a:off x="1691640" y="2779776"/>
            <a:ext cx="7315200" cy="365760"/>
          </a:xfrm>
          <a:prstGeom prst="rect">
            <a:avLst/>
          </a:prstGeom>
          <a:noFill/>
        </p:spPr>
        <p:txBody>
          <a:bodyPr wrap="square" lIns="45720" rIns="45720" tIns="18288" bIns="18288" anchor="t">
            <a:spAutoFit/>
          </a:bodyPr>
          <a:lstStyle/>
          <a:p>
            <a:pPr algn="l"/>
            <a:r>
              <a:rPr sz="1500" b="1" i="0">
                <a:solidFill>
                  <a:srgbClr val="0F172A"/>
                </a:solidFill>
                <a:latin typeface="Calibri"/>
              </a:rPr>
              <a:t>さらに学ぶべきこと</a:t>
            </a:r>
          </a:p>
        </p:txBody>
      </p:sp>
      <p:sp>
        <p:nvSpPr>
          <p:cNvPr id="14" name="TextBox 13"/>
          <p:cNvSpPr txBox="1"/>
          <p:nvPr/>
        </p:nvSpPr>
        <p:spPr>
          <a:xfrm>
            <a:off x="1691640" y="3099816"/>
            <a:ext cx="8686800" cy="310896"/>
          </a:xfrm>
          <a:prstGeom prst="rect">
            <a:avLst/>
          </a:prstGeom>
          <a:noFill/>
        </p:spPr>
        <p:txBody>
          <a:bodyPr wrap="square" lIns="45720" rIns="45720" tIns="18288" bIns="18288" anchor="t">
            <a:spAutoFit/>
          </a:bodyPr>
          <a:lstStyle/>
          <a:p>
            <a:pPr algn="l"/>
            <a:r>
              <a:rPr sz="1100" b="0" i="0">
                <a:solidFill>
                  <a:srgbClr val="64748B"/>
                </a:solidFill>
                <a:latin typeface="Calibri"/>
              </a:rPr>
              <a:t>TypeScript・DRF・Docker・K8s・Terraform ほか</a:t>
            </a:r>
          </a:p>
        </p:txBody>
      </p:sp>
      <p:sp>
        <p:nvSpPr>
          <p:cNvPr id="15" name="Rectangle 14"/>
          <p:cNvSpPr/>
          <p:nvPr/>
        </p:nvSpPr>
        <p:spPr>
          <a:xfrm>
            <a:off x="548640" y="3538728"/>
            <a:ext cx="11064240" cy="786384"/>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6" name="Rectangle 15"/>
          <p:cNvSpPr/>
          <p:nvPr/>
        </p:nvSpPr>
        <p:spPr>
          <a:xfrm>
            <a:off x="548640" y="3538728"/>
            <a:ext cx="73152" cy="786384"/>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7" name="TextBox 16"/>
          <p:cNvSpPr txBox="1"/>
          <p:nvPr/>
        </p:nvSpPr>
        <p:spPr>
          <a:xfrm>
            <a:off x="777240" y="3703320"/>
            <a:ext cx="914400" cy="502920"/>
          </a:xfrm>
          <a:prstGeom prst="rect">
            <a:avLst/>
          </a:prstGeom>
          <a:noFill/>
        </p:spPr>
        <p:txBody>
          <a:bodyPr wrap="square" lIns="45720" rIns="45720" tIns="18288" bIns="18288" anchor="t">
            <a:spAutoFit/>
          </a:bodyPr>
          <a:lstStyle/>
          <a:p>
            <a:pPr algn="l"/>
            <a:r>
              <a:rPr sz="2200" b="1" i="0">
                <a:solidFill>
                  <a:srgbClr val="1E3A5F"/>
                </a:solidFill>
                <a:latin typeface="Cambria"/>
              </a:rPr>
              <a:t>03</a:t>
            </a:r>
          </a:p>
        </p:txBody>
      </p:sp>
      <p:sp>
        <p:nvSpPr>
          <p:cNvPr id="18" name="TextBox 17"/>
          <p:cNvSpPr txBox="1"/>
          <p:nvPr/>
        </p:nvSpPr>
        <p:spPr>
          <a:xfrm>
            <a:off x="1691640" y="3657600"/>
            <a:ext cx="7315200" cy="365760"/>
          </a:xfrm>
          <a:prstGeom prst="rect">
            <a:avLst/>
          </a:prstGeom>
          <a:noFill/>
        </p:spPr>
        <p:txBody>
          <a:bodyPr wrap="square" lIns="45720" rIns="45720" tIns="18288" bIns="18288" anchor="t">
            <a:spAutoFit/>
          </a:bodyPr>
          <a:lstStyle/>
          <a:p>
            <a:pPr algn="l"/>
            <a:r>
              <a:rPr sz="1500" b="1" i="0">
                <a:solidFill>
                  <a:srgbClr val="0F172A"/>
                </a:solidFill>
                <a:latin typeface="Calibri"/>
              </a:rPr>
              <a:t>次のプロジェクトアイデア</a:t>
            </a:r>
          </a:p>
        </p:txBody>
      </p:sp>
      <p:sp>
        <p:nvSpPr>
          <p:cNvPr id="19" name="TextBox 18"/>
          <p:cNvSpPr txBox="1"/>
          <p:nvPr/>
        </p:nvSpPr>
        <p:spPr>
          <a:xfrm>
            <a:off x="1691640" y="3977640"/>
            <a:ext cx="8686800" cy="310896"/>
          </a:xfrm>
          <a:prstGeom prst="rect">
            <a:avLst/>
          </a:prstGeom>
          <a:noFill/>
        </p:spPr>
        <p:txBody>
          <a:bodyPr wrap="square" lIns="45720" rIns="45720" tIns="18288" bIns="18288" anchor="t">
            <a:spAutoFit/>
          </a:bodyPr>
          <a:lstStyle/>
          <a:p>
            <a:pPr algn="l"/>
            <a:r>
              <a:rPr sz="1100" b="0" i="0">
                <a:solidFill>
                  <a:srgbClr val="64748B"/>
                </a:solidFill>
                <a:latin typeface="Calibri"/>
              </a:rPr>
              <a:t>ゲーム・実用ツール・SaaSの6案</a:t>
            </a:r>
          </a:p>
        </p:txBody>
      </p:sp>
      <p:sp>
        <p:nvSpPr>
          <p:cNvPr id="20" name="Rectangle 19"/>
          <p:cNvSpPr/>
          <p:nvPr/>
        </p:nvSpPr>
        <p:spPr>
          <a:xfrm>
            <a:off x="548640" y="4416552"/>
            <a:ext cx="11064240" cy="786384"/>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1" name="Rectangle 20"/>
          <p:cNvSpPr/>
          <p:nvPr/>
        </p:nvSpPr>
        <p:spPr>
          <a:xfrm>
            <a:off x="548640" y="4416552"/>
            <a:ext cx="73152" cy="786384"/>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777240" y="4581144"/>
            <a:ext cx="914400" cy="502920"/>
          </a:xfrm>
          <a:prstGeom prst="rect">
            <a:avLst/>
          </a:prstGeom>
          <a:noFill/>
        </p:spPr>
        <p:txBody>
          <a:bodyPr wrap="square" lIns="45720" rIns="45720" tIns="18288" bIns="18288" anchor="t">
            <a:spAutoFit/>
          </a:bodyPr>
          <a:lstStyle/>
          <a:p>
            <a:pPr algn="l"/>
            <a:r>
              <a:rPr sz="2200" b="1" i="0">
                <a:solidFill>
                  <a:srgbClr val="1E3A5F"/>
                </a:solidFill>
                <a:latin typeface="Cambria"/>
              </a:rPr>
              <a:t>04</a:t>
            </a:r>
          </a:p>
        </p:txBody>
      </p:sp>
      <p:sp>
        <p:nvSpPr>
          <p:cNvPr id="23" name="TextBox 22"/>
          <p:cNvSpPr txBox="1"/>
          <p:nvPr/>
        </p:nvSpPr>
        <p:spPr>
          <a:xfrm>
            <a:off x="1691640" y="4535424"/>
            <a:ext cx="7315200" cy="365760"/>
          </a:xfrm>
          <a:prstGeom prst="rect">
            <a:avLst/>
          </a:prstGeom>
          <a:noFill/>
        </p:spPr>
        <p:txBody>
          <a:bodyPr wrap="square" lIns="45720" rIns="45720" tIns="18288" bIns="18288" anchor="t">
            <a:spAutoFit/>
          </a:bodyPr>
          <a:lstStyle/>
          <a:p>
            <a:pPr algn="l"/>
            <a:r>
              <a:rPr sz="1500" b="1" i="0">
                <a:solidFill>
                  <a:srgbClr val="0F172A"/>
                </a:solidFill>
                <a:latin typeface="Calibri"/>
              </a:rPr>
              <a:t>コミュニティ参加</a:t>
            </a:r>
          </a:p>
        </p:txBody>
      </p:sp>
      <p:sp>
        <p:nvSpPr>
          <p:cNvPr id="24" name="TextBox 23"/>
          <p:cNvSpPr txBox="1"/>
          <p:nvPr/>
        </p:nvSpPr>
        <p:spPr>
          <a:xfrm>
            <a:off x="1691640" y="4855464"/>
            <a:ext cx="8686800" cy="310896"/>
          </a:xfrm>
          <a:prstGeom prst="rect">
            <a:avLst/>
          </a:prstGeom>
          <a:noFill/>
        </p:spPr>
        <p:txBody>
          <a:bodyPr wrap="square" lIns="45720" rIns="45720" tIns="18288" bIns="18288" anchor="t">
            <a:spAutoFit/>
          </a:bodyPr>
          <a:lstStyle/>
          <a:p>
            <a:pPr algn="l"/>
            <a:r>
              <a:rPr sz="1100" b="0" i="0">
                <a:solidFill>
                  <a:srgbClr val="64748B"/>
                </a:solidFill>
                <a:latin typeface="Calibri"/>
              </a:rPr>
              <a:t>GitHub公開・ブログ執筆・カンファレンス・OSS</a:t>
            </a:r>
          </a:p>
        </p:txBody>
      </p:sp>
      <p:sp>
        <p:nvSpPr>
          <p:cNvPr id="25" name="Rectangle 24"/>
          <p:cNvSpPr/>
          <p:nvPr/>
        </p:nvSpPr>
        <p:spPr>
          <a:xfrm>
            <a:off x="548640" y="5294376"/>
            <a:ext cx="11064240" cy="786384"/>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Rectangle 25"/>
          <p:cNvSpPr/>
          <p:nvPr/>
        </p:nvSpPr>
        <p:spPr>
          <a:xfrm>
            <a:off x="548640" y="5294376"/>
            <a:ext cx="73152" cy="786384"/>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TextBox 26"/>
          <p:cNvSpPr txBox="1"/>
          <p:nvPr/>
        </p:nvSpPr>
        <p:spPr>
          <a:xfrm>
            <a:off x="777240" y="5458968"/>
            <a:ext cx="914400" cy="502920"/>
          </a:xfrm>
          <a:prstGeom prst="rect">
            <a:avLst/>
          </a:prstGeom>
          <a:noFill/>
        </p:spPr>
        <p:txBody>
          <a:bodyPr wrap="square" lIns="45720" rIns="45720" tIns="18288" bIns="18288" anchor="t">
            <a:spAutoFit/>
          </a:bodyPr>
          <a:lstStyle/>
          <a:p>
            <a:pPr algn="l"/>
            <a:r>
              <a:rPr sz="2200" b="1" i="0">
                <a:solidFill>
                  <a:srgbClr val="1E3A5F"/>
                </a:solidFill>
                <a:latin typeface="Cambria"/>
              </a:rPr>
              <a:t>05</a:t>
            </a:r>
          </a:p>
        </p:txBody>
      </p:sp>
      <p:sp>
        <p:nvSpPr>
          <p:cNvPr id="28" name="TextBox 27"/>
          <p:cNvSpPr txBox="1"/>
          <p:nvPr/>
        </p:nvSpPr>
        <p:spPr>
          <a:xfrm>
            <a:off x="1691640" y="5413248"/>
            <a:ext cx="7315200" cy="365760"/>
          </a:xfrm>
          <a:prstGeom prst="rect">
            <a:avLst/>
          </a:prstGeom>
          <a:noFill/>
        </p:spPr>
        <p:txBody>
          <a:bodyPr wrap="square" lIns="45720" rIns="45720" tIns="18288" bIns="18288" anchor="t">
            <a:spAutoFit/>
          </a:bodyPr>
          <a:lstStyle/>
          <a:p>
            <a:pPr algn="l"/>
            <a:r>
              <a:rPr sz="1500" b="1" i="0">
                <a:solidFill>
                  <a:srgbClr val="0F172A"/>
                </a:solidFill>
                <a:latin typeface="Calibri"/>
              </a:rPr>
              <a:t>キャリアパス</a:t>
            </a:r>
          </a:p>
        </p:txBody>
      </p:sp>
      <p:sp>
        <p:nvSpPr>
          <p:cNvPr id="29" name="TextBox 28"/>
          <p:cNvSpPr txBox="1"/>
          <p:nvPr/>
        </p:nvSpPr>
        <p:spPr>
          <a:xfrm>
            <a:off x="1691640" y="5733288"/>
            <a:ext cx="8686800" cy="310896"/>
          </a:xfrm>
          <a:prstGeom prst="rect">
            <a:avLst/>
          </a:prstGeom>
          <a:noFill/>
        </p:spPr>
        <p:txBody>
          <a:bodyPr wrap="square" lIns="45720" rIns="45720" tIns="18288" bIns="18288" anchor="t">
            <a:spAutoFit/>
          </a:bodyPr>
          <a:lstStyle/>
          <a:p>
            <a:pPr algn="l"/>
            <a:r>
              <a:rPr sz="1100" b="0" i="0">
                <a:solidFill>
                  <a:srgbClr val="64748B"/>
                </a:solidFill>
                <a:latin typeface="Calibri"/>
              </a:rPr>
              <a:t>Webエンジニア・フリーランス・起業・AIエンジニア</a:t>
            </a:r>
          </a:p>
        </p:txBody>
      </p:sp>
      <p:sp>
        <p:nvSpPr>
          <p:cNvPr id="30" name="TextBox 29"/>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第14章 — 次のステップと学習パス</a:t>
            </a:r>
          </a:p>
        </p:txBody>
      </p:sp>
      <p:sp>
        <p:nvSpPr>
          <p:cNvPr id="31" name="TextBox 30"/>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2 / 18</a:t>
            </a:r>
          </a:p>
        </p:txBody>
      </p:sp>
      <p:pic>
        <p:nvPicPr>
          <p:cNvPr id="32" name="slide_02.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2"/>
                </p:tgtEl>
              </p:cMediaNode>
            </p:audio>
          </p:childTnLst>
        </p:cTn>
      </p:par>
    </p:tnLst>
  </p:timing>
  <p:transition spd="med">
    <p:fade/>
  </p:transition>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E3A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40080" y="2377440"/>
            <a:ext cx="3657600" cy="365760"/>
          </a:xfrm>
          <a:prstGeom prst="rect">
            <a:avLst/>
          </a:prstGeom>
          <a:noFill/>
        </p:spPr>
        <p:txBody>
          <a:bodyPr wrap="square" lIns="45720" rIns="45720" tIns="18288" bIns="18288" anchor="t">
            <a:spAutoFit/>
          </a:bodyPr>
          <a:lstStyle/>
          <a:p>
            <a:pPr algn="l"/>
            <a:r>
              <a:rPr sz="1400" b="1" i="0">
                <a:solidFill>
                  <a:srgbClr val="F59E0B"/>
                </a:solidFill>
                <a:latin typeface="Calibri"/>
              </a:rPr>
              <a:t>PART 1</a:t>
            </a:r>
          </a:p>
        </p:txBody>
      </p:sp>
      <p:sp>
        <p:nvSpPr>
          <p:cNvPr id="4" name="TextBox 3"/>
          <p:cNvSpPr txBox="1"/>
          <p:nvPr/>
        </p:nvSpPr>
        <p:spPr>
          <a:xfrm>
            <a:off x="640080" y="2743200"/>
            <a:ext cx="10972800" cy="1097280"/>
          </a:xfrm>
          <a:prstGeom prst="rect">
            <a:avLst/>
          </a:prstGeom>
          <a:noFill/>
        </p:spPr>
        <p:txBody>
          <a:bodyPr wrap="square" lIns="45720" rIns="45720" tIns="18288" bIns="18288" anchor="t">
            <a:spAutoFit/>
          </a:bodyPr>
          <a:lstStyle/>
          <a:p>
            <a:pPr algn="l"/>
            <a:r>
              <a:rPr sz="5400" b="1" i="0">
                <a:solidFill>
                  <a:srgbClr val="FFFFFF"/>
                </a:solidFill>
                <a:latin typeface="Cambria"/>
              </a:rPr>
              <a:t>学んだことの振り返り</a:t>
            </a:r>
          </a:p>
        </p:txBody>
      </p:sp>
      <p:sp>
        <p:nvSpPr>
          <p:cNvPr id="5" name="TextBox 4"/>
          <p:cNvSpPr txBox="1"/>
          <p:nvPr/>
        </p:nvSpPr>
        <p:spPr>
          <a:xfrm>
            <a:off x="640080" y="3840480"/>
            <a:ext cx="10972800" cy="457200"/>
          </a:xfrm>
          <a:prstGeom prst="rect">
            <a:avLst/>
          </a:prstGeom>
          <a:noFill/>
        </p:spPr>
        <p:txBody>
          <a:bodyPr wrap="square" lIns="45720" rIns="45720" tIns="18288" bIns="18288" anchor="t">
            <a:spAutoFit/>
          </a:bodyPr>
          <a:lstStyle/>
          <a:p>
            <a:pPr algn="l"/>
            <a:r>
              <a:rPr sz="1800" b="0" i="0">
                <a:solidFill>
                  <a:srgbClr val="CBD5E1"/>
                </a:solidFill>
                <a:latin typeface="Calibri"/>
              </a:rPr>
              <a:t>ゼロからデプロイまで — 6つの技術領域</a:t>
            </a:r>
          </a:p>
        </p:txBody>
      </p:sp>
      <p:sp>
        <p:nvSpPr>
          <p:cNvPr id="6" name="Rectangle 5"/>
          <p:cNvSpPr/>
          <p:nvPr/>
        </p:nvSpPr>
        <p:spPr>
          <a:xfrm>
            <a:off x="640080" y="4572000"/>
            <a:ext cx="914400" cy="73152"/>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pic>
        <p:nvPicPr>
          <p:cNvPr id="7" name="slide_03.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7"/>
                </p:tgtEl>
              </p:cMediaNode>
            </p:audio>
          </p:childTnLst>
        </p:cTn>
      </p:par>
    </p:tnLst>
  </p:timing>
  <p:transition spd="med">
    <p:fade/>
  </p:transition>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RECAP 1 / 3</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環境構築 と Django の基礎</a:t>
            </a:r>
          </a:p>
        </p:txBody>
      </p:sp>
      <p:sp>
        <p:nvSpPr>
          <p:cNvPr id="5" name="TextBox 4"/>
          <p:cNvSpPr txBox="1"/>
          <p:nvPr/>
        </p:nvSpPr>
        <p:spPr>
          <a:xfrm>
            <a:off x="548640" y="1115568"/>
            <a:ext cx="10972800" cy="365760"/>
          </a:xfrm>
          <a:prstGeom prst="rect">
            <a:avLst/>
          </a:prstGeom>
          <a:noFill/>
        </p:spPr>
        <p:txBody>
          <a:bodyPr wrap="square" lIns="45720" rIns="45720" tIns="18288" bIns="18288" anchor="t">
            <a:spAutoFit/>
          </a:bodyPr>
          <a:lstStyle/>
          <a:p>
            <a:pPr algn="l"/>
            <a:r>
              <a:rPr sz="1400" b="0" i="0">
                <a:solidFill>
                  <a:srgbClr val="64748B"/>
                </a:solidFill>
                <a:latin typeface="Calibri"/>
              </a:rPr>
              <a:t>「自力で作って、データを動かす」までの土台</a:t>
            </a:r>
          </a:p>
        </p:txBody>
      </p:sp>
      <p:sp>
        <p:nvSpPr>
          <p:cNvPr id="6" name="Rectangle 5"/>
          <p:cNvSpPr/>
          <p:nvPr/>
        </p:nvSpPr>
        <p:spPr>
          <a:xfrm>
            <a:off x="548640" y="1691640"/>
            <a:ext cx="553212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ectangle 6"/>
          <p:cNvSpPr/>
          <p:nvPr/>
        </p:nvSpPr>
        <p:spPr>
          <a:xfrm>
            <a:off x="548640" y="1691640"/>
            <a:ext cx="73152" cy="45262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TextBox 7"/>
          <p:cNvSpPr txBox="1"/>
          <p:nvPr/>
        </p:nvSpPr>
        <p:spPr>
          <a:xfrm>
            <a:off x="777240" y="1874520"/>
            <a:ext cx="5166360" cy="457200"/>
          </a:xfrm>
          <a:prstGeom prst="rect">
            <a:avLst/>
          </a:prstGeom>
          <a:noFill/>
        </p:spPr>
        <p:txBody>
          <a:bodyPr wrap="square" lIns="45720" rIns="45720" tIns="18288" bIns="18288" anchor="t">
            <a:spAutoFit/>
          </a:bodyPr>
          <a:lstStyle/>
          <a:p>
            <a:pPr algn="l"/>
            <a:r>
              <a:rPr sz="2000" b="1" i="0">
                <a:solidFill>
                  <a:srgbClr val="3B82F6"/>
                </a:solidFill>
                <a:latin typeface="Cambria"/>
              </a:rPr>
              <a:t>環境構築</a:t>
            </a:r>
          </a:p>
        </p:txBody>
      </p:sp>
      <p:sp>
        <p:nvSpPr>
          <p:cNvPr id="9" name="TextBox 8"/>
          <p:cNvSpPr txBox="1"/>
          <p:nvPr/>
        </p:nvSpPr>
        <p:spPr>
          <a:xfrm>
            <a:off x="777240" y="2468880"/>
            <a:ext cx="5166360" cy="320040"/>
          </a:xfrm>
          <a:prstGeom prst="rect">
            <a:avLst/>
          </a:prstGeom>
          <a:noFill/>
        </p:spPr>
        <p:txBody>
          <a:bodyPr wrap="square" lIns="45720" rIns="45720" tIns="18288" bIns="18288" anchor="t">
            <a:spAutoFit/>
          </a:bodyPr>
          <a:lstStyle/>
          <a:p>
            <a:pPr algn="l"/>
            <a:r>
              <a:rPr sz="1100" b="1" i="0">
                <a:solidFill>
                  <a:srgbClr val="64748B"/>
                </a:solidFill>
                <a:latin typeface="Calibri"/>
              </a:rPr>
              <a:t>学んだこと</a:t>
            </a:r>
          </a:p>
        </p:txBody>
      </p:sp>
      <p:sp>
        <p:nvSpPr>
          <p:cNvPr id="10" name="Oval 9"/>
          <p:cNvSpPr/>
          <p:nvPr/>
        </p:nvSpPr>
        <p:spPr>
          <a:xfrm>
            <a:off x="777240" y="2944368"/>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1" name="TextBox 10"/>
          <p:cNvSpPr txBox="1"/>
          <p:nvPr/>
        </p:nvSpPr>
        <p:spPr>
          <a:xfrm>
            <a:off x="1051560" y="283464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Python・Git・エディタのインストール</a:t>
            </a:r>
          </a:p>
        </p:txBody>
      </p:sp>
      <p:sp>
        <p:nvSpPr>
          <p:cNvPr id="12" name="Oval 11"/>
          <p:cNvSpPr/>
          <p:nvPr/>
        </p:nvSpPr>
        <p:spPr>
          <a:xfrm>
            <a:off x="777240" y="3447288"/>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TextBox 12"/>
          <p:cNvSpPr txBox="1"/>
          <p:nvPr/>
        </p:nvSpPr>
        <p:spPr>
          <a:xfrm>
            <a:off x="1051560" y="333756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Gemini API（Google AI Studio）</a:t>
            </a:r>
          </a:p>
        </p:txBody>
      </p:sp>
      <p:sp>
        <p:nvSpPr>
          <p:cNvPr id="14" name="Oval 13"/>
          <p:cNvSpPr/>
          <p:nvPr/>
        </p:nvSpPr>
        <p:spPr>
          <a:xfrm>
            <a:off x="777240" y="3950208"/>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5" name="TextBox 14"/>
          <p:cNvSpPr txBox="1"/>
          <p:nvPr/>
        </p:nvSpPr>
        <p:spPr>
          <a:xfrm>
            <a:off x="1051560" y="384048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ターミナル/CLIの基礎</a:t>
            </a:r>
          </a:p>
        </p:txBody>
      </p:sp>
      <p:sp>
        <p:nvSpPr>
          <p:cNvPr id="16" name="Oval 15"/>
          <p:cNvSpPr/>
          <p:nvPr/>
        </p:nvSpPr>
        <p:spPr>
          <a:xfrm>
            <a:off x="777240" y="4453128"/>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7" name="TextBox 16"/>
          <p:cNvSpPr txBox="1"/>
          <p:nvPr/>
        </p:nvSpPr>
        <p:spPr>
          <a:xfrm>
            <a:off x="1051560" y="434340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PATH設定・権限・ポート競合の解決</a:t>
            </a:r>
          </a:p>
        </p:txBody>
      </p:sp>
      <p:sp>
        <p:nvSpPr>
          <p:cNvPr id="18" name="Rounded Rectangle 17"/>
          <p:cNvSpPr/>
          <p:nvPr/>
        </p:nvSpPr>
        <p:spPr>
          <a:xfrm>
            <a:off x="777240" y="5394960"/>
            <a:ext cx="5166360" cy="640080"/>
          </a:xfrm>
          <a:prstGeom prst="roundRect">
            <a:avLst/>
          </a:prstGeom>
          <a:solidFill>
            <a:srgbClr val="F8FAFC"/>
          </a:solidFill>
          <a:ln w="8890">
            <a:solidFill>
              <a:srgbClr val="3B82F6"/>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9" name="TextBox 18"/>
          <p:cNvSpPr txBox="1"/>
          <p:nvPr/>
        </p:nvSpPr>
        <p:spPr>
          <a:xfrm>
            <a:off x="914400" y="5513831"/>
            <a:ext cx="4983480" cy="411480"/>
          </a:xfrm>
          <a:prstGeom prst="rect">
            <a:avLst/>
          </a:prstGeom>
          <a:noFill/>
        </p:spPr>
        <p:txBody>
          <a:bodyPr wrap="square" lIns="45720" rIns="45720" tIns="18288" bIns="18288" anchor="t">
            <a:spAutoFit/>
          </a:bodyPr>
          <a:lstStyle/>
          <a:p>
            <a:pPr algn="ctr"/>
            <a:r>
              <a:rPr sz="1200" b="1" i="0">
                <a:solidFill>
                  <a:srgbClr val="1E3A5F"/>
                </a:solidFill>
                <a:latin typeface="Calibri"/>
              </a:rPr>
              <a:t>→ 開発環境を自力でセットアップできる</a:t>
            </a:r>
          </a:p>
        </p:txBody>
      </p:sp>
      <p:sp>
        <p:nvSpPr>
          <p:cNvPr id="20" name="Rectangle 19"/>
          <p:cNvSpPr/>
          <p:nvPr/>
        </p:nvSpPr>
        <p:spPr>
          <a:xfrm>
            <a:off x="6172200" y="1691640"/>
            <a:ext cx="553212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1" name="Rectangle 20"/>
          <p:cNvSpPr/>
          <p:nvPr/>
        </p:nvSpPr>
        <p:spPr>
          <a:xfrm>
            <a:off x="6172200" y="1691640"/>
            <a:ext cx="73152" cy="452628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6400800" y="1874520"/>
            <a:ext cx="5166360" cy="457200"/>
          </a:xfrm>
          <a:prstGeom prst="rect">
            <a:avLst/>
          </a:prstGeom>
          <a:noFill/>
        </p:spPr>
        <p:txBody>
          <a:bodyPr wrap="square" lIns="45720" rIns="45720" tIns="18288" bIns="18288" anchor="t">
            <a:spAutoFit/>
          </a:bodyPr>
          <a:lstStyle/>
          <a:p>
            <a:pPr algn="l"/>
            <a:r>
              <a:rPr sz="2000" b="1" i="0">
                <a:solidFill>
                  <a:srgbClr val="8B5CF6"/>
                </a:solidFill>
                <a:latin typeface="Cambria"/>
              </a:rPr>
              <a:t>Djangoの基礎</a:t>
            </a:r>
          </a:p>
        </p:txBody>
      </p:sp>
      <p:sp>
        <p:nvSpPr>
          <p:cNvPr id="23" name="TextBox 22"/>
          <p:cNvSpPr txBox="1"/>
          <p:nvPr/>
        </p:nvSpPr>
        <p:spPr>
          <a:xfrm>
            <a:off x="6400800" y="2468880"/>
            <a:ext cx="5166360" cy="320040"/>
          </a:xfrm>
          <a:prstGeom prst="rect">
            <a:avLst/>
          </a:prstGeom>
          <a:noFill/>
        </p:spPr>
        <p:txBody>
          <a:bodyPr wrap="square" lIns="45720" rIns="45720" tIns="18288" bIns="18288" anchor="t">
            <a:spAutoFit/>
          </a:bodyPr>
          <a:lstStyle/>
          <a:p>
            <a:pPr algn="l"/>
            <a:r>
              <a:rPr sz="1100" b="1" i="0">
                <a:solidFill>
                  <a:srgbClr val="64748B"/>
                </a:solidFill>
                <a:latin typeface="Calibri"/>
              </a:rPr>
              <a:t>学んだこと</a:t>
            </a:r>
          </a:p>
        </p:txBody>
      </p:sp>
      <p:sp>
        <p:nvSpPr>
          <p:cNvPr id="24" name="Oval 23"/>
          <p:cNvSpPr/>
          <p:nvPr/>
        </p:nvSpPr>
        <p:spPr>
          <a:xfrm>
            <a:off x="6400800" y="2944368"/>
            <a:ext cx="164592" cy="164592"/>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TextBox 24"/>
          <p:cNvSpPr txBox="1"/>
          <p:nvPr/>
        </p:nvSpPr>
        <p:spPr>
          <a:xfrm>
            <a:off x="6675120" y="283464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django-admin startproject</a:t>
            </a:r>
          </a:p>
        </p:txBody>
      </p:sp>
      <p:sp>
        <p:nvSpPr>
          <p:cNvPr id="26" name="Oval 25"/>
          <p:cNvSpPr/>
          <p:nvPr/>
        </p:nvSpPr>
        <p:spPr>
          <a:xfrm>
            <a:off x="6400800" y="3447288"/>
            <a:ext cx="164592" cy="164592"/>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TextBox 26"/>
          <p:cNvSpPr txBox="1"/>
          <p:nvPr/>
        </p:nvSpPr>
        <p:spPr>
          <a:xfrm>
            <a:off x="6675120" y="333756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MTV アーキテクチャ</a:t>
            </a:r>
          </a:p>
        </p:txBody>
      </p:sp>
      <p:sp>
        <p:nvSpPr>
          <p:cNvPr id="28" name="Oval 27"/>
          <p:cNvSpPr/>
          <p:nvPr/>
        </p:nvSpPr>
        <p:spPr>
          <a:xfrm>
            <a:off x="6400800" y="3950208"/>
            <a:ext cx="164592" cy="164592"/>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9" name="TextBox 28"/>
          <p:cNvSpPr txBox="1"/>
          <p:nvPr/>
        </p:nvSpPr>
        <p:spPr>
          <a:xfrm>
            <a:off x="6675120" y="384048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モデル設計とマイグレーション</a:t>
            </a:r>
          </a:p>
        </p:txBody>
      </p:sp>
      <p:sp>
        <p:nvSpPr>
          <p:cNvPr id="30" name="Oval 29"/>
          <p:cNvSpPr/>
          <p:nvPr/>
        </p:nvSpPr>
        <p:spPr>
          <a:xfrm>
            <a:off x="6400800" y="4453128"/>
            <a:ext cx="164592" cy="164592"/>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TextBox 30"/>
          <p:cNvSpPr txBox="1"/>
          <p:nvPr/>
        </p:nvSpPr>
        <p:spPr>
          <a:xfrm>
            <a:off x="6675120" y="434340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URL/View/Template + CSRF対策</a:t>
            </a:r>
          </a:p>
        </p:txBody>
      </p:sp>
      <p:sp>
        <p:nvSpPr>
          <p:cNvPr id="32" name="Rounded Rectangle 31"/>
          <p:cNvSpPr/>
          <p:nvPr/>
        </p:nvSpPr>
        <p:spPr>
          <a:xfrm>
            <a:off x="6400800" y="5394960"/>
            <a:ext cx="5166360" cy="640080"/>
          </a:xfrm>
          <a:prstGeom prst="roundRect">
            <a:avLst/>
          </a:prstGeom>
          <a:solidFill>
            <a:srgbClr val="F8FAFC"/>
          </a:solidFill>
          <a:ln w="8890">
            <a:solidFill>
              <a:srgbClr val="8B5CF6"/>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3" name="TextBox 32"/>
          <p:cNvSpPr txBox="1"/>
          <p:nvPr/>
        </p:nvSpPr>
        <p:spPr>
          <a:xfrm>
            <a:off x="6537960" y="5513831"/>
            <a:ext cx="4983480" cy="411480"/>
          </a:xfrm>
          <a:prstGeom prst="rect">
            <a:avLst/>
          </a:prstGeom>
          <a:noFill/>
        </p:spPr>
        <p:txBody>
          <a:bodyPr wrap="square" lIns="45720" rIns="45720" tIns="18288" bIns="18288" anchor="t">
            <a:spAutoFit/>
          </a:bodyPr>
          <a:lstStyle/>
          <a:p>
            <a:pPr algn="ctr"/>
            <a:r>
              <a:rPr sz="1200" b="1" i="0">
                <a:solidFill>
                  <a:srgbClr val="1E3A5F"/>
                </a:solidFill>
                <a:latin typeface="Calibri"/>
              </a:rPr>
              <a:t>→ DB駆動のWebアプリを作れる</a:t>
            </a:r>
          </a:p>
        </p:txBody>
      </p:sp>
      <p:sp>
        <p:nvSpPr>
          <p:cNvPr id="34" name="TextBox 33"/>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第14章 — 次のステップと学習パス</a:t>
            </a:r>
          </a:p>
        </p:txBody>
      </p:sp>
      <p:sp>
        <p:nvSpPr>
          <p:cNvPr id="35" name="TextBox 34"/>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4 / 18</a:t>
            </a:r>
          </a:p>
        </p:txBody>
      </p:sp>
      <p:pic>
        <p:nvPicPr>
          <p:cNvPr id="36" name="slide_04.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6"/>
                </p:tgtEl>
              </p:cMediaNode>
            </p:audio>
          </p:childTnLst>
        </p:cTn>
      </p:par>
    </p:tnLst>
  </p:timing>
  <p:transition spd="med">
    <p:fade/>
  </p:transition>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RECAP 2 / 3</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LLM API活用 と フロントエンド</a:t>
            </a:r>
          </a:p>
        </p:txBody>
      </p:sp>
      <p:sp>
        <p:nvSpPr>
          <p:cNvPr id="5" name="TextBox 4"/>
          <p:cNvSpPr txBox="1"/>
          <p:nvPr/>
        </p:nvSpPr>
        <p:spPr>
          <a:xfrm>
            <a:off x="548640" y="1115568"/>
            <a:ext cx="10972800" cy="365760"/>
          </a:xfrm>
          <a:prstGeom prst="rect">
            <a:avLst/>
          </a:prstGeom>
          <a:noFill/>
        </p:spPr>
        <p:txBody>
          <a:bodyPr wrap="square" lIns="45720" rIns="45720" tIns="18288" bIns="18288" anchor="t">
            <a:spAutoFit/>
          </a:bodyPr>
          <a:lstStyle/>
          <a:p>
            <a:pPr algn="l"/>
            <a:r>
              <a:rPr sz="1400" b="0" i="0">
                <a:solidFill>
                  <a:srgbClr val="64748B"/>
                </a:solidFill>
                <a:latin typeface="Calibri"/>
              </a:rPr>
              <a:t>AIをアプリに組み込む / 動的なUIを構築する</a:t>
            </a:r>
          </a:p>
        </p:txBody>
      </p:sp>
      <p:sp>
        <p:nvSpPr>
          <p:cNvPr id="6" name="Rectangle 5"/>
          <p:cNvSpPr/>
          <p:nvPr/>
        </p:nvSpPr>
        <p:spPr>
          <a:xfrm>
            <a:off x="548640" y="1691640"/>
            <a:ext cx="553212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ectangle 6"/>
          <p:cNvSpPr/>
          <p:nvPr/>
        </p:nvSpPr>
        <p:spPr>
          <a:xfrm>
            <a:off x="548640" y="1691640"/>
            <a:ext cx="73152" cy="452628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TextBox 7"/>
          <p:cNvSpPr txBox="1"/>
          <p:nvPr/>
        </p:nvSpPr>
        <p:spPr>
          <a:xfrm>
            <a:off x="777240" y="1874520"/>
            <a:ext cx="5166360" cy="457200"/>
          </a:xfrm>
          <a:prstGeom prst="rect">
            <a:avLst/>
          </a:prstGeom>
          <a:noFill/>
        </p:spPr>
        <p:txBody>
          <a:bodyPr wrap="square" lIns="45720" rIns="45720" tIns="18288" bIns="18288" anchor="t">
            <a:spAutoFit/>
          </a:bodyPr>
          <a:lstStyle/>
          <a:p>
            <a:pPr algn="l"/>
            <a:r>
              <a:rPr sz="2000" b="1" i="0">
                <a:solidFill>
                  <a:srgbClr val="F59E0B"/>
                </a:solidFill>
                <a:latin typeface="Cambria"/>
              </a:rPr>
              <a:t>LLM API活用</a:t>
            </a:r>
          </a:p>
        </p:txBody>
      </p:sp>
      <p:sp>
        <p:nvSpPr>
          <p:cNvPr id="9" name="TextBox 8"/>
          <p:cNvSpPr txBox="1"/>
          <p:nvPr/>
        </p:nvSpPr>
        <p:spPr>
          <a:xfrm>
            <a:off x="777240" y="2468880"/>
            <a:ext cx="5166360" cy="320040"/>
          </a:xfrm>
          <a:prstGeom prst="rect">
            <a:avLst/>
          </a:prstGeom>
          <a:noFill/>
        </p:spPr>
        <p:txBody>
          <a:bodyPr wrap="square" lIns="45720" rIns="45720" tIns="18288" bIns="18288" anchor="t">
            <a:spAutoFit/>
          </a:bodyPr>
          <a:lstStyle/>
          <a:p>
            <a:pPr algn="l"/>
            <a:r>
              <a:rPr sz="1100" b="1" i="0">
                <a:solidFill>
                  <a:srgbClr val="64748B"/>
                </a:solidFill>
                <a:latin typeface="Calibri"/>
              </a:rPr>
              <a:t>学んだこと</a:t>
            </a:r>
          </a:p>
        </p:txBody>
      </p:sp>
      <p:sp>
        <p:nvSpPr>
          <p:cNvPr id="10" name="Oval 9"/>
          <p:cNvSpPr/>
          <p:nvPr/>
        </p:nvSpPr>
        <p:spPr>
          <a:xfrm>
            <a:off x="777240" y="2944368"/>
            <a:ext cx="164592" cy="164592"/>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1" name="TextBox 10"/>
          <p:cNvSpPr txBox="1"/>
          <p:nvPr/>
        </p:nvSpPr>
        <p:spPr>
          <a:xfrm>
            <a:off x="1051560" y="283464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Gemini APIの統合</a:t>
            </a:r>
          </a:p>
        </p:txBody>
      </p:sp>
      <p:sp>
        <p:nvSpPr>
          <p:cNvPr id="12" name="Oval 11"/>
          <p:cNvSpPr/>
          <p:nvPr/>
        </p:nvSpPr>
        <p:spPr>
          <a:xfrm>
            <a:off x="777240" y="3447288"/>
            <a:ext cx="164592" cy="164592"/>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TextBox 12"/>
          <p:cNvSpPr txBox="1"/>
          <p:nvPr/>
        </p:nvSpPr>
        <p:spPr>
          <a:xfrm>
            <a:off x="1051560" y="333756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プロンプトエンジニアリング</a:t>
            </a:r>
          </a:p>
        </p:txBody>
      </p:sp>
      <p:sp>
        <p:nvSpPr>
          <p:cNvPr id="14" name="Oval 13"/>
          <p:cNvSpPr/>
          <p:nvPr/>
        </p:nvSpPr>
        <p:spPr>
          <a:xfrm>
            <a:off x="777240" y="3950208"/>
            <a:ext cx="164592" cy="164592"/>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5" name="TextBox 14"/>
          <p:cNvSpPr txBox="1"/>
          <p:nvPr/>
        </p:nvSpPr>
        <p:spPr>
          <a:xfrm>
            <a:off x="1051560" y="384048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エラーハンドリングとリトライ</a:t>
            </a:r>
          </a:p>
        </p:txBody>
      </p:sp>
      <p:sp>
        <p:nvSpPr>
          <p:cNvPr id="16" name="Oval 15"/>
          <p:cNvSpPr/>
          <p:nvPr/>
        </p:nvSpPr>
        <p:spPr>
          <a:xfrm>
            <a:off x="777240" y="4453128"/>
            <a:ext cx="164592" cy="164592"/>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7" name="TextBox 16"/>
          <p:cNvSpPr txBox="1"/>
          <p:nvPr/>
        </p:nvSpPr>
        <p:spPr>
          <a:xfrm>
            <a:off x="1051560" y="434340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環境変数で機密情報管理</a:t>
            </a:r>
          </a:p>
        </p:txBody>
      </p:sp>
      <p:sp>
        <p:nvSpPr>
          <p:cNvPr id="18" name="Rounded Rectangle 17"/>
          <p:cNvSpPr/>
          <p:nvPr/>
        </p:nvSpPr>
        <p:spPr>
          <a:xfrm>
            <a:off x="777240" y="5394960"/>
            <a:ext cx="5166360" cy="640080"/>
          </a:xfrm>
          <a:prstGeom prst="roundRect">
            <a:avLst/>
          </a:prstGeom>
          <a:solidFill>
            <a:srgbClr val="F8FAFC"/>
          </a:solidFill>
          <a:ln w="8890">
            <a:solidFill>
              <a:srgbClr val="F59E0B"/>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9" name="TextBox 18"/>
          <p:cNvSpPr txBox="1"/>
          <p:nvPr/>
        </p:nvSpPr>
        <p:spPr>
          <a:xfrm>
            <a:off x="914400" y="5513831"/>
            <a:ext cx="4983480" cy="411480"/>
          </a:xfrm>
          <a:prstGeom prst="rect">
            <a:avLst/>
          </a:prstGeom>
          <a:noFill/>
        </p:spPr>
        <p:txBody>
          <a:bodyPr wrap="square" lIns="45720" rIns="45720" tIns="18288" bIns="18288" anchor="t">
            <a:spAutoFit/>
          </a:bodyPr>
          <a:lstStyle/>
          <a:p>
            <a:pPr algn="ctr"/>
            <a:r>
              <a:rPr sz="1200" b="1" i="0">
                <a:solidFill>
                  <a:srgbClr val="1E3A5F"/>
                </a:solidFill>
                <a:latin typeface="Calibri"/>
              </a:rPr>
              <a:t>→ LLMを自分のアプリに統合できる</a:t>
            </a:r>
          </a:p>
        </p:txBody>
      </p:sp>
      <p:sp>
        <p:nvSpPr>
          <p:cNvPr id="20" name="Rectangle 19"/>
          <p:cNvSpPr/>
          <p:nvPr/>
        </p:nvSpPr>
        <p:spPr>
          <a:xfrm>
            <a:off x="6172200" y="1691640"/>
            <a:ext cx="553212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1" name="Rectangle 20"/>
          <p:cNvSpPr/>
          <p:nvPr/>
        </p:nvSpPr>
        <p:spPr>
          <a:xfrm>
            <a:off x="6172200" y="1691640"/>
            <a:ext cx="73152" cy="4526280"/>
          </a:xfrm>
          <a:prstGeom prst="rect">
            <a:avLst/>
          </a:prstGeom>
          <a:solidFill>
            <a:srgbClr val="0D94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6400800" y="1874520"/>
            <a:ext cx="5166360" cy="457200"/>
          </a:xfrm>
          <a:prstGeom prst="rect">
            <a:avLst/>
          </a:prstGeom>
          <a:noFill/>
        </p:spPr>
        <p:txBody>
          <a:bodyPr wrap="square" lIns="45720" rIns="45720" tIns="18288" bIns="18288" anchor="t">
            <a:spAutoFit/>
          </a:bodyPr>
          <a:lstStyle/>
          <a:p>
            <a:pPr algn="l"/>
            <a:r>
              <a:rPr sz="2000" b="1" i="0">
                <a:solidFill>
                  <a:srgbClr val="0D9488"/>
                </a:solidFill>
                <a:latin typeface="Cambria"/>
              </a:rPr>
              <a:t>フロントエンド</a:t>
            </a:r>
          </a:p>
        </p:txBody>
      </p:sp>
      <p:sp>
        <p:nvSpPr>
          <p:cNvPr id="23" name="TextBox 22"/>
          <p:cNvSpPr txBox="1"/>
          <p:nvPr/>
        </p:nvSpPr>
        <p:spPr>
          <a:xfrm>
            <a:off x="6400800" y="2468880"/>
            <a:ext cx="5166360" cy="320040"/>
          </a:xfrm>
          <a:prstGeom prst="rect">
            <a:avLst/>
          </a:prstGeom>
          <a:noFill/>
        </p:spPr>
        <p:txBody>
          <a:bodyPr wrap="square" lIns="45720" rIns="45720" tIns="18288" bIns="18288" anchor="t">
            <a:spAutoFit/>
          </a:bodyPr>
          <a:lstStyle/>
          <a:p>
            <a:pPr algn="l"/>
            <a:r>
              <a:rPr sz="1100" b="1" i="0">
                <a:solidFill>
                  <a:srgbClr val="64748B"/>
                </a:solidFill>
                <a:latin typeface="Calibri"/>
              </a:rPr>
              <a:t>学んだこと</a:t>
            </a:r>
          </a:p>
        </p:txBody>
      </p:sp>
      <p:sp>
        <p:nvSpPr>
          <p:cNvPr id="24" name="Oval 23"/>
          <p:cNvSpPr/>
          <p:nvPr/>
        </p:nvSpPr>
        <p:spPr>
          <a:xfrm>
            <a:off x="6400800" y="2944368"/>
            <a:ext cx="164592" cy="164592"/>
          </a:xfrm>
          <a:prstGeom prst="ellipse">
            <a:avLst/>
          </a:prstGeom>
          <a:solidFill>
            <a:srgbClr val="0D94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TextBox 24"/>
          <p:cNvSpPr txBox="1"/>
          <p:nvPr/>
        </p:nvSpPr>
        <p:spPr>
          <a:xfrm>
            <a:off x="6675120" y="283464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htmx — JavaScriptなしでAjax</a:t>
            </a:r>
          </a:p>
        </p:txBody>
      </p:sp>
      <p:sp>
        <p:nvSpPr>
          <p:cNvPr id="26" name="Oval 25"/>
          <p:cNvSpPr/>
          <p:nvPr/>
        </p:nvSpPr>
        <p:spPr>
          <a:xfrm>
            <a:off x="6400800" y="3447288"/>
            <a:ext cx="164592" cy="164592"/>
          </a:xfrm>
          <a:prstGeom prst="ellipse">
            <a:avLst/>
          </a:prstGeom>
          <a:solidFill>
            <a:srgbClr val="0D94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TextBox 26"/>
          <p:cNvSpPr txBox="1"/>
          <p:nvPr/>
        </p:nvSpPr>
        <p:spPr>
          <a:xfrm>
            <a:off x="6675120" y="333756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Tailwind CSS でスタイリング</a:t>
            </a:r>
          </a:p>
        </p:txBody>
      </p:sp>
      <p:sp>
        <p:nvSpPr>
          <p:cNvPr id="28" name="Oval 27"/>
          <p:cNvSpPr/>
          <p:nvPr/>
        </p:nvSpPr>
        <p:spPr>
          <a:xfrm>
            <a:off x="6400800" y="3950208"/>
            <a:ext cx="164592" cy="164592"/>
          </a:xfrm>
          <a:prstGeom prst="ellipse">
            <a:avLst/>
          </a:prstGeom>
          <a:solidFill>
            <a:srgbClr val="0D94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9" name="TextBox 28"/>
          <p:cNvSpPr txBox="1"/>
          <p:nvPr/>
        </p:nvSpPr>
        <p:spPr>
          <a:xfrm>
            <a:off x="6675120" y="384048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レスポンシブデザインの基礎</a:t>
            </a:r>
          </a:p>
        </p:txBody>
      </p:sp>
      <p:sp>
        <p:nvSpPr>
          <p:cNvPr id="30" name="Oval 29"/>
          <p:cNvSpPr/>
          <p:nvPr/>
        </p:nvSpPr>
        <p:spPr>
          <a:xfrm>
            <a:off x="6400800" y="4453128"/>
            <a:ext cx="164592" cy="164592"/>
          </a:xfrm>
          <a:prstGeom prst="ellipse">
            <a:avLst/>
          </a:prstGeom>
          <a:solidFill>
            <a:srgbClr val="0D94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TextBox 30"/>
          <p:cNvSpPr txBox="1"/>
          <p:nvPr/>
        </p:nvSpPr>
        <p:spPr>
          <a:xfrm>
            <a:off x="6675120" y="4343400"/>
            <a:ext cx="4892040" cy="457200"/>
          </a:xfrm>
          <a:prstGeom prst="rect">
            <a:avLst/>
          </a:prstGeom>
          <a:noFill/>
        </p:spPr>
        <p:txBody>
          <a:bodyPr wrap="square" lIns="45720" rIns="45720" tIns="18288" bIns="18288" anchor="t">
            <a:spAutoFit/>
          </a:bodyPr>
          <a:lstStyle/>
          <a:p>
            <a:pPr algn="l"/>
            <a:r>
              <a:rPr sz="1200" b="0" i="0">
                <a:solidFill>
                  <a:srgbClr val="0F172A"/>
                </a:solidFill>
                <a:latin typeface="Calibri"/>
              </a:rPr>
              <a:t>サーバー中心の動的UI構築</a:t>
            </a:r>
          </a:p>
        </p:txBody>
      </p:sp>
      <p:sp>
        <p:nvSpPr>
          <p:cNvPr id="32" name="Rounded Rectangle 31"/>
          <p:cNvSpPr/>
          <p:nvPr/>
        </p:nvSpPr>
        <p:spPr>
          <a:xfrm>
            <a:off x="6400800" y="5394960"/>
            <a:ext cx="5166360" cy="640080"/>
          </a:xfrm>
          <a:prstGeom prst="roundRect">
            <a:avLst/>
          </a:prstGeom>
          <a:solidFill>
            <a:srgbClr val="F8FAFC"/>
          </a:solidFill>
          <a:ln w="8890">
            <a:solidFill>
              <a:srgbClr val="0D9488"/>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3" name="TextBox 32"/>
          <p:cNvSpPr txBox="1"/>
          <p:nvPr/>
        </p:nvSpPr>
        <p:spPr>
          <a:xfrm>
            <a:off x="6537960" y="5513831"/>
            <a:ext cx="4983480" cy="411480"/>
          </a:xfrm>
          <a:prstGeom prst="rect">
            <a:avLst/>
          </a:prstGeom>
          <a:noFill/>
        </p:spPr>
        <p:txBody>
          <a:bodyPr wrap="square" lIns="45720" rIns="45720" tIns="18288" bIns="18288" anchor="t">
            <a:spAutoFit/>
          </a:bodyPr>
          <a:lstStyle/>
          <a:p>
            <a:pPr algn="ctr"/>
            <a:r>
              <a:rPr sz="1200" b="1" i="0">
                <a:solidFill>
                  <a:srgbClr val="1E3A5F"/>
                </a:solidFill>
                <a:latin typeface="Calibri"/>
              </a:rPr>
              <a:t>→ モダンなUIを構築できる</a:t>
            </a:r>
          </a:p>
        </p:txBody>
      </p:sp>
      <p:sp>
        <p:nvSpPr>
          <p:cNvPr id="34" name="TextBox 33"/>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第14章 — 次のステップと学習パス</a:t>
            </a:r>
          </a:p>
        </p:txBody>
      </p:sp>
      <p:sp>
        <p:nvSpPr>
          <p:cNvPr id="35" name="TextBox 34"/>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5 / 18</a:t>
            </a:r>
          </a:p>
        </p:txBody>
      </p:sp>
      <p:pic>
        <p:nvPicPr>
          <p:cNvPr id="36" name="slide_05.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6"/>
                </p:tgtEl>
              </p:cMediaNode>
            </p:audio>
          </p:childTnLst>
        </p:cTn>
      </p:par>
    </p:tnLst>
  </p:timing>
  <p:transition spd="med">
    <p:fade/>
  </p:transition>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RECAP 3 / 3</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AWS EC2デプロイ と 運用</a:t>
            </a:r>
          </a:p>
        </p:txBody>
      </p:sp>
      <p:sp>
        <p:nvSpPr>
          <p:cNvPr id="5" name="TextBox 4"/>
          <p:cNvSpPr txBox="1"/>
          <p:nvPr/>
        </p:nvSpPr>
        <p:spPr>
          <a:xfrm>
            <a:off x="548640" y="1115568"/>
            <a:ext cx="10972800" cy="365760"/>
          </a:xfrm>
          <a:prstGeom prst="rect">
            <a:avLst/>
          </a:prstGeom>
          <a:noFill/>
        </p:spPr>
        <p:txBody>
          <a:bodyPr wrap="square" lIns="45720" rIns="45720" tIns="18288" bIns="18288" anchor="t">
            <a:spAutoFit/>
          </a:bodyPr>
          <a:lstStyle/>
          <a:p>
            <a:pPr algn="l"/>
            <a:r>
              <a:rPr sz="1400" b="0" i="0">
                <a:solidFill>
                  <a:srgbClr val="64748B"/>
                </a:solidFill>
                <a:latin typeface="Calibri"/>
              </a:rPr>
              <a:t>本番環境で「動かし続ける」スキル</a:t>
            </a:r>
          </a:p>
        </p:txBody>
      </p:sp>
      <p:sp>
        <p:nvSpPr>
          <p:cNvPr id="6" name="Rectangle 5"/>
          <p:cNvSpPr/>
          <p:nvPr/>
        </p:nvSpPr>
        <p:spPr>
          <a:xfrm>
            <a:off x="548640" y="1691640"/>
            <a:ext cx="553212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ectangle 6"/>
          <p:cNvSpPr/>
          <p:nvPr/>
        </p:nvSpPr>
        <p:spPr>
          <a:xfrm>
            <a:off x="548640" y="1691640"/>
            <a:ext cx="73152" cy="45262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TextBox 7"/>
          <p:cNvSpPr txBox="1"/>
          <p:nvPr/>
        </p:nvSpPr>
        <p:spPr>
          <a:xfrm>
            <a:off x="777240" y="1874520"/>
            <a:ext cx="5166360" cy="457200"/>
          </a:xfrm>
          <a:prstGeom prst="rect">
            <a:avLst/>
          </a:prstGeom>
          <a:noFill/>
        </p:spPr>
        <p:txBody>
          <a:bodyPr wrap="square" lIns="45720" rIns="45720" tIns="18288" bIns="18288" anchor="t">
            <a:spAutoFit/>
          </a:bodyPr>
          <a:lstStyle/>
          <a:p>
            <a:pPr algn="l"/>
            <a:r>
              <a:rPr sz="2000" b="1" i="0">
                <a:solidFill>
                  <a:srgbClr val="3B82F6"/>
                </a:solidFill>
                <a:latin typeface="Cambria"/>
              </a:rPr>
              <a:t>AWS EC2 デプロイ</a:t>
            </a:r>
          </a:p>
        </p:txBody>
      </p:sp>
      <p:sp>
        <p:nvSpPr>
          <p:cNvPr id="9" name="TextBox 8"/>
          <p:cNvSpPr txBox="1"/>
          <p:nvPr/>
        </p:nvSpPr>
        <p:spPr>
          <a:xfrm>
            <a:off x="777240" y="2468880"/>
            <a:ext cx="5166360" cy="320040"/>
          </a:xfrm>
          <a:prstGeom prst="rect">
            <a:avLst/>
          </a:prstGeom>
          <a:noFill/>
        </p:spPr>
        <p:txBody>
          <a:bodyPr wrap="square" lIns="45720" rIns="45720" tIns="18288" bIns="18288" anchor="t">
            <a:spAutoFit/>
          </a:bodyPr>
          <a:lstStyle/>
          <a:p>
            <a:pPr algn="l"/>
            <a:r>
              <a:rPr sz="1100" b="1" i="0">
                <a:solidFill>
                  <a:srgbClr val="64748B"/>
                </a:solidFill>
                <a:latin typeface="Calibri"/>
              </a:rPr>
              <a:t>学んだこと</a:t>
            </a:r>
          </a:p>
        </p:txBody>
      </p:sp>
      <p:sp>
        <p:nvSpPr>
          <p:cNvPr id="10" name="Oval 9"/>
          <p:cNvSpPr/>
          <p:nvPr/>
        </p:nvSpPr>
        <p:spPr>
          <a:xfrm>
            <a:off x="777240" y="2926080"/>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1" name="TextBox 10"/>
          <p:cNvSpPr txBox="1"/>
          <p:nvPr/>
        </p:nvSpPr>
        <p:spPr>
          <a:xfrm>
            <a:off x="1051560" y="2834640"/>
            <a:ext cx="4892040" cy="411480"/>
          </a:xfrm>
          <a:prstGeom prst="rect">
            <a:avLst/>
          </a:prstGeom>
          <a:noFill/>
        </p:spPr>
        <p:txBody>
          <a:bodyPr wrap="square" lIns="45720" rIns="45720" tIns="18288" bIns="18288" anchor="t">
            <a:spAutoFit/>
          </a:bodyPr>
          <a:lstStyle/>
          <a:p>
            <a:pPr algn="l"/>
            <a:r>
              <a:rPr sz="1200" b="0" i="0">
                <a:solidFill>
                  <a:srgbClr val="0F172A"/>
                </a:solidFill>
                <a:latin typeface="Calibri"/>
              </a:rPr>
              <a:t>AWSアカウント / EC2 / SSH</a:t>
            </a:r>
          </a:p>
        </p:txBody>
      </p:sp>
      <p:sp>
        <p:nvSpPr>
          <p:cNvPr id="12" name="Oval 11"/>
          <p:cNvSpPr/>
          <p:nvPr/>
        </p:nvSpPr>
        <p:spPr>
          <a:xfrm>
            <a:off x="777240" y="3383280"/>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TextBox 12"/>
          <p:cNvSpPr txBox="1"/>
          <p:nvPr/>
        </p:nvSpPr>
        <p:spPr>
          <a:xfrm>
            <a:off x="1051560" y="3291840"/>
            <a:ext cx="4892040" cy="411480"/>
          </a:xfrm>
          <a:prstGeom prst="rect">
            <a:avLst/>
          </a:prstGeom>
          <a:noFill/>
        </p:spPr>
        <p:txBody>
          <a:bodyPr wrap="square" lIns="45720" rIns="45720" tIns="18288" bIns="18288" anchor="t">
            <a:spAutoFit/>
          </a:bodyPr>
          <a:lstStyle/>
          <a:p>
            <a:pPr algn="l"/>
            <a:r>
              <a:rPr sz="1200" b="0" i="0">
                <a:solidFill>
                  <a:srgbClr val="0F172A"/>
                </a:solidFill>
                <a:latin typeface="Calibri"/>
              </a:rPr>
              <a:t>Gunicorn + Nginx 構成</a:t>
            </a:r>
          </a:p>
        </p:txBody>
      </p:sp>
      <p:sp>
        <p:nvSpPr>
          <p:cNvPr id="14" name="Oval 13"/>
          <p:cNvSpPr/>
          <p:nvPr/>
        </p:nvSpPr>
        <p:spPr>
          <a:xfrm>
            <a:off x="777240" y="3840480"/>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5" name="TextBox 14"/>
          <p:cNvSpPr txBox="1"/>
          <p:nvPr/>
        </p:nvSpPr>
        <p:spPr>
          <a:xfrm>
            <a:off x="1051560" y="3749040"/>
            <a:ext cx="4892040" cy="411480"/>
          </a:xfrm>
          <a:prstGeom prst="rect">
            <a:avLst/>
          </a:prstGeom>
          <a:noFill/>
        </p:spPr>
        <p:txBody>
          <a:bodyPr wrap="square" lIns="45720" rIns="45720" tIns="18288" bIns="18288" anchor="t">
            <a:spAutoFit/>
          </a:bodyPr>
          <a:lstStyle/>
          <a:p>
            <a:pPr algn="l"/>
            <a:r>
              <a:rPr sz="1200" b="0" i="0">
                <a:solidFill>
                  <a:srgbClr val="0F172A"/>
                </a:solidFill>
                <a:latin typeface="Calibri"/>
              </a:rPr>
              <a:t>Systemd でプロセス管理</a:t>
            </a:r>
          </a:p>
        </p:txBody>
      </p:sp>
      <p:sp>
        <p:nvSpPr>
          <p:cNvPr id="16" name="Oval 15"/>
          <p:cNvSpPr/>
          <p:nvPr/>
        </p:nvSpPr>
        <p:spPr>
          <a:xfrm>
            <a:off x="777240" y="4297680"/>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7" name="TextBox 16"/>
          <p:cNvSpPr txBox="1"/>
          <p:nvPr/>
        </p:nvSpPr>
        <p:spPr>
          <a:xfrm>
            <a:off x="1051560" y="4206240"/>
            <a:ext cx="4892040" cy="411480"/>
          </a:xfrm>
          <a:prstGeom prst="rect">
            <a:avLst/>
          </a:prstGeom>
          <a:noFill/>
        </p:spPr>
        <p:txBody>
          <a:bodyPr wrap="square" lIns="45720" rIns="45720" tIns="18288" bIns="18288" anchor="t">
            <a:spAutoFit/>
          </a:bodyPr>
          <a:lstStyle/>
          <a:p>
            <a:pPr algn="l"/>
            <a:r>
              <a:rPr sz="1200" b="0" i="0">
                <a:solidFill>
                  <a:srgbClr val="0F172A"/>
                </a:solidFill>
                <a:latin typeface="Calibri"/>
              </a:rPr>
              <a:t>Let's Encrypt で HTTPS化</a:t>
            </a:r>
          </a:p>
        </p:txBody>
      </p:sp>
      <p:sp>
        <p:nvSpPr>
          <p:cNvPr id="18" name="Oval 17"/>
          <p:cNvSpPr/>
          <p:nvPr/>
        </p:nvSpPr>
        <p:spPr>
          <a:xfrm>
            <a:off x="777240" y="4754880"/>
            <a:ext cx="164592" cy="164592"/>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9" name="TextBox 18"/>
          <p:cNvSpPr txBox="1"/>
          <p:nvPr/>
        </p:nvSpPr>
        <p:spPr>
          <a:xfrm>
            <a:off x="1051560" y="4663440"/>
            <a:ext cx="4892040" cy="411480"/>
          </a:xfrm>
          <a:prstGeom prst="rect">
            <a:avLst/>
          </a:prstGeom>
          <a:noFill/>
        </p:spPr>
        <p:txBody>
          <a:bodyPr wrap="square" lIns="45720" rIns="45720" tIns="18288" bIns="18288" anchor="t">
            <a:spAutoFit/>
          </a:bodyPr>
          <a:lstStyle/>
          <a:p>
            <a:pPr algn="l"/>
            <a:r>
              <a:rPr sz="1200" b="0" i="0">
                <a:solidFill>
                  <a:srgbClr val="0F172A"/>
                </a:solidFill>
                <a:latin typeface="Calibri"/>
              </a:rPr>
              <a:t>Route 53 で DNS設定</a:t>
            </a:r>
          </a:p>
        </p:txBody>
      </p:sp>
      <p:sp>
        <p:nvSpPr>
          <p:cNvPr id="20" name="Rounded Rectangle 19"/>
          <p:cNvSpPr/>
          <p:nvPr/>
        </p:nvSpPr>
        <p:spPr>
          <a:xfrm>
            <a:off x="777240" y="5394960"/>
            <a:ext cx="5166360" cy="640080"/>
          </a:xfrm>
          <a:prstGeom prst="roundRect">
            <a:avLst/>
          </a:prstGeom>
          <a:solidFill>
            <a:srgbClr val="F8FAFC"/>
          </a:solidFill>
          <a:ln w="8890">
            <a:solidFill>
              <a:srgbClr val="3B82F6"/>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1" name="TextBox 20"/>
          <p:cNvSpPr txBox="1"/>
          <p:nvPr/>
        </p:nvSpPr>
        <p:spPr>
          <a:xfrm>
            <a:off x="914400" y="5513831"/>
            <a:ext cx="4983480" cy="411480"/>
          </a:xfrm>
          <a:prstGeom prst="rect">
            <a:avLst/>
          </a:prstGeom>
          <a:noFill/>
        </p:spPr>
        <p:txBody>
          <a:bodyPr wrap="square" lIns="45720" rIns="45720" tIns="18288" bIns="18288" anchor="t">
            <a:spAutoFit/>
          </a:bodyPr>
          <a:lstStyle/>
          <a:p>
            <a:pPr algn="ctr"/>
            <a:r>
              <a:rPr sz="1200" b="1" i="0">
                <a:solidFill>
                  <a:srgbClr val="1E3A5F"/>
                </a:solidFill>
                <a:latin typeface="Calibri"/>
              </a:rPr>
              <a:t>→ 本番環境にデプロイできる</a:t>
            </a:r>
          </a:p>
        </p:txBody>
      </p:sp>
      <p:sp>
        <p:nvSpPr>
          <p:cNvPr id="22" name="Rectangle 21"/>
          <p:cNvSpPr/>
          <p:nvPr/>
        </p:nvSpPr>
        <p:spPr>
          <a:xfrm>
            <a:off x="6172200" y="1691640"/>
            <a:ext cx="553212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3" name="Rectangle 22"/>
          <p:cNvSpPr/>
          <p:nvPr/>
        </p:nvSpPr>
        <p:spPr>
          <a:xfrm>
            <a:off x="6172200" y="1691640"/>
            <a:ext cx="73152" cy="452628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4" name="TextBox 23"/>
          <p:cNvSpPr txBox="1"/>
          <p:nvPr/>
        </p:nvSpPr>
        <p:spPr>
          <a:xfrm>
            <a:off x="6400800" y="1874520"/>
            <a:ext cx="5166360" cy="457200"/>
          </a:xfrm>
          <a:prstGeom prst="rect">
            <a:avLst/>
          </a:prstGeom>
          <a:noFill/>
        </p:spPr>
        <p:txBody>
          <a:bodyPr wrap="square" lIns="45720" rIns="45720" tIns="18288" bIns="18288" anchor="t">
            <a:spAutoFit/>
          </a:bodyPr>
          <a:lstStyle/>
          <a:p>
            <a:pPr algn="l"/>
            <a:r>
              <a:rPr sz="2000" b="1" i="0">
                <a:solidFill>
                  <a:srgbClr val="10B981"/>
                </a:solidFill>
                <a:latin typeface="Cambria"/>
              </a:rPr>
              <a:t>運用とトラブル対応</a:t>
            </a:r>
          </a:p>
        </p:txBody>
      </p:sp>
      <p:sp>
        <p:nvSpPr>
          <p:cNvPr id="25" name="TextBox 24"/>
          <p:cNvSpPr txBox="1"/>
          <p:nvPr/>
        </p:nvSpPr>
        <p:spPr>
          <a:xfrm>
            <a:off x="6400800" y="2468880"/>
            <a:ext cx="5166360" cy="320040"/>
          </a:xfrm>
          <a:prstGeom prst="rect">
            <a:avLst/>
          </a:prstGeom>
          <a:noFill/>
        </p:spPr>
        <p:txBody>
          <a:bodyPr wrap="square" lIns="45720" rIns="45720" tIns="18288" bIns="18288" anchor="t">
            <a:spAutoFit/>
          </a:bodyPr>
          <a:lstStyle/>
          <a:p>
            <a:pPr algn="l"/>
            <a:r>
              <a:rPr sz="1100" b="1" i="0">
                <a:solidFill>
                  <a:srgbClr val="64748B"/>
                </a:solidFill>
                <a:latin typeface="Calibri"/>
              </a:rPr>
              <a:t>学んだこと</a:t>
            </a:r>
          </a:p>
        </p:txBody>
      </p:sp>
      <p:sp>
        <p:nvSpPr>
          <p:cNvPr id="26" name="Oval 25"/>
          <p:cNvSpPr/>
          <p:nvPr/>
        </p:nvSpPr>
        <p:spPr>
          <a:xfrm>
            <a:off x="6400800" y="2926080"/>
            <a:ext cx="164592" cy="164592"/>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TextBox 26"/>
          <p:cNvSpPr txBox="1"/>
          <p:nvPr/>
        </p:nvSpPr>
        <p:spPr>
          <a:xfrm>
            <a:off x="6675120" y="2834640"/>
            <a:ext cx="4892040" cy="411480"/>
          </a:xfrm>
          <a:prstGeom prst="rect">
            <a:avLst/>
          </a:prstGeom>
          <a:noFill/>
        </p:spPr>
        <p:txBody>
          <a:bodyPr wrap="square" lIns="45720" rIns="45720" tIns="18288" bIns="18288" anchor="t">
            <a:spAutoFit/>
          </a:bodyPr>
          <a:lstStyle/>
          <a:p>
            <a:pPr algn="l"/>
            <a:r>
              <a:rPr sz="1200" b="0" i="0">
                <a:solidFill>
                  <a:srgbClr val="0F172A"/>
                </a:solidFill>
                <a:latin typeface="Calibri"/>
              </a:rPr>
              <a:t>journalctl / Nginx ログ確認</a:t>
            </a:r>
          </a:p>
        </p:txBody>
      </p:sp>
      <p:sp>
        <p:nvSpPr>
          <p:cNvPr id="28" name="Oval 27"/>
          <p:cNvSpPr/>
          <p:nvPr/>
        </p:nvSpPr>
        <p:spPr>
          <a:xfrm>
            <a:off x="6400800" y="3383280"/>
            <a:ext cx="164592" cy="164592"/>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9" name="TextBox 28"/>
          <p:cNvSpPr txBox="1"/>
          <p:nvPr/>
        </p:nvSpPr>
        <p:spPr>
          <a:xfrm>
            <a:off x="6675120" y="3291840"/>
            <a:ext cx="4892040" cy="411480"/>
          </a:xfrm>
          <a:prstGeom prst="rect">
            <a:avLst/>
          </a:prstGeom>
          <a:noFill/>
        </p:spPr>
        <p:txBody>
          <a:bodyPr wrap="square" lIns="45720" rIns="45720" tIns="18288" bIns="18288" anchor="t">
            <a:spAutoFit/>
          </a:bodyPr>
          <a:lstStyle/>
          <a:p>
            <a:pPr algn="l"/>
            <a:r>
              <a:rPr sz="1200" b="0" i="0">
                <a:solidFill>
                  <a:srgbClr val="0F172A"/>
                </a:solidFill>
                <a:latin typeface="Calibri"/>
              </a:rPr>
              <a:t>502 / 500 / メモリ不足の対処</a:t>
            </a:r>
          </a:p>
        </p:txBody>
      </p:sp>
      <p:sp>
        <p:nvSpPr>
          <p:cNvPr id="30" name="Oval 29"/>
          <p:cNvSpPr/>
          <p:nvPr/>
        </p:nvSpPr>
        <p:spPr>
          <a:xfrm>
            <a:off x="6400800" y="3840480"/>
            <a:ext cx="164592" cy="164592"/>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TextBox 30"/>
          <p:cNvSpPr txBox="1"/>
          <p:nvPr/>
        </p:nvSpPr>
        <p:spPr>
          <a:xfrm>
            <a:off x="6675120" y="3749040"/>
            <a:ext cx="4892040" cy="411480"/>
          </a:xfrm>
          <a:prstGeom prst="rect">
            <a:avLst/>
          </a:prstGeom>
          <a:noFill/>
        </p:spPr>
        <p:txBody>
          <a:bodyPr wrap="square" lIns="45720" rIns="45720" tIns="18288" bIns="18288" anchor="t">
            <a:spAutoFit/>
          </a:bodyPr>
          <a:lstStyle/>
          <a:p>
            <a:pPr algn="l"/>
            <a:r>
              <a:rPr sz="1200" b="0" i="0">
                <a:solidFill>
                  <a:srgbClr val="0F172A"/>
                </a:solidFill>
                <a:latin typeface="Calibri"/>
              </a:rPr>
              <a:t>htop / df / iftop で監視</a:t>
            </a:r>
          </a:p>
        </p:txBody>
      </p:sp>
      <p:sp>
        <p:nvSpPr>
          <p:cNvPr id="32" name="Oval 31"/>
          <p:cNvSpPr/>
          <p:nvPr/>
        </p:nvSpPr>
        <p:spPr>
          <a:xfrm>
            <a:off x="6400800" y="4297680"/>
            <a:ext cx="164592" cy="164592"/>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3" name="TextBox 32"/>
          <p:cNvSpPr txBox="1"/>
          <p:nvPr/>
        </p:nvSpPr>
        <p:spPr>
          <a:xfrm>
            <a:off x="6675120" y="4206240"/>
            <a:ext cx="4892040" cy="411480"/>
          </a:xfrm>
          <a:prstGeom prst="rect">
            <a:avLst/>
          </a:prstGeom>
          <a:noFill/>
        </p:spPr>
        <p:txBody>
          <a:bodyPr wrap="square" lIns="45720" rIns="45720" tIns="18288" bIns="18288" anchor="t">
            <a:spAutoFit/>
          </a:bodyPr>
          <a:lstStyle/>
          <a:p>
            <a:pPr algn="l"/>
            <a:r>
              <a:rPr sz="1200" b="0" i="0">
                <a:solidFill>
                  <a:srgbClr val="0F172A"/>
                </a:solidFill>
                <a:latin typeface="Calibri"/>
              </a:rPr>
              <a:t>cron + S3 でバックアップ</a:t>
            </a:r>
          </a:p>
        </p:txBody>
      </p:sp>
      <p:sp>
        <p:nvSpPr>
          <p:cNvPr id="34" name="Oval 33"/>
          <p:cNvSpPr/>
          <p:nvPr/>
        </p:nvSpPr>
        <p:spPr>
          <a:xfrm>
            <a:off x="6400800" y="4754880"/>
            <a:ext cx="164592" cy="164592"/>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5" name="TextBox 34"/>
          <p:cNvSpPr txBox="1"/>
          <p:nvPr/>
        </p:nvSpPr>
        <p:spPr>
          <a:xfrm>
            <a:off x="6675120" y="4663440"/>
            <a:ext cx="4892040" cy="411480"/>
          </a:xfrm>
          <a:prstGeom prst="rect">
            <a:avLst/>
          </a:prstGeom>
          <a:noFill/>
        </p:spPr>
        <p:txBody>
          <a:bodyPr wrap="square" lIns="45720" rIns="45720" tIns="18288" bIns="18288" anchor="t">
            <a:spAutoFit/>
          </a:bodyPr>
          <a:lstStyle/>
          <a:p>
            <a:pPr algn="l"/>
            <a:r>
              <a:rPr sz="1200" b="0" i="0">
                <a:solidFill>
                  <a:srgbClr val="0F172A"/>
                </a:solidFill>
                <a:latin typeface="Calibri"/>
              </a:rPr>
              <a:t>SSH / Fail2ban / UFW でセキュリティ</a:t>
            </a:r>
          </a:p>
        </p:txBody>
      </p:sp>
      <p:sp>
        <p:nvSpPr>
          <p:cNvPr id="36" name="Rounded Rectangle 35"/>
          <p:cNvSpPr/>
          <p:nvPr/>
        </p:nvSpPr>
        <p:spPr>
          <a:xfrm>
            <a:off x="6400800" y="5394960"/>
            <a:ext cx="5166360" cy="640080"/>
          </a:xfrm>
          <a:prstGeom prst="roundRect">
            <a:avLst/>
          </a:prstGeom>
          <a:solidFill>
            <a:srgbClr val="F8FAFC"/>
          </a:solidFill>
          <a:ln w="8890">
            <a:solidFill>
              <a:srgbClr val="10B981"/>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7" name="TextBox 36"/>
          <p:cNvSpPr txBox="1"/>
          <p:nvPr/>
        </p:nvSpPr>
        <p:spPr>
          <a:xfrm>
            <a:off x="6537960" y="5513831"/>
            <a:ext cx="4983480" cy="411480"/>
          </a:xfrm>
          <a:prstGeom prst="rect">
            <a:avLst/>
          </a:prstGeom>
          <a:noFill/>
        </p:spPr>
        <p:txBody>
          <a:bodyPr wrap="square" lIns="45720" rIns="45720" tIns="18288" bIns="18288" anchor="t">
            <a:spAutoFit/>
          </a:bodyPr>
          <a:lstStyle/>
          <a:p>
            <a:pPr algn="ctr"/>
            <a:r>
              <a:rPr sz="1200" b="1" i="0">
                <a:solidFill>
                  <a:srgbClr val="1E3A5F"/>
                </a:solidFill>
                <a:latin typeface="Calibri"/>
              </a:rPr>
              <a:t>→ 本番のトラブルに対処できる</a:t>
            </a:r>
          </a:p>
        </p:txBody>
      </p:sp>
      <p:sp>
        <p:nvSpPr>
          <p:cNvPr id="38" name="TextBox 37"/>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第14章 — 次のステップと学習パス</a:t>
            </a:r>
          </a:p>
        </p:txBody>
      </p:sp>
      <p:sp>
        <p:nvSpPr>
          <p:cNvPr id="39" name="TextBox 38"/>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6 / 18</a:t>
            </a:r>
          </a:p>
        </p:txBody>
      </p:sp>
      <p:pic>
        <p:nvPicPr>
          <p:cNvPr id="40" name="slide_06.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0"/>
                </p:tgtEl>
              </p:cMediaNode>
            </p:audio>
          </p:childTnLst>
        </p:cTn>
      </p:par>
    </p:tnLst>
  </p:timing>
  <p:transition spd="med">
    <p:fade/>
  </p:transition>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E3A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40080" y="2377440"/>
            <a:ext cx="3657600" cy="365760"/>
          </a:xfrm>
          <a:prstGeom prst="rect">
            <a:avLst/>
          </a:prstGeom>
          <a:noFill/>
        </p:spPr>
        <p:txBody>
          <a:bodyPr wrap="square" lIns="45720" rIns="45720" tIns="18288" bIns="18288" anchor="t">
            <a:spAutoFit/>
          </a:bodyPr>
          <a:lstStyle/>
          <a:p>
            <a:pPr algn="l"/>
            <a:r>
              <a:rPr sz="1400" b="1" i="0">
                <a:solidFill>
                  <a:srgbClr val="F59E0B"/>
                </a:solidFill>
                <a:latin typeface="Calibri"/>
              </a:rPr>
              <a:t>PART 2</a:t>
            </a:r>
          </a:p>
        </p:txBody>
      </p:sp>
      <p:sp>
        <p:nvSpPr>
          <p:cNvPr id="4" name="TextBox 3"/>
          <p:cNvSpPr txBox="1"/>
          <p:nvPr/>
        </p:nvSpPr>
        <p:spPr>
          <a:xfrm>
            <a:off x="640080" y="2743200"/>
            <a:ext cx="10972800" cy="1097280"/>
          </a:xfrm>
          <a:prstGeom prst="rect">
            <a:avLst/>
          </a:prstGeom>
          <a:noFill/>
        </p:spPr>
        <p:txBody>
          <a:bodyPr wrap="square" lIns="45720" rIns="45720" tIns="18288" bIns="18288" anchor="t">
            <a:spAutoFit/>
          </a:bodyPr>
          <a:lstStyle/>
          <a:p>
            <a:pPr algn="l"/>
            <a:r>
              <a:rPr sz="5400" b="1" i="0">
                <a:solidFill>
                  <a:srgbClr val="FFFFFF"/>
                </a:solidFill>
                <a:latin typeface="Cambria"/>
              </a:rPr>
              <a:t>さらに学ぶべきこと</a:t>
            </a:r>
          </a:p>
        </p:txBody>
      </p:sp>
      <p:sp>
        <p:nvSpPr>
          <p:cNvPr id="5" name="TextBox 4"/>
          <p:cNvSpPr txBox="1"/>
          <p:nvPr/>
        </p:nvSpPr>
        <p:spPr>
          <a:xfrm>
            <a:off x="640080" y="3840480"/>
            <a:ext cx="10972800" cy="457200"/>
          </a:xfrm>
          <a:prstGeom prst="rect">
            <a:avLst/>
          </a:prstGeom>
          <a:noFill/>
        </p:spPr>
        <p:txBody>
          <a:bodyPr wrap="square" lIns="45720" rIns="45720" tIns="18288" bIns="18288" anchor="t">
            <a:spAutoFit/>
          </a:bodyPr>
          <a:lstStyle/>
          <a:p>
            <a:pPr algn="l"/>
            <a:r>
              <a:rPr sz="1800" b="0" i="0">
                <a:solidFill>
                  <a:srgbClr val="CBD5E1"/>
                </a:solidFill>
                <a:latin typeface="Calibri"/>
              </a:rPr>
              <a:t>本書の知識を「土台」に積み上げる技術スタック</a:t>
            </a:r>
          </a:p>
        </p:txBody>
      </p:sp>
      <p:sp>
        <p:nvSpPr>
          <p:cNvPr id="6" name="Rectangle 5"/>
          <p:cNvSpPr/>
          <p:nvPr/>
        </p:nvSpPr>
        <p:spPr>
          <a:xfrm>
            <a:off x="640080" y="4572000"/>
            <a:ext cx="914400" cy="73152"/>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pic>
        <p:nvPicPr>
          <p:cNvPr id="7" name="slide_07.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7"/>
                </p:tgtEl>
              </p:cMediaNode>
            </p:audio>
          </p:childTnLst>
        </p:cTn>
      </p:par>
    </p:tnLst>
  </p:timing>
  <p:transition spd="med">
    <p:fade/>
  </p:transition>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LEARN — FRONTEND</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フロントエンド強化 — TypeScript + UIフレームワーク</a:t>
            </a:r>
          </a:p>
        </p:txBody>
      </p:sp>
      <p:sp>
        <p:nvSpPr>
          <p:cNvPr id="5" name="TextBox 4"/>
          <p:cNvSpPr txBox="1"/>
          <p:nvPr/>
        </p:nvSpPr>
        <p:spPr>
          <a:xfrm>
            <a:off x="548640" y="1115568"/>
            <a:ext cx="10972800" cy="365760"/>
          </a:xfrm>
          <a:prstGeom prst="rect">
            <a:avLst/>
          </a:prstGeom>
          <a:noFill/>
        </p:spPr>
        <p:txBody>
          <a:bodyPr wrap="square" lIns="45720" rIns="45720" tIns="18288" bIns="18288" anchor="t">
            <a:spAutoFit/>
          </a:bodyPr>
          <a:lstStyle/>
          <a:p>
            <a:pPr algn="l"/>
            <a:r>
              <a:rPr sz="1400" b="0" i="0">
                <a:solidFill>
                  <a:srgbClr val="64748B"/>
                </a:solidFill>
                <a:latin typeface="Calibri"/>
              </a:rPr>
              <a:t>htmxの「サーバー中心」から、リッチな状態管理へ</a:t>
            </a:r>
          </a:p>
        </p:txBody>
      </p:sp>
      <p:sp>
        <p:nvSpPr>
          <p:cNvPr id="6" name="Rectangle 5"/>
          <p:cNvSpPr/>
          <p:nvPr/>
        </p:nvSpPr>
        <p:spPr>
          <a:xfrm>
            <a:off x="548640" y="1691640"/>
            <a:ext cx="365760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ectangle 6"/>
          <p:cNvSpPr/>
          <p:nvPr/>
        </p:nvSpPr>
        <p:spPr>
          <a:xfrm>
            <a:off x="548640" y="1691640"/>
            <a:ext cx="73152" cy="45262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TextBox 7"/>
          <p:cNvSpPr txBox="1"/>
          <p:nvPr/>
        </p:nvSpPr>
        <p:spPr>
          <a:xfrm>
            <a:off x="777240" y="1828800"/>
            <a:ext cx="3200400" cy="457200"/>
          </a:xfrm>
          <a:prstGeom prst="rect">
            <a:avLst/>
          </a:prstGeom>
          <a:noFill/>
        </p:spPr>
        <p:txBody>
          <a:bodyPr wrap="square" lIns="45720" rIns="45720" tIns="18288" bIns="18288" anchor="t">
            <a:spAutoFit/>
          </a:bodyPr>
          <a:lstStyle/>
          <a:p>
            <a:pPr algn="l"/>
            <a:r>
              <a:rPr sz="2000" b="1" i="0">
                <a:solidFill>
                  <a:srgbClr val="3B82F6"/>
                </a:solidFill>
                <a:latin typeface="Cambria"/>
              </a:rPr>
              <a:t>TypeScript</a:t>
            </a:r>
          </a:p>
        </p:txBody>
      </p:sp>
      <p:sp>
        <p:nvSpPr>
          <p:cNvPr id="9" name="TextBox 8"/>
          <p:cNvSpPr txBox="1"/>
          <p:nvPr/>
        </p:nvSpPr>
        <p:spPr>
          <a:xfrm>
            <a:off x="777240" y="2331720"/>
            <a:ext cx="3200400" cy="320040"/>
          </a:xfrm>
          <a:prstGeom prst="rect">
            <a:avLst/>
          </a:prstGeom>
          <a:noFill/>
        </p:spPr>
        <p:txBody>
          <a:bodyPr wrap="square" lIns="45720" rIns="45720" tIns="18288" bIns="18288" anchor="t">
            <a:spAutoFit/>
          </a:bodyPr>
          <a:lstStyle/>
          <a:p>
            <a:pPr algn="l"/>
            <a:r>
              <a:rPr sz="1200" b="0" i="0">
                <a:solidFill>
                  <a:srgbClr val="64748B"/>
                </a:solidFill>
                <a:latin typeface="Calibri"/>
              </a:rPr>
              <a:t>JavaScriptに型を追加</a:t>
            </a:r>
          </a:p>
        </p:txBody>
      </p:sp>
      <p:sp>
        <p:nvSpPr>
          <p:cNvPr id="10" name="TextBox 9"/>
          <p:cNvSpPr txBox="1"/>
          <p:nvPr/>
        </p:nvSpPr>
        <p:spPr>
          <a:xfrm>
            <a:off x="777240" y="2880360"/>
            <a:ext cx="457200" cy="274320"/>
          </a:xfrm>
          <a:prstGeom prst="rect">
            <a:avLst/>
          </a:prstGeom>
          <a:noFill/>
        </p:spPr>
        <p:txBody>
          <a:bodyPr wrap="square" lIns="45720" rIns="45720" tIns="18288" bIns="18288" anchor="t">
            <a:spAutoFit/>
          </a:bodyPr>
          <a:lstStyle/>
          <a:p>
            <a:pPr algn="l"/>
            <a:r>
              <a:rPr sz="1200" b="1" i="0">
                <a:solidFill>
                  <a:srgbClr val="3B82F6"/>
                </a:solidFill>
                <a:latin typeface="Cambria"/>
              </a:rPr>
              <a:t>01</a:t>
            </a:r>
          </a:p>
        </p:txBody>
      </p:sp>
      <p:sp>
        <p:nvSpPr>
          <p:cNvPr id="11" name="TextBox 10"/>
          <p:cNvSpPr txBox="1"/>
          <p:nvPr/>
        </p:nvSpPr>
        <p:spPr>
          <a:xfrm>
            <a:off x="1188720" y="2880360"/>
            <a:ext cx="2743200" cy="274320"/>
          </a:xfrm>
          <a:prstGeom prst="rect">
            <a:avLst/>
          </a:prstGeom>
          <a:noFill/>
        </p:spPr>
        <p:txBody>
          <a:bodyPr wrap="square" lIns="45720" rIns="45720" tIns="18288" bIns="18288" anchor="t">
            <a:spAutoFit/>
          </a:bodyPr>
          <a:lstStyle/>
          <a:p>
            <a:pPr algn="l"/>
            <a:r>
              <a:rPr sz="1200" b="1" i="0">
                <a:solidFill>
                  <a:srgbClr val="1E3A5F"/>
                </a:solidFill>
                <a:latin typeface="Calibri"/>
              </a:rPr>
              <a:t>バグの早期発見</a:t>
            </a:r>
          </a:p>
        </p:txBody>
      </p:sp>
      <p:sp>
        <p:nvSpPr>
          <p:cNvPr id="12" name="TextBox 11"/>
          <p:cNvSpPr txBox="1"/>
          <p:nvPr/>
        </p:nvSpPr>
        <p:spPr>
          <a:xfrm>
            <a:off x="1188720" y="3154680"/>
            <a:ext cx="2743200" cy="548640"/>
          </a:xfrm>
          <a:prstGeom prst="rect">
            <a:avLst/>
          </a:prstGeom>
          <a:noFill/>
        </p:spPr>
        <p:txBody>
          <a:bodyPr wrap="square" lIns="45720" rIns="45720" tIns="18288" bIns="18288" anchor="t">
            <a:spAutoFit/>
          </a:bodyPr>
          <a:lstStyle/>
          <a:p>
            <a:pPr algn="l"/>
            <a:r>
              <a:rPr sz="1000" b="0" i="0">
                <a:solidFill>
                  <a:srgbClr val="64748B"/>
                </a:solidFill>
                <a:latin typeface="Calibri"/>
              </a:rPr>
              <a:t>コンパイル時に型エラーを検出</a:t>
            </a:r>
          </a:p>
        </p:txBody>
      </p:sp>
      <p:sp>
        <p:nvSpPr>
          <p:cNvPr id="13" name="TextBox 12"/>
          <p:cNvSpPr txBox="1"/>
          <p:nvPr/>
        </p:nvSpPr>
        <p:spPr>
          <a:xfrm>
            <a:off x="777240" y="3840480"/>
            <a:ext cx="457200" cy="274320"/>
          </a:xfrm>
          <a:prstGeom prst="rect">
            <a:avLst/>
          </a:prstGeom>
          <a:noFill/>
        </p:spPr>
        <p:txBody>
          <a:bodyPr wrap="square" lIns="45720" rIns="45720" tIns="18288" bIns="18288" anchor="t">
            <a:spAutoFit/>
          </a:bodyPr>
          <a:lstStyle/>
          <a:p>
            <a:pPr algn="l"/>
            <a:r>
              <a:rPr sz="1200" b="1" i="0">
                <a:solidFill>
                  <a:srgbClr val="3B82F6"/>
                </a:solidFill>
                <a:latin typeface="Cambria"/>
              </a:rPr>
              <a:t>02</a:t>
            </a:r>
          </a:p>
        </p:txBody>
      </p:sp>
      <p:sp>
        <p:nvSpPr>
          <p:cNvPr id="14" name="TextBox 13"/>
          <p:cNvSpPr txBox="1"/>
          <p:nvPr/>
        </p:nvSpPr>
        <p:spPr>
          <a:xfrm>
            <a:off x="1188720" y="3840480"/>
            <a:ext cx="2743200" cy="274320"/>
          </a:xfrm>
          <a:prstGeom prst="rect">
            <a:avLst/>
          </a:prstGeom>
          <a:noFill/>
        </p:spPr>
        <p:txBody>
          <a:bodyPr wrap="square" lIns="45720" rIns="45720" tIns="18288" bIns="18288" anchor="t">
            <a:spAutoFit/>
          </a:bodyPr>
          <a:lstStyle/>
          <a:p>
            <a:pPr algn="l"/>
            <a:r>
              <a:rPr sz="1200" b="1" i="0">
                <a:solidFill>
                  <a:srgbClr val="1E3A5F"/>
                </a:solidFill>
                <a:latin typeface="Calibri"/>
              </a:rPr>
              <a:t>IDE補完が強化</a:t>
            </a:r>
          </a:p>
        </p:txBody>
      </p:sp>
      <p:sp>
        <p:nvSpPr>
          <p:cNvPr id="15" name="TextBox 14"/>
          <p:cNvSpPr txBox="1"/>
          <p:nvPr/>
        </p:nvSpPr>
        <p:spPr>
          <a:xfrm>
            <a:off x="1188720" y="4114800"/>
            <a:ext cx="2743200" cy="548640"/>
          </a:xfrm>
          <a:prstGeom prst="rect">
            <a:avLst/>
          </a:prstGeom>
          <a:noFill/>
        </p:spPr>
        <p:txBody>
          <a:bodyPr wrap="square" lIns="45720" rIns="45720" tIns="18288" bIns="18288" anchor="t">
            <a:spAutoFit/>
          </a:bodyPr>
          <a:lstStyle/>
          <a:p>
            <a:pPr algn="l"/>
            <a:r>
              <a:rPr sz="1000" b="0" i="0">
                <a:solidFill>
                  <a:srgbClr val="64748B"/>
                </a:solidFill>
                <a:latin typeface="Calibri"/>
              </a:rPr>
              <a:t>自動補完・リファクタリングが快適</a:t>
            </a:r>
          </a:p>
        </p:txBody>
      </p:sp>
      <p:sp>
        <p:nvSpPr>
          <p:cNvPr id="16" name="TextBox 15"/>
          <p:cNvSpPr txBox="1"/>
          <p:nvPr/>
        </p:nvSpPr>
        <p:spPr>
          <a:xfrm>
            <a:off x="777240" y="4800600"/>
            <a:ext cx="457200" cy="274320"/>
          </a:xfrm>
          <a:prstGeom prst="rect">
            <a:avLst/>
          </a:prstGeom>
          <a:noFill/>
        </p:spPr>
        <p:txBody>
          <a:bodyPr wrap="square" lIns="45720" rIns="45720" tIns="18288" bIns="18288" anchor="t">
            <a:spAutoFit/>
          </a:bodyPr>
          <a:lstStyle/>
          <a:p>
            <a:pPr algn="l"/>
            <a:r>
              <a:rPr sz="1200" b="1" i="0">
                <a:solidFill>
                  <a:srgbClr val="3B82F6"/>
                </a:solidFill>
                <a:latin typeface="Cambria"/>
              </a:rPr>
              <a:t>03</a:t>
            </a:r>
          </a:p>
        </p:txBody>
      </p:sp>
      <p:sp>
        <p:nvSpPr>
          <p:cNvPr id="17" name="TextBox 16"/>
          <p:cNvSpPr txBox="1"/>
          <p:nvPr/>
        </p:nvSpPr>
        <p:spPr>
          <a:xfrm>
            <a:off x="1188720" y="4800600"/>
            <a:ext cx="2743200" cy="274320"/>
          </a:xfrm>
          <a:prstGeom prst="rect">
            <a:avLst/>
          </a:prstGeom>
          <a:noFill/>
        </p:spPr>
        <p:txBody>
          <a:bodyPr wrap="square" lIns="45720" rIns="45720" tIns="18288" bIns="18288" anchor="t">
            <a:spAutoFit/>
          </a:bodyPr>
          <a:lstStyle/>
          <a:p>
            <a:pPr algn="l"/>
            <a:r>
              <a:rPr sz="1200" b="1" i="0">
                <a:solidFill>
                  <a:srgbClr val="1E3A5F"/>
                </a:solidFill>
                <a:latin typeface="Calibri"/>
              </a:rPr>
              <a:t>大規模で必須</a:t>
            </a:r>
          </a:p>
        </p:txBody>
      </p:sp>
      <p:sp>
        <p:nvSpPr>
          <p:cNvPr id="18" name="TextBox 17"/>
          <p:cNvSpPr txBox="1"/>
          <p:nvPr/>
        </p:nvSpPr>
        <p:spPr>
          <a:xfrm>
            <a:off x="1188720" y="5074920"/>
            <a:ext cx="2743200" cy="548640"/>
          </a:xfrm>
          <a:prstGeom prst="rect">
            <a:avLst/>
          </a:prstGeom>
          <a:noFill/>
        </p:spPr>
        <p:txBody>
          <a:bodyPr wrap="square" lIns="45720" rIns="45720" tIns="18288" bIns="18288" anchor="t">
            <a:spAutoFit/>
          </a:bodyPr>
          <a:lstStyle/>
          <a:p>
            <a:pPr algn="l"/>
            <a:r>
              <a:rPr sz="1000" b="0" i="0">
                <a:solidFill>
                  <a:srgbClr val="64748B"/>
                </a:solidFill>
                <a:latin typeface="Calibri"/>
              </a:rPr>
              <a:t>React/Vue/Angularでも標準</a:t>
            </a:r>
          </a:p>
        </p:txBody>
      </p:sp>
      <p:sp>
        <p:nvSpPr>
          <p:cNvPr id="19" name="Rectangle 18"/>
          <p:cNvSpPr/>
          <p:nvPr/>
        </p:nvSpPr>
        <p:spPr>
          <a:xfrm>
            <a:off x="4297680" y="1691640"/>
            <a:ext cx="731520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0" name="Rectangle 19"/>
          <p:cNvSpPr/>
          <p:nvPr/>
        </p:nvSpPr>
        <p:spPr>
          <a:xfrm>
            <a:off x="4297680" y="1691640"/>
            <a:ext cx="73152" cy="452628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1" name="TextBox 20"/>
          <p:cNvSpPr txBox="1"/>
          <p:nvPr/>
        </p:nvSpPr>
        <p:spPr>
          <a:xfrm>
            <a:off x="4526280" y="1828800"/>
            <a:ext cx="6400800" cy="457200"/>
          </a:xfrm>
          <a:prstGeom prst="rect">
            <a:avLst/>
          </a:prstGeom>
          <a:noFill/>
        </p:spPr>
        <p:txBody>
          <a:bodyPr wrap="square" lIns="45720" rIns="45720" tIns="18288" bIns="18288" anchor="t">
            <a:spAutoFit/>
          </a:bodyPr>
          <a:lstStyle/>
          <a:p>
            <a:pPr algn="l"/>
            <a:r>
              <a:rPr sz="2000" b="1" i="0">
                <a:solidFill>
                  <a:srgbClr val="8B5CF6"/>
                </a:solidFill>
                <a:latin typeface="Cambria"/>
              </a:rPr>
              <a:t>React  vs  Vue.js</a:t>
            </a:r>
          </a:p>
        </p:txBody>
      </p:sp>
      <p:sp>
        <p:nvSpPr>
          <p:cNvPr id="22" name="TextBox 21"/>
          <p:cNvSpPr txBox="1"/>
          <p:nvPr/>
        </p:nvSpPr>
        <p:spPr>
          <a:xfrm>
            <a:off x="4526280" y="2331720"/>
            <a:ext cx="6858000" cy="320040"/>
          </a:xfrm>
          <a:prstGeom prst="rect">
            <a:avLst/>
          </a:prstGeom>
          <a:noFill/>
        </p:spPr>
        <p:txBody>
          <a:bodyPr wrap="square" lIns="45720" rIns="45720" tIns="18288" bIns="18288" anchor="t">
            <a:spAutoFit/>
          </a:bodyPr>
          <a:lstStyle/>
          <a:p>
            <a:pPr algn="l"/>
            <a:r>
              <a:rPr sz="1200" b="0" i="0">
                <a:solidFill>
                  <a:srgbClr val="64748B"/>
                </a:solidFill>
                <a:latin typeface="Calibri"/>
              </a:rPr>
              <a:t>状況に応じて選ぶ — どちらも本書の延長で十分習得可能</a:t>
            </a:r>
          </a:p>
        </p:txBody>
      </p:sp>
      <p:sp>
        <p:nvSpPr>
          <p:cNvPr id="23" name="Rounded Rectangle 22"/>
          <p:cNvSpPr/>
          <p:nvPr/>
        </p:nvSpPr>
        <p:spPr>
          <a:xfrm>
            <a:off x="4572000" y="2880360"/>
            <a:ext cx="3246120" cy="3154680"/>
          </a:xfrm>
          <a:prstGeom prst="roundRect">
            <a:avLst/>
          </a:prstGeom>
          <a:solidFill>
            <a:srgbClr val="F8FAFC"/>
          </a:solidFill>
          <a:ln w="10160">
            <a:solidFill>
              <a:srgbClr val="EF4444"/>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4" name="Oval 23"/>
          <p:cNvSpPr/>
          <p:nvPr/>
        </p:nvSpPr>
        <p:spPr>
          <a:xfrm>
            <a:off x="4754880" y="3017520"/>
            <a:ext cx="594360" cy="594360"/>
          </a:xfrm>
          <a:prstGeom prst="ellipse">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TextBox 24"/>
          <p:cNvSpPr txBox="1"/>
          <p:nvPr/>
        </p:nvSpPr>
        <p:spPr>
          <a:xfrm>
            <a:off x="4754880" y="3072384"/>
            <a:ext cx="594360" cy="502920"/>
          </a:xfrm>
          <a:prstGeom prst="rect">
            <a:avLst/>
          </a:prstGeom>
          <a:noFill/>
        </p:spPr>
        <p:txBody>
          <a:bodyPr wrap="square" lIns="45720" rIns="45720" tIns="18288" bIns="18288" anchor="t">
            <a:spAutoFit/>
          </a:bodyPr>
          <a:lstStyle/>
          <a:p>
            <a:pPr algn="ctr"/>
            <a:r>
              <a:rPr sz="1800" b="1" i="0">
                <a:solidFill>
                  <a:srgbClr val="FFFFFF"/>
                </a:solidFill>
                <a:latin typeface="Cambria"/>
              </a:rPr>
              <a:t>R</a:t>
            </a:r>
          </a:p>
        </p:txBody>
      </p:sp>
      <p:sp>
        <p:nvSpPr>
          <p:cNvPr id="26" name="TextBox 25"/>
          <p:cNvSpPr txBox="1"/>
          <p:nvPr/>
        </p:nvSpPr>
        <p:spPr>
          <a:xfrm>
            <a:off x="5440680" y="3017520"/>
            <a:ext cx="2377440" cy="457200"/>
          </a:xfrm>
          <a:prstGeom prst="rect">
            <a:avLst/>
          </a:prstGeom>
          <a:noFill/>
        </p:spPr>
        <p:txBody>
          <a:bodyPr wrap="square" lIns="45720" rIns="45720" tIns="18288" bIns="18288" anchor="t">
            <a:spAutoFit/>
          </a:bodyPr>
          <a:lstStyle/>
          <a:p>
            <a:pPr algn="l"/>
            <a:r>
              <a:rPr sz="1800" b="1" i="0">
                <a:solidFill>
                  <a:srgbClr val="1E3A5F"/>
                </a:solidFill>
                <a:latin typeface="Cambria"/>
              </a:rPr>
              <a:t>React</a:t>
            </a:r>
          </a:p>
        </p:txBody>
      </p:sp>
      <p:sp>
        <p:nvSpPr>
          <p:cNvPr id="27" name="TextBox 26"/>
          <p:cNvSpPr txBox="1"/>
          <p:nvPr/>
        </p:nvSpPr>
        <p:spPr>
          <a:xfrm>
            <a:off x="4754880" y="3703320"/>
            <a:ext cx="2926080" cy="457200"/>
          </a:xfrm>
          <a:prstGeom prst="rect">
            <a:avLst/>
          </a:prstGeom>
          <a:noFill/>
        </p:spPr>
        <p:txBody>
          <a:bodyPr wrap="square" lIns="45720" rIns="45720" tIns="18288" bIns="18288" anchor="t">
            <a:spAutoFit/>
          </a:bodyPr>
          <a:lstStyle/>
          <a:p>
            <a:pPr algn="l"/>
            <a:r>
              <a:rPr sz="1100" b="0" i="0">
                <a:solidFill>
                  <a:srgbClr val="0F172A"/>
                </a:solidFill>
                <a:latin typeface="Calibri"/>
              </a:rPr>
              <a:t>Meta製・コンポーネントベース</a:t>
            </a:r>
          </a:p>
        </p:txBody>
      </p:sp>
      <p:sp>
        <p:nvSpPr>
          <p:cNvPr id="28" name="TextBox 27"/>
          <p:cNvSpPr txBox="1"/>
          <p:nvPr/>
        </p:nvSpPr>
        <p:spPr>
          <a:xfrm>
            <a:off x="4754880" y="4800600"/>
            <a:ext cx="2926080" cy="274320"/>
          </a:xfrm>
          <a:prstGeom prst="rect">
            <a:avLst/>
          </a:prstGeom>
          <a:noFill/>
        </p:spPr>
        <p:txBody>
          <a:bodyPr wrap="square" lIns="45720" rIns="45720" tIns="18288" bIns="18288" anchor="t">
            <a:spAutoFit/>
          </a:bodyPr>
          <a:lstStyle/>
          <a:p>
            <a:pPr algn="l"/>
            <a:r>
              <a:rPr sz="1000" b="1" i="0">
                <a:solidFill>
                  <a:srgbClr val="EF4444"/>
                </a:solidFill>
                <a:latin typeface="Calibri"/>
              </a:rPr>
              <a:t>向いている人</a:t>
            </a:r>
          </a:p>
        </p:txBody>
      </p:sp>
      <p:sp>
        <p:nvSpPr>
          <p:cNvPr id="29" name="TextBox 28"/>
          <p:cNvSpPr txBox="1"/>
          <p:nvPr/>
        </p:nvSpPr>
        <p:spPr>
          <a:xfrm>
            <a:off x="4754880" y="5074920"/>
            <a:ext cx="2926080" cy="868680"/>
          </a:xfrm>
          <a:prstGeom prst="rect">
            <a:avLst/>
          </a:prstGeom>
          <a:noFill/>
        </p:spPr>
        <p:txBody>
          <a:bodyPr wrap="square" lIns="45720" rIns="45720" tIns="18288" bIns="18288" anchor="t">
            <a:spAutoFit/>
          </a:bodyPr>
          <a:lstStyle/>
          <a:p>
            <a:pPr algn="l"/>
            <a:r>
              <a:rPr sz="1100" b="0" i="1">
                <a:solidFill>
                  <a:srgbClr val="0F172A"/>
                </a:solidFill>
                <a:latin typeface="Calibri"/>
              </a:rPr>
              <a:t>求人数最多 — 就職/転職を狙うなら</a:t>
            </a:r>
          </a:p>
        </p:txBody>
      </p:sp>
      <p:sp>
        <p:nvSpPr>
          <p:cNvPr id="30" name="Rounded Rectangle 29"/>
          <p:cNvSpPr/>
          <p:nvPr/>
        </p:nvSpPr>
        <p:spPr>
          <a:xfrm>
            <a:off x="7955280" y="2880360"/>
            <a:ext cx="3246120" cy="3154680"/>
          </a:xfrm>
          <a:prstGeom prst="roundRect">
            <a:avLst/>
          </a:prstGeom>
          <a:solidFill>
            <a:srgbClr val="F8FAFC"/>
          </a:solidFill>
          <a:ln w="10160">
            <a:solidFill>
              <a:srgbClr val="10B981"/>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Oval 30"/>
          <p:cNvSpPr/>
          <p:nvPr/>
        </p:nvSpPr>
        <p:spPr>
          <a:xfrm>
            <a:off x="8138160" y="3017520"/>
            <a:ext cx="594360" cy="59436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2" name="TextBox 31"/>
          <p:cNvSpPr txBox="1"/>
          <p:nvPr/>
        </p:nvSpPr>
        <p:spPr>
          <a:xfrm>
            <a:off x="8138160" y="3072384"/>
            <a:ext cx="594360" cy="502920"/>
          </a:xfrm>
          <a:prstGeom prst="rect">
            <a:avLst/>
          </a:prstGeom>
          <a:noFill/>
        </p:spPr>
        <p:txBody>
          <a:bodyPr wrap="square" lIns="45720" rIns="45720" tIns="18288" bIns="18288" anchor="t">
            <a:spAutoFit/>
          </a:bodyPr>
          <a:lstStyle/>
          <a:p>
            <a:pPr algn="ctr"/>
            <a:r>
              <a:rPr sz="1800" b="1" i="0">
                <a:solidFill>
                  <a:srgbClr val="FFFFFF"/>
                </a:solidFill>
                <a:latin typeface="Cambria"/>
              </a:rPr>
              <a:t>V</a:t>
            </a:r>
          </a:p>
        </p:txBody>
      </p:sp>
      <p:sp>
        <p:nvSpPr>
          <p:cNvPr id="33" name="TextBox 32"/>
          <p:cNvSpPr txBox="1"/>
          <p:nvPr/>
        </p:nvSpPr>
        <p:spPr>
          <a:xfrm>
            <a:off x="8823960" y="3017520"/>
            <a:ext cx="2377440" cy="457200"/>
          </a:xfrm>
          <a:prstGeom prst="rect">
            <a:avLst/>
          </a:prstGeom>
          <a:noFill/>
        </p:spPr>
        <p:txBody>
          <a:bodyPr wrap="square" lIns="45720" rIns="45720" tIns="18288" bIns="18288" anchor="t">
            <a:spAutoFit/>
          </a:bodyPr>
          <a:lstStyle/>
          <a:p>
            <a:pPr algn="l"/>
            <a:r>
              <a:rPr sz="1800" b="1" i="0">
                <a:solidFill>
                  <a:srgbClr val="1E3A5F"/>
                </a:solidFill>
                <a:latin typeface="Cambria"/>
              </a:rPr>
              <a:t>Vue.js</a:t>
            </a:r>
          </a:p>
        </p:txBody>
      </p:sp>
      <p:sp>
        <p:nvSpPr>
          <p:cNvPr id="34" name="TextBox 33"/>
          <p:cNvSpPr txBox="1"/>
          <p:nvPr/>
        </p:nvSpPr>
        <p:spPr>
          <a:xfrm>
            <a:off x="8138160" y="3703320"/>
            <a:ext cx="2926080" cy="457200"/>
          </a:xfrm>
          <a:prstGeom prst="rect">
            <a:avLst/>
          </a:prstGeom>
          <a:noFill/>
        </p:spPr>
        <p:txBody>
          <a:bodyPr wrap="square" lIns="45720" rIns="45720" tIns="18288" bIns="18288" anchor="t">
            <a:spAutoFit/>
          </a:bodyPr>
          <a:lstStyle/>
          <a:p>
            <a:pPr algn="l"/>
            <a:r>
              <a:rPr sz="1100" b="0" i="0">
                <a:solidFill>
                  <a:srgbClr val="0F172A"/>
                </a:solidFill>
                <a:latin typeface="Calibri"/>
              </a:rPr>
              <a:t>学習コスト低・日本語情報豊富</a:t>
            </a:r>
          </a:p>
        </p:txBody>
      </p:sp>
      <p:sp>
        <p:nvSpPr>
          <p:cNvPr id="35" name="TextBox 34"/>
          <p:cNvSpPr txBox="1"/>
          <p:nvPr/>
        </p:nvSpPr>
        <p:spPr>
          <a:xfrm>
            <a:off x="8138160" y="4800600"/>
            <a:ext cx="2926080" cy="274320"/>
          </a:xfrm>
          <a:prstGeom prst="rect">
            <a:avLst/>
          </a:prstGeom>
          <a:noFill/>
        </p:spPr>
        <p:txBody>
          <a:bodyPr wrap="square" lIns="45720" rIns="45720" tIns="18288" bIns="18288" anchor="t">
            <a:spAutoFit/>
          </a:bodyPr>
          <a:lstStyle/>
          <a:p>
            <a:pPr algn="l"/>
            <a:r>
              <a:rPr sz="1000" b="1" i="0">
                <a:solidFill>
                  <a:srgbClr val="10B981"/>
                </a:solidFill>
                <a:latin typeface="Calibri"/>
              </a:rPr>
              <a:t>向いている人</a:t>
            </a:r>
          </a:p>
        </p:txBody>
      </p:sp>
      <p:sp>
        <p:nvSpPr>
          <p:cNvPr id="36" name="TextBox 35"/>
          <p:cNvSpPr txBox="1"/>
          <p:nvPr/>
        </p:nvSpPr>
        <p:spPr>
          <a:xfrm>
            <a:off x="8138160" y="5074920"/>
            <a:ext cx="2926080" cy="868680"/>
          </a:xfrm>
          <a:prstGeom prst="rect">
            <a:avLst/>
          </a:prstGeom>
          <a:noFill/>
        </p:spPr>
        <p:txBody>
          <a:bodyPr wrap="square" lIns="45720" rIns="45720" tIns="18288" bIns="18288" anchor="t">
            <a:spAutoFit/>
          </a:bodyPr>
          <a:lstStyle/>
          <a:p>
            <a:pPr algn="l"/>
            <a:r>
              <a:rPr sz="1100" b="0" i="1">
                <a:solidFill>
                  <a:srgbClr val="0F172A"/>
                </a:solidFill>
                <a:latin typeface="Calibri"/>
              </a:rPr>
              <a:t>個人開発・学習優先 / htmxの延長として</a:t>
            </a:r>
          </a:p>
        </p:txBody>
      </p:sp>
      <p:sp>
        <p:nvSpPr>
          <p:cNvPr id="37" name="TextBox 36"/>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第14章 — 次のステップと学習パス</a:t>
            </a:r>
          </a:p>
        </p:txBody>
      </p:sp>
      <p:sp>
        <p:nvSpPr>
          <p:cNvPr id="38" name="TextBox 37"/>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8 / 18</a:t>
            </a:r>
          </a:p>
        </p:txBody>
      </p:sp>
      <p:pic>
        <p:nvPicPr>
          <p:cNvPr id="39" name="slide_08.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9"/>
                </p:tgtEl>
              </p:cMediaNode>
            </p:audio>
          </p:childTnLst>
        </p:cTn>
      </p:par>
    </p:tnLst>
  </p:timing>
  <p:transition spd="med">
    <p:fade/>
  </p:transition>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LEARN — BACKEND</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バックエンド強化 — API・非同期・リアルタイム</a:t>
            </a:r>
          </a:p>
        </p:txBody>
      </p:sp>
      <p:sp>
        <p:nvSpPr>
          <p:cNvPr id="5" name="TextBox 4"/>
          <p:cNvSpPr txBox="1"/>
          <p:nvPr/>
        </p:nvSpPr>
        <p:spPr>
          <a:xfrm>
            <a:off x="548640" y="1115568"/>
            <a:ext cx="10972800" cy="365760"/>
          </a:xfrm>
          <a:prstGeom prst="rect">
            <a:avLst/>
          </a:prstGeom>
          <a:noFill/>
        </p:spPr>
        <p:txBody>
          <a:bodyPr wrap="square" lIns="45720" rIns="45720" tIns="18288" bIns="18288" anchor="t">
            <a:spAutoFit/>
          </a:bodyPr>
          <a:lstStyle/>
          <a:p>
            <a:pPr algn="l"/>
            <a:r>
              <a:rPr sz="1400" b="0" i="0">
                <a:solidFill>
                  <a:srgbClr val="64748B"/>
                </a:solidFill>
                <a:latin typeface="Calibri"/>
              </a:rPr>
              <a:t>DRF / Celery / Channels で「もう一歩」先へ</a:t>
            </a:r>
          </a:p>
        </p:txBody>
      </p:sp>
      <p:sp>
        <p:nvSpPr>
          <p:cNvPr id="6" name="Rectangle 5"/>
          <p:cNvSpPr/>
          <p:nvPr/>
        </p:nvSpPr>
        <p:spPr>
          <a:xfrm>
            <a:off x="548640" y="1691640"/>
            <a:ext cx="365760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ectangle 6"/>
          <p:cNvSpPr/>
          <p:nvPr/>
        </p:nvSpPr>
        <p:spPr>
          <a:xfrm>
            <a:off x="548640" y="1691640"/>
            <a:ext cx="73152" cy="45262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Oval 7"/>
          <p:cNvSpPr/>
          <p:nvPr/>
        </p:nvSpPr>
        <p:spPr>
          <a:xfrm>
            <a:off x="777240" y="1920240"/>
            <a:ext cx="640080" cy="64008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9" name="TextBox 8"/>
          <p:cNvSpPr txBox="1"/>
          <p:nvPr/>
        </p:nvSpPr>
        <p:spPr>
          <a:xfrm>
            <a:off x="777240" y="1984248"/>
            <a:ext cx="640080" cy="502920"/>
          </a:xfrm>
          <a:prstGeom prst="rect">
            <a:avLst/>
          </a:prstGeom>
          <a:noFill/>
        </p:spPr>
        <p:txBody>
          <a:bodyPr wrap="square" lIns="45720" rIns="45720" tIns="18288" bIns="18288" anchor="t">
            <a:spAutoFit/>
          </a:bodyPr>
          <a:lstStyle/>
          <a:p>
            <a:pPr algn="ctr"/>
            <a:r>
              <a:rPr sz="2200" b="1" i="0">
                <a:solidFill>
                  <a:srgbClr val="FFFFFF"/>
                </a:solidFill>
                <a:latin typeface="Cambria"/>
              </a:rPr>
              <a:t>1</a:t>
            </a:r>
          </a:p>
        </p:txBody>
      </p:sp>
      <p:sp>
        <p:nvSpPr>
          <p:cNvPr id="10" name="TextBox 9"/>
          <p:cNvSpPr txBox="1"/>
          <p:nvPr/>
        </p:nvSpPr>
        <p:spPr>
          <a:xfrm>
            <a:off x="777240" y="2697480"/>
            <a:ext cx="3291840" cy="548640"/>
          </a:xfrm>
          <a:prstGeom prst="rect">
            <a:avLst/>
          </a:prstGeom>
          <a:noFill/>
        </p:spPr>
        <p:txBody>
          <a:bodyPr wrap="square" lIns="45720" rIns="45720" tIns="18288" bIns="18288" anchor="t">
            <a:spAutoFit/>
          </a:bodyPr>
          <a:lstStyle/>
          <a:p>
            <a:pPr algn="l"/>
            <a:r>
              <a:rPr sz="1500" b="1" i="0">
                <a:solidFill>
                  <a:srgbClr val="1E3A5F"/>
                </a:solidFill>
                <a:latin typeface="Cambria"/>
              </a:rPr>
              <a:t>Django REST Framework</a:t>
            </a:r>
          </a:p>
        </p:txBody>
      </p:sp>
      <p:sp>
        <p:nvSpPr>
          <p:cNvPr id="11" name="TextBox 10"/>
          <p:cNvSpPr txBox="1"/>
          <p:nvPr/>
        </p:nvSpPr>
        <p:spPr>
          <a:xfrm>
            <a:off x="777240" y="3200400"/>
            <a:ext cx="3291840" cy="365760"/>
          </a:xfrm>
          <a:prstGeom prst="rect">
            <a:avLst/>
          </a:prstGeom>
          <a:noFill/>
        </p:spPr>
        <p:txBody>
          <a:bodyPr wrap="square" lIns="45720" rIns="45720" tIns="18288" bIns="18288" anchor="t">
            <a:spAutoFit/>
          </a:bodyPr>
          <a:lstStyle/>
          <a:p>
            <a:pPr algn="l"/>
            <a:r>
              <a:rPr sz="1200" b="0" i="1">
                <a:solidFill>
                  <a:srgbClr val="3B82F6"/>
                </a:solidFill>
                <a:latin typeface="Calibri"/>
              </a:rPr>
              <a:t>DjangoでRESTful APIを簡単構築</a:t>
            </a:r>
          </a:p>
        </p:txBody>
      </p:sp>
      <p:sp>
        <p:nvSpPr>
          <p:cNvPr id="12" name="Rectangle 11"/>
          <p:cNvSpPr/>
          <p:nvPr/>
        </p:nvSpPr>
        <p:spPr>
          <a:xfrm>
            <a:off x="777240" y="3657600"/>
            <a:ext cx="320040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TextBox 12"/>
          <p:cNvSpPr txBox="1"/>
          <p:nvPr/>
        </p:nvSpPr>
        <p:spPr>
          <a:xfrm>
            <a:off x="777240" y="3794760"/>
            <a:ext cx="3291840" cy="274320"/>
          </a:xfrm>
          <a:prstGeom prst="rect">
            <a:avLst/>
          </a:prstGeom>
          <a:noFill/>
        </p:spPr>
        <p:txBody>
          <a:bodyPr wrap="square" lIns="45720" rIns="45720" tIns="18288" bIns="18288" anchor="t">
            <a:spAutoFit/>
          </a:bodyPr>
          <a:lstStyle/>
          <a:p>
            <a:pPr algn="l"/>
            <a:r>
              <a:rPr sz="1000" b="1" i="0">
                <a:solidFill>
                  <a:srgbClr val="64748B"/>
                </a:solidFill>
                <a:latin typeface="Calibri"/>
              </a:rPr>
              <a:t>なぜ学ぶべきか</a:t>
            </a:r>
          </a:p>
        </p:txBody>
      </p:sp>
      <p:sp>
        <p:nvSpPr>
          <p:cNvPr id="14" name="TextBox 13"/>
          <p:cNvSpPr txBox="1"/>
          <p:nvPr/>
        </p:nvSpPr>
        <p:spPr>
          <a:xfrm>
            <a:off x="777240" y="4114800"/>
            <a:ext cx="3291840" cy="2011680"/>
          </a:xfrm>
          <a:prstGeom prst="rect">
            <a:avLst/>
          </a:prstGeom>
          <a:noFill/>
        </p:spPr>
        <p:txBody>
          <a:bodyPr wrap="square" lIns="45720" rIns="45720" tIns="18288" bIns="18288" anchor="t">
            <a:spAutoFit/>
          </a:bodyPr>
          <a:lstStyle/>
          <a:p>
            <a:pPr algn="l"/>
            <a:r>
              <a:rPr sz="1100" b="0" i="0">
                <a:solidFill>
                  <a:srgbClr val="0F172A"/>
                </a:solidFill>
                <a:latin typeface="Calibri"/>
              </a:rPr>
              <a:t>シリアライズ・認証・ペイジネーション
フロントとバックの分離、モバイル連携</a:t>
            </a:r>
          </a:p>
        </p:txBody>
      </p:sp>
      <p:sp>
        <p:nvSpPr>
          <p:cNvPr id="15" name="Rectangle 14"/>
          <p:cNvSpPr/>
          <p:nvPr/>
        </p:nvSpPr>
        <p:spPr>
          <a:xfrm>
            <a:off x="4297680" y="1691640"/>
            <a:ext cx="365760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6" name="Rectangle 15"/>
          <p:cNvSpPr/>
          <p:nvPr/>
        </p:nvSpPr>
        <p:spPr>
          <a:xfrm>
            <a:off x="4297680" y="1691640"/>
            <a:ext cx="73152" cy="452628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7" name="Oval 16"/>
          <p:cNvSpPr/>
          <p:nvPr/>
        </p:nvSpPr>
        <p:spPr>
          <a:xfrm>
            <a:off x="4526280" y="1920240"/>
            <a:ext cx="640080" cy="640080"/>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TextBox 17"/>
          <p:cNvSpPr txBox="1"/>
          <p:nvPr/>
        </p:nvSpPr>
        <p:spPr>
          <a:xfrm>
            <a:off x="4526280" y="1984248"/>
            <a:ext cx="640080" cy="502920"/>
          </a:xfrm>
          <a:prstGeom prst="rect">
            <a:avLst/>
          </a:prstGeom>
          <a:noFill/>
        </p:spPr>
        <p:txBody>
          <a:bodyPr wrap="square" lIns="45720" rIns="45720" tIns="18288" bIns="18288" anchor="t">
            <a:spAutoFit/>
          </a:bodyPr>
          <a:lstStyle/>
          <a:p>
            <a:pPr algn="ctr"/>
            <a:r>
              <a:rPr sz="2200" b="1" i="0">
                <a:solidFill>
                  <a:srgbClr val="FFFFFF"/>
                </a:solidFill>
                <a:latin typeface="Cambria"/>
              </a:rPr>
              <a:t>2</a:t>
            </a:r>
          </a:p>
        </p:txBody>
      </p:sp>
      <p:sp>
        <p:nvSpPr>
          <p:cNvPr id="19" name="TextBox 18"/>
          <p:cNvSpPr txBox="1"/>
          <p:nvPr/>
        </p:nvSpPr>
        <p:spPr>
          <a:xfrm>
            <a:off x="4526280" y="2697480"/>
            <a:ext cx="3291840" cy="548640"/>
          </a:xfrm>
          <a:prstGeom prst="rect">
            <a:avLst/>
          </a:prstGeom>
          <a:noFill/>
        </p:spPr>
        <p:txBody>
          <a:bodyPr wrap="square" lIns="45720" rIns="45720" tIns="18288" bIns="18288" anchor="t">
            <a:spAutoFit/>
          </a:bodyPr>
          <a:lstStyle/>
          <a:p>
            <a:pPr algn="l"/>
            <a:r>
              <a:rPr sz="1500" b="1" i="0">
                <a:solidFill>
                  <a:srgbClr val="1E3A5F"/>
                </a:solidFill>
                <a:latin typeface="Cambria"/>
              </a:rPr>
              <a:t>Celery (非同期タスク)</a:t>
            </a:r>
          </a:p>
        </p:txBody>
      </p:sp>
      <p:sp>
        <p:nvSpPr>
          <p:cNvPr id="20" name="TextBox 19"/>
          <p:cNvSpPr txBox="1"/>
          <p:nvPr/>
        </p:nvSpPr>
        <p:spPr>
          <a:xfrm>
            <a:off x="4526280" y="3200400"/>
            <a:ext cx="3291840" cy="365760"/>
          </a:xfrm>
          <a:prstGeom prst="rect">
            <a:avLst/>
          </a:prstGeom>
          <a:noFill/>
        </p:spPr>
        <p:txBody>
          <a:bodyPr wrap="square" lIns="45720" rIns="45720" tIns="18288" bIns="18288" anchor="t">
            <a:spAutoFit/>
          </a:bodyPr>
          <a:lstStyle/>
          <a:p>
            <a:pPr algn="l"/>
            <a:r>
              <a:rPr sz="1200" b="0" i="1">
                <a:solidFill>
                  <a:srgbClr val="F59E0B"/>
                </a:solidFill>
                <a:latin typeface="Calibri"/>
              </a:rPr>
              <a:t>重い処理をバックグラウンドで</a:t>
            </a:r>
          </a:p>
        </p:txBody>
      </p:sp>
      <p:sp>
        <p:nvSpPr>
          <p:cNvPr id="21" name="Rectangle 20"/>
          <p:cNvSpPr/>
          <p:nvPr/>
        </p:nvSpPr>
        <p:spPr>
          <a:xfrm>
            <a:off x="4526280" y="3657600"/>
            <a:ext cx="320040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4526280" y="3794760"/>
            <a:ext cx="3291840" cy="274320"/>
          </a:xfrm>
          <a:prstGeom prst="rect">
            <a:avLst/>
          </a:prstGeom>
          <a:noFill/>
        </p:spPr>
        <p:txBody>
          <a:bodyPr wrap="square" lIns="45720" rIns="45720" tIns="18288" bIns="18288" anchor="t">
            <a:spAutoFit/>
          </a:bodyPr>
          <a:lstStyle/>
          <a:p>
            <a:pPr algn="l"/>
            <a:r>
              <a:rPr sz="1000" b="1" i="0">
                <a:solidFill>
                  <a:srgbClr val="64748B"/>
                </a:solidFill>
                <a:latin typeface="Calibri"/>
              </a:rPr>
              <a:t>なぜ学ぶべきか</a:t>
            </a:r>
          </a:p>
        </p:txBody>
      </p:sp>
      <p:sp>
        <p:nvSpPr>
          <p:cNvPr id="23" name="TextBox 22"/>
          <p:cNvSpPr txBox="1"/>
          <p:nvPr/>
        </p:nvSpPr>
        <p:spPr>
          <a:xfrm>
            <a:off x="4526280" y="4114800"/>
            <a:ext cx="3291840" cy="2011680"/>
          </a:xfrm>
          <a:prstGeom prst="rect">
            <a:avLst/>
          </a:prstGeom>
          <a:noFill/>
        </p:spPr>
        <p:txBody>
          <a:bodyPr wrap="square" lIns="45720" rIns="45720" tIns="18288" bIns="18288" anchor="t">
            <a:spAutoFit/>
          </a:bodyPr>
          <a:lstStyle/>
          <a:p>
            <a:pPr algn="l"/>
            <a:r>
              <a:rPr sz="1100" b="0" i="0">
                <a:solidFill>
                  <a:srgbClr val="0F172A"/>
                </a:solidFill>
                <a:latin typeface="Calibri"/>
              </a:rPr>
              <a:t>メール送信・画像処理・定期実行
スケーラブルなアプリの必須要素</a:t>
            </a:r>
          </a:p>
        </p:txBody>
      </p:sp>
      <p:sp>
        <p:nvSpPr>
          <p:cNvPr id="24" name="Rectangle 23"/>
          <p:cNvSpPr/>
          <p:nvPr/>
        </p:nvSpPr>
        <p:spPr>
          <a:xfrm>
            <a:off x="8046720" y="1691640"/>
            <a:ext cx="3657600" cy="45262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Rectangle 24"/>
          <p:cNvSpPr/>
          <p:nvPr/>
        </p:nvSpPr>
        <p:spPr>
          <a:xfrm>
            <a:off x="8046720" y="1691640"/>
            <a:ext cx="73152" cy="452628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Oval 25"/>
          <p:cNvSpPr/>
          <p:nvPr/>
        </p:nvSpPr>
        <p:spPr>
          <a:xfrm>
            <a:off x="8275320" y="1920240"/>
            <a:ext cx="640080" cy="640080"/>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TextBox 26"/>
          <p:cNvSpPr txBox="1"/>
          <p:nvPr/>
        </p:nvSpPr>
        <p:spPr>
          <a:xfrm>
            <a:off x="8275320" y="1984248"/>
            <a:ext cx="640080" cy="502920"/>
          </a:xfrm>
          <a:prstGeom prst="rect">
            <a:avLst/>
          </a:prstGeom>
          <a:noFill/>
        </p:spPr>
        <p:txBody>
          <a:bodyPr wrap="square" lIns="45720" rIns="45720" tIns="18288" bIns="18288" anchor="t">
            <a:spAutoFit/>
          </a:bodyPr>
          <a:lstStyle/>
          <a:p>
            <a:pPr algn="ctr"/>
            <a:r>
              <a:rPr sz="2200" b="1" i="0">
                <a:solidFill>
                  <a:srgbClr val="FFFFFF"/>
                </a:solidFill>
                <a:latin typeface="Cambria"/>
              </a:rPr>
              <a:t>3</a:t>
            </a:r>
          </a:p>
        </p:txBody>
      </p:sp>
      <p:sp>
        <p:nvSpPr>
          <p:cNvPr id="28" name="TextBox 27"/>
          <p:cNvSpPr txBox="1"/>
          <p:nvPr/>
        </p:nvSpPr>
        <p:spPr>
          <a:xfrm>
            <a:off x="8275320" y="2697480"/>
            <a:ext cx="3291840" cy="548640"/>
          </a:xfrm>
          <a:prstGeom prst="rect">
            <a:avLst/>
          </a:prstGeom>
          <a:noFill/>
        </p:spPr>
        <p:txBody>
          <a:bodyPr wrap="square" lIns="45720" rIns="45720" tIns="18288" bIns="18288" anchor="t">
            <a:spAutoFit/>
          </a:bodyPr>
          <a:lstStyle/>
          <a:p>
            <a:pPr algn="l"/>
            <a:r>
              <a:rPr sz="1500" b="1" i="0">
                <a:solidFill>
                  <a:srgbClr val="1E3A5F"/>
                </a:solidFill>
                <a:latin typeface="Cambria"/>
              </a:rPr>
              <a:t>Django Channels (WebSocket)</a:t>
            </a:r>
          </a:p>
        </p:txBody>
      </p:sp>
      <p:sp>
        <p:nvSpPr>
          <p:cNvPr id="29" name="TextBox 28"/>
          <p:cNvSpPr txBox="1"/>
          <p:nvPr/>
        </p:nvSpPr>
        <p:spPr>
          <a:xfrm>
            <a:off x="8275320" y="3200400"/>
            <a:ext cx="3291840" cy="365760"/>
          </a:xfrm>
          <a:prstGeom prst="rect">
            <a:avLst/>
          </a:prstGeom>
          <a:noFill/>
        </p:spPr>
        <p:txBody>
          <a:bodyPr wrap="square" lIns="45720" rIns="45720" tIns="18288" bIns="18288" anchor="t">
            <a:spAutoFit/>
          </a:bodyPr>
          <a:lstStyle/>
          <a:p>
            <a:pPr algn="l"/>
            <a:r>
              <a:rPr sz="1200" b="0" i="1">
                <a:solidFill>
                  <a:srgbClr val="8B5CF6"/>
                </a:solidFill>
                <a:latin typeface="Calibri"/>
              </a:rPr>
              <a:t>リアルタイム通信を実装</a:t>
            </a:r>
          </a:p>
        </p:txBody>
      </p:sp>
      <p:sp>
        <p:nvSpPr>
          <p:cNvPr id="30" name="Rectangle 29"/>
          <p:cNvSpPr/>
          <p:nvPr/>
        </p:nvSpPr>
        <p:spPr>
          <a:xfrm>
            <a:off x="8275320" y="3657600"/>
            <a:ext cx="3200400" cy="18288"/>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TextBox 30"/>
          <p:cNvSpPr txBox="1"/>
          <p:nvPr/>
        </p:nvSpPr>
        <p:spPr>
          <a:xfrm>
            <a:off x="8275320" y="3794760"/>
            <a:ext cx="3291840" cy="274320"/>
          </a:xfrm>
          <a:prstGeom prst="rect">
            <a:avLst/>
          </a:prstGeom>
          <a:noFill/>
        </p:spPr>
        <p:txBody>
          <a:bodyPr wrap="square" lIns="45720" rIns="45720" tIns="18288" bIns="18288" anchor="t">
            <a:spAutoFit/>
          </a:bodyPr>
          <a:lstStyle/>
          <a:p>
            <a:pPr algn="l"/>
            <a:r>
              <a:rPr sz="1000" b="1" i="0">
                <a:solidFill>
                  <a:srgbClr val="64748B"/>
                </a:solidFill>
                <a:latin typeface="Calibri"/>
              </a:rPr>
              <a:t>なぜ学ぶべきか</a:t>
            </a:r>
          </a:p>
        </p:txBody>
      </p:sp>
      <p:sp>
        <p:nvSpPr>
          <p:cNvPr id="32" name="TextBox 31"/>
          <p:cNvSpPr txBox="1"/>
          <p:nvPr/>
        </p:nvSpPr>
        <p:spPr>
          <a:xfrm>
            <a:off x="8275320" y="4114800"/>
            <a:ext cx="3291840" cy="2011680"/>
          </a:xfrm>
          <a:prstGeom prst="rect">
            <a:avLst/>
          </a:prstGeom>
          <a:noFill/>
        </p:spPr>
        <p:txBody>
          <a:bodyPr wrap="square" lIns="45720" rIns="45720" tIns="18288" bIns="18288" anchor="t">
            <a:spAutoFit/>
          </a:bodyPr>
          <a:lstStyle/>
          <a:p>
            <a:pPr algn="l"/>
            <a:r>
              <a:rPr sz="1100" b="0" i="0">
                <a:solidFill>
                  <a:srgbClr val="0F172A"/>
                </a:solidFill>
                <a:latin typeface="Calibri"/>
              </a:rPr>
              <a:t>チャット・ライブ通知・マルチプレイヤー
双方向通信が必要な機能で活躍</a:t>
            </a:r>
          </a:p>
        </p:txBody>
      </p:sp>
      <p:sp>
        <p:nvSpPr>
          <p:cNvPr id="33" name="TextBox 32"/>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第14章 — 次のステップと学習パス</a:t>
            </a:r>
          </a:p>
        </p:txBody>
      </p:sp>
      <p:sp>
        <p:nvSpPr>
          <p:cNvPr id="34" name="TextBox 33"/>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9 / 18</a:t>
            </a:r>
          </a:p>
        </p:txBody>
      </p:sp>
      <p:pic>
        <p:nvPicPr>
          <p:cNvPr id="35" name="slide_09.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5"/>
                </p:tgtEl>
              </p:cMediaNode>
            </p:audio>
          </p:childTnLst>
        </p:cTn>
      </p:par>
    </p:tnLst>
  </p:timing>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