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11.mp3" ContentType="audio/mpeg"/>
  <Override PartName="/ppt/media/media12.mp3" ContentType="audio/mpeg"/>
  <Override PartName="/ppt/media/media13.mp3" ContentType="audio/mpeg"/>
  <Override PartName="/ppt/media/media14.mp3" ContentType="audio/mpeg"/>
  <Override PartName="/ppt/media/media15.mp3" ContentType="audio/mpeg"/>
  <Override PartName="/ppt/media/media16.mp3" ContentType="audio/mpeg"/>
  <Override PartName="/ppt/media/media17.mp3" ContentType="audio/mpeg"/>
  <Override PartName="/ppt/media/media18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slide" Target="../slides/slide18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こんにちは。これから、第11章「独自ドメインとHTTPS設定」をお届けします。前の章でEC2にDjangoアプリを公開しました。この章では、覚えやすいドメイン名を取得し、安全なHTTPS通信を設定します。Route 53とLet's Encryptを使って、https://から安全にアクセスできる環境を作ります。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ネームサーバーの切り替えが完了したら、AレコードをRoute 53に作成します。ホストゾーンIDとEC2のパブリックIPを環境変数に設定してから、aws route53 change-resource-record-setsコマンドでAレコードを作成します。DNSの伝播確認はdigコマンドで行います。adventure-dev-journey.comのAレコードにEC2のIPが返ってくれば成功です。反映時間の目安は数分から数時間、最大で24時間です。DNS Checkerというオンラインツールで、世界中のDNSサーバーから確認することもできます。なお、EC2のパブリックIPはインスタンスを再起動するたびに変わります。固定IPが必要な場合はElastic IPの取得を検討してください。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PART 3は「HTTPS化」です。Let's Encryptで無料SSL証明書を取得し、NginxとDjangoの設定を更新します。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ertbotで証明書を取得する前に、Nginxのバーチャルホスト設定が必要です。バーチャルホストとは、1台のサーバーで複数のサイトを動かす仕組みです。ブラウザが送るHostヘッダーとNginxのserver_nameを照らし合わせて、どのサーバーブロックで処理するかを決めます。設定ファイルのserver_nameを、IPアドレスからドメイン名に変更します。adventure-dev-journey.comとwww.adventure-dev-journey.comを指定します。また、DjangoのALLOWED_HOSTSにもドメイン名を追加する必要があります。この設定なしでドメインでアクセスすると「DisallowedHost」エラーが発生します。HTTP状態でドメインアクセスができることを確認してから、Certbotを実行します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Let's Encryptで無料のSSL証明書を取得します。手順は3ステップです。ステップ1は、Certbotのインストールです。sudo snap install --classic certbotで最新版をインストールします。ステップ2は、証明書の発行です。sudo certbot --nginxコマンドに-dオプションでドメイン名を指定して実行します。メールアドレスの入力と利用規約への同意を求められます。成功すると証明書が/etc/letsencrypt/live/以下に保存されます。ステップ3は、自動更新の確認です。sudo certbot renew --dry-runでシミュレーションを行い、更新機能を確認します。Let's Encryptの証明書は90日間有効で、Systemdのタイマーが1日2回更新をチェックします。残り30日になると自動更新されます。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ertbotが自動で設定してくれた後、さらに改善できます。改善版のNginx設定では、443番ポートでHTTP/2を有効にして高速化を図ります。セキュリティヘッダーも3つ追加します。Strict-Transport-SecurityはHSTSと呼ばれ、常にHTTPSを強制します。X-Frame-Optionsはクリックジャッキング対策です。X-Content-Type-OptionsはMIMEスニッフィング対策です。また、静的ファイルにはexpires 30dでキャッシュを設定します。80番ポートではHTTPからHTTPSへ301リダイレクトを設定します。これでセキュリティとパフォーマンスの両方が改善されます。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NginxだけでなくDjango側にもHTTPS対応の設定を追加します。settings.pyのif not DEBUGブロック内に設定を追加することで、本番環境のみで有効にできます。SECURE_SSL_REDIRECTはすべてのHTTPリクエストをHTTPSにリダイレクトします。SESSION_COOKIE_SECUREとCSRF_COOKIE_SECUREは、クッキーをHTTPS経由でのみ送信します。SECURE_HSTS_SECONDSを31536000秒、つまり1年に設定してHSTSを有効にします。SECURE_CONTENT_TYPE_NOSNIFFでMIMEタイプスニッフィングを防ぎます。X_FRAME_OPTIONSでiframeによるクリックジャッキングを防ぎます。設定後はrsyncでサーバーに同期し、Gunicornを再起動して反映します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PART 4は「確認とつまずき」です。https://でアプリが公開されているか確認し、詰まりやすいポイントを押さえます。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つまずきポイントのトップ4を解説します。1つ目はDNS伝播待ちです。Certbotを実行するとNXDOMAINエラーが出ることがあります。digコマンドで確認し、DNSが伝播するまで数分から数時間待ちます。2つ目はCertbotの検証失敗です。「could not connect to verify」というエラーが出ます。セキュリティグループでポート80が開放されているか確認し、Nginxが起動しているか確認します。3つ目はリダイレクトループです。ブラウザに「リダイレクトが繰り返し行われました」と表示されます。X-Forwarded-Protoヘッダーが正しく設定されているか確認します。proxy_paramsにdollarマークschemeの記述があれば大丈夫です。4つ目は証明書の更新失敗です。90日後に証明書が切れてサイトにアクセスできなくなります。certbot renewで手動更新し、snap.certbot.renew.timerの状態も確認します。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おめでとうございます。https://からDjangoアプリに安全にアクセスできるようになりました。この章で学んだことを振り返りましょう。ドメインとDNSの仕組みを理解しました。お名前ドットコムでドメインを取得しました。Route 53のホストゾーンを作成し、ネームサーバーを切り替えました。AレコードでEC2とドメインを紐付けました。Let's EncryptとCertbotで無料のSSL証明書を取得しました。NginxでHTTPSとHTTPリダイレクトを設定しました。DjangoにもHTTPSのセキュリティ設定を追加しました。次の第12章では運用とトラブルシューティングを学びます。ログの確認、パフォーマンス監視、バックアップなど、公開後のサーバーの世話の仕方を解説します。Let's Encryptの証明書は90日有効です。自動更新の動作確認は必ず1度行いましょう。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の章では6つのテーマを扱います。1つ目は、ドメインとDNSの基礎です。ドメイン名がIPアドレスに変換される仕組みを理解します。2つ目は、ドメインの取得です。お名前ドットコムで.comドメインを取得します。3つ目は、Route 53でのDNS設定です。ホストゾーンを作成してAレコードを設定します。4つ目は、Let's Encryptによる無料SSLです。Certbotで証明書を取得し自動更新を設定します。5つ目は、NginxとDjangoの設定更新です。HTTPSリダイレクトとセキュリティヘッダーを追加します。6つ目は、つまずきポイントのトップ4です。DNS伝播の待機やCertbotのエラーを扱います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PART 1は「ドメインとDNS」です。覚えにくいIPアドレスを、覚えやすい名前に変換する仕組みを学びます。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NSはインターネットの電話帳です。IPアドレスは「192.0.2.1」のような数字の羅列で、電話番号のように覚えにくいです。ドメイン名は「google.com」のような文字列で、名前のように覚えやすいです。ブラウザがDNSサーバーに問い合わせることで、ドメイン名からIPアドレスが取得されます。独自ドメインを取得するメリットは5つあります。まず、IPアドレスから覚えやすいドメイン名に変わります。Let's Encryptなどの無料SSL証明書が使えるようになります。SEOでの評価が上がります。プロフェッショナルな印象を与えられます。contact@my-game.comのようなメールアドレスも取得できます。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NSレコードには複数のタイプがあります。本書で主に使うのはAレコードです。Aレコードはドメイン名をIPv4アドレスに紐付けます。例えばexample.comが192.0.2.1になります。AAAAレコードはIPv6アドレスへの紐付けです。CNAMEレコードはドメイン名を別のドメイン名に紐付けるエイリアスです。www.example.comをexample.comに紐付けるような使い方をします。MXレコードはメールサーバーの指定、TXTレコードはメール認証などのテキスト情報です。NSレコードはそのドメインのDNSサーバーを指定します。この章では、AレコードをRoute 53で設定して、ドメインをEC2のIPに紐付けます。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ドメイン取得サービスには複数の選択肢があります。Route 53はAWSが提供するサービスで年間12ドルですが、AWSとの統合が最も容易です。お名前ドットコムは日本語サポートがあり年間1,408円で、本書では初心者向けに推奨しています。Cloudflareは年間10ドルで無料CDNとDDoS対策が付いており、高速化を重視する場合に適しています。Namecheapは年間8.88ドルと最も安価な海外サービスです。お名前ドットコムでのドメイン取得は6ステップです。検索、選択、アカウント作成、メール認証、支払い、完了と進みます。所要時間はクレジットカード払いで10分から20分程度です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PART 2は「Route 53とDNS設定」です。AWSのDNSサービスで、ドメインをEC2インスタンスに紐付けます。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Route 53はAWSが提供するDNSサービスです。主な機能は4つあります。まず、ホストゾーン管理でDNSレコードを一元管理できます。次に、AWSのグローバルネットワークを活用した高可用性のDNS解決ができます。EC2、S3、CloudFrontなどのAWSサービスとの統合も容易です。さらに、ヘルスチェック機能で障害時に自動的に別のサーバーに切り替えられます。料金は、ホストゾーン1つあたり月額0.5ドル、DNSクエリは100万件まで無料です。ホストゾーンとは、1つのドメインのDNSレコードをまとめて管理する単位です。Aレコード、CNAMEレコード、MXレコードなどをまとめて管理します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Route 53でのDNS設定は2つのステップに分かれます。ステップ1は、Route 53でホストゾーンを作成します。aws route53 create-hosted-zoneコマンドを実行すると、4つのネームサーバーが払い出されます。例えば「ns-1837.awsdns-37.co.uk」のような形式です。この4つのネームサーバーをメモしておきます。ステップ2は、お名前ドットコムでネームサーバーを切り替えます。お名前ドットコムのナビ管理画面から、ネームサーバー設定を開きます。「その他のサービス」タブを選択し、Route 53から払い出された4つのネームサーバーを入力します。反映には通常数分から数時間、最大24時間かかります。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microsoft.com/office/2007/relationships/media" Target="../media/media1.mp3"/><Relationship Id="rId4" Type="http://schemas.openxmlformats.org/officeDocument/2006/relationships/video" Target="../media/media1.mp3"/><Relationship Id="rId5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microsoft.com/office/2007/relationships/media" Target="../media/media10.mp3"/><Relationship Id="rId4" Type="http://schemas.openxmlformats.org/officeDocument/2006/relationships/video" Target="../media/media10.mp3"/><Relationship Id="rId5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microsoft.com/office/2007/relationships/media" Target="../media/media11.mp3"/><Relationship Id="rId4" Type="http://schemas.openxmlformats.org/officeDocument/2006/relationships/video" Target="../media/media11.mp3"/><Relationship Id="rId5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microsoft.com/office/2007/relationships/media" Target="../media/media12.mp3"/><Relationship Id="rId4" Type="http://schemas.openxmlformats.org/officeDocument/2006/relationships/video" Target="../media/media12.mp3"/><Relationship Id="rId5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microsoft.com/office/2007/relationships/media" Target="../media/media13.mp3"/><Relationship Id="rId4" Type="http://schemas.openxmlformats.org/officeDocument/2006/relationships/video" Target="../media/media13.mp3"/><Relationship Id="rId5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microsoft.com/office/2007/relationships/media" Target="../media/media14.mp3"/><Relationship Id="rId4" Type="http://schemas.openxmlformats.org/officeDocument/2006/relationships/video" Target="../media/media14.mp3"/><Relationship Id="rId5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microsoft.com/office/2007/relationships/media" Target="../media/media15.mp3"/><Relationship Id="rId4" Type="http://schemas.openxmlformats.org/officeDocument/2006/relationships/video" Target="../media/media15.mp3"/><Relationship Id="rId5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microsoft.com/office/2007/relationships/media" Target="../media/media16.mp3"/><Relationship Id="rId4" Type="http://schemas.openxmlformats.org/officeDocument/2006/relationships/video" Target="../media/media16.mp3"/><Relationship Id="rId5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microsoft.com/office/2007/relationships/media" Target="../media/media17.mp3"/><Relationship Id="rId4" Type="http://schemas.openxmlformats.org/officeDocument/2006/relationships/video" Target="../media/media17.mp3"/><Relationship Id="rId5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microsoft.com/office/2007/relationships/media" Target="../media/media18.mp3"/><Relationship Id="rId4" Type="http://schemas.openxmlformats.org/officeDocument/2006/relationships/video" Target="../media/media18.mp3"/><Relationship Id="rId5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microsoft.com/office/2007/relationships/media" Target="../media/media2.mp3"/><Relationship Id="rId4" Type="http://schemas.openxmlformats.org/officeDocument/2006/relationships/video" Target="../media/media2.mp3"/><Relationship Id="rId5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microsoft.com/office/2007/relationships/media" Target="../media/media3.mp3"/><Relationship Id="rId4" Type="http://schemas.openxmlformats.org/officeDocument/2006/relationships/video" Target="../media/media3.mp3"/><Relationship Id="rId5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microsoft.com/office/2007/relationships/media" Target="../media/media4.mp3"/><Relationship Id="rId4" Type="http://schemas.openxmlformats.org/officeDocument/2006/relationships/video" Target="../media/media4.mp3"/><Relationship Id="rId5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microsoft.com/office/2007/relationships/media" Target="../media/media5.mp3"/><Relationship Id="rId4" Type="http://schemas.openxmlformats.org/officeDocument/2006/relationships/video" Target="../media/media5.mp3"/><Relationship Id="rId5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microsoft.com/office/2007/relationships/media" Target="../media/media6.mp3"/><Relationship Id="rId4" Type="http://schemas.openxmlformats.org/officeDocument/2006/relationships/video" Target="../media/media6.mp3"/><Relationship Id="rId5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microsoft.com/office/2007/relationships/media" Target="../media/media7.mp3"/><Relationship Id="rId4" Type="http://schemas.openxmlformats.org/officeDocument/2006/relationships/video" Target="../media/media7.mp3"/><Relationship Id="rId5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microsoft.com/office/2007/relationships/media" Target="../media/media8.mp3"/><Relationship Id="rId4" Type="http://schemas.openxmlformats.org/officeDocument/2006/relationships/video" Target="../media/media8.mp3"/><Relationship Id="rId5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microsoft.com/office/2007/relationships/media" Target="../media/media9.mp3"/><Relationship Id="rId4" Type="http://schemas.openxmlformats.org/officeDocument/2006/relationships/video" Target="../media/media9.mp3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200" b="1" i="0">
                <a:solidFill>
                  <a:srgbClr val="F59E0B"/>
                </a:solidFill>
                <a:latin typeface="Cambria"/>
              </a:rPr>
              <a:t>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69164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BD5E1"/>
                </a:solidFill>
                <a:latin typeface="Calibri"/>
              </a:rPr>
              <a:t>CHAPTER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4688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独自ドメインと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3756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59E0B"/>
                </a:solidFill>
                <a:latin typeface="Cambria"/>
              </a:rPr>
              <a:t>HTTPS 設定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4526280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https:// で安全に — Route 53 と Let's Encrypt で無料SSL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" y="5852160"/>
            <a:ext cx="274320" cy="54864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1005840" y="571500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本書のサンプル章</a:t>
            </a:r>
          </a:p>
        </p:txBody>
      </p:sp>
      <p:pic>
        <p:nvPicPr>
          <p:cNvPr id="10" name="slide_0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audio>
          </p:childTnLst>
        </p:cTn>
      </p:par>
    </p:tnLst>
  </p:timing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 RECORD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A レコード作成 + DNS 伝播確認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8580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4922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8B5CF6"/>
                </a:solidFill>
                <a:latin typeface="Calibri"/>
              </a:rPr>
              <a:t>A レコード作成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40080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21792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 i="1">
                <a:solidFill>
                  <a:srgbClr val="10B981"/>
                </a:solidFill>
                <a:latin typeface="Consolas"/>
              </a:rPr>
              <a:t># 環境変数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export HOSTED_ZONE_ID="Z123…"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export PUBLIC_IP="3.112.xxx.xxx"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A レコードを作成 (ルートドメイン)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$ aws route53 \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change-resource-record-sets 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--hosted-zone-id $HOSTED_ZONE_ID 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--change-batch '{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"Changes": [{
</a:t>
            </a:r>
            <a:r>
              <a:rPr sz="1200" b="1" i="0">
                <a:solidFill>
                  <a:srgbClr val="10B981"/>
                </a:solidFill>
                <a:latin typeface="Consolas"/>
              </a:rPr>
              <a:t>        "Action": "CREATE",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"ResourceRecordSet": {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          "Name": "adventure-dev-journey.com",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      "Type": "A",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  "TTL": 300,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  "ResourceRecords": [{
</a:t>
            </a:r>
            <a:r>
              <a:rPr sz="1200" b="1" i="0">
                <a:solidFill>
                  <a:srgbClr val="10B981"/>
                </a:solidFill>
                <a:latin typeface="Consolas"/>
              </a:rPr>
              <a:t>            "Value": "'$PUBLIC_IP'"}]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}}]}'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89520" y="1783080"/>
            <a:ext cx="4023360" cy="2194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7589520" y="1783080"/>
            <a:ext cx="73152" cy="21945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818120" y="196596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0B981"/>
                </a:solidFill>
                <a:latin typeface="Cambria"/>
              </a:rPr>
              <a:t>DNS伝播の確認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8120" y="2377440"/>
            <a:ext cx="3657600" cy="4572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7955280" y="2423160"/>
            <a:ext cx="347472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0">
                <a:solidFill>
                  <a:srgbClr val="10B981"/>
                </a:solidFill>
                <a:latin typeface="Consolas"/>
              </a:rPr>
              <a:t>$ dig adventure-dev-journey.com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18120" y="2926080"/>
            <a:ext cx="3657600" cy="8686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7955280" y="2990088"/>
            <a:ext cx="347472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0" i="0">
                <a:solidFill>
                  <a:srgbClr val="CBD5E1"/>
                </a:solidFill>
                <a:latin typeface="Consolas"/>
              </a:rPr>
              <a:t>adventure-dev-journey.com.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300 IN A </a:t>
            </a:r>
            <a:r>
              <a:rPr sz="1200" b="1" i="0">
                <a:solidFill>
                  <a:srgbClr val="10B981"/>
                </a:solidFill>
                <a:latin typeface="Consolas"/>
              </a:rPr>
              <a:t>3.112.xxx.xxx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89520" y="4114800"/>
            <a:ext cx="402336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7589520" y="4114800"/>
            <a:ext cx="73152" cy="2148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7818120" y="429768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mbria"/>
              </a:rPr>
              <a:t>反映時間の目安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8120" y="4709160"/>
            <a:ext cx="36576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F59E0B"/>
                </a:solidFill>
                <a:latin typeface="Cambria"/>
              </a:rPr>
              <a:t>数分〜数時間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8120" y="53492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(最大で 24 時間)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18120" y="576072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→ DNS Checker で世界中から確認可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第11章 — 独自ドメインとHTTPS設定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10 / 18</a:t>
            </a:r>
          </a:p>
        </p:txBody>
      </p:sp>
      <p:pic>
        <p:nvPicPr>
          <p:cNvPr id="25" name="slide_1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audio>
          </p:childTnLst>
        </p:cTn>
      </p:par>
    </p:tnLst>
  </p:timing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HTTPS 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Let's Encrypt で無料SSL → Nginx と Django を更新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1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VIRTUAL HOST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Nginx バーチャルホスト設定 (HTTP)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8580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4922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3B82F6"/>
                </a:solidFill>
                <a:latin typeface="Consolas"/>
              </a:rPr>
              <a:t>/etc/nginx/sites-available/adventure-game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40080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21792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F59E0B"/>
                </a:solidFill>
                <a:latin typeface="Consolas"/>
              </a:rPr>
              <a:t>server {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listen 80;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server_name \
</a:t>
            </a:r>
            <a:r>
              <a:rPr sz="1200" b="1" i="0">
                <a:solidFill>
                  <a:srgbClr val="10B981"/>
                </a:solidFill>
                <a:latin typeface="Consolas"/>
              </a:rPr>
              <a:t>        adventure-dev-journey.com \
</a:t>
            </a:r>
            <a:r>
              <a:rPr sz="1200" b="1" i="0">
                <a:solidFill>
                  <a:srgbClr val="10B981"/>
                </a:solidFill>
                <a:latin typeface="Consolas"/>
              </a:rPr>
              <a:t>        www.adventure-dev-journey.com;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    # 静的ファイル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location /static/ {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alias /home/ubuntu/.../staticfiles/;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}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    # Gunicorn へのプロキシ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location / {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include proxy_params;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    proxy_pass http://unix:/.../sock;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    }
</a:t>
            </a:r>
            <a:r>
              <a:rPr sz="1200" b="1" i="0">
                <a:solidFill>
                  <a:srgbClr val="F59E0B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520" y="1783080"/>
            <a:ext cx="4023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ポイント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9520" y="2286000"/>
            <a:ext cx="402336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7589520" y="2286000"/>
            <a:ext cx="73152" cy="11887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7818120" y="2404872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3B82F6"/>
                </a:solidFill>
                <a:latin typeface="Consolas"/>
              </a:rPr>
              <a:t>server_name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8120" y="2697480"/>
            <a:ext cx="36576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ドメイン名を指定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8120" y="3017520"/>
            <a:ext cx="365760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Hostヘッダーで
振り分け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89520" y="3611880"/>
            <a:ext cx="402336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7589520" y="3611880"/>
            <a:ext cx="73152" cy="118872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7818120" y="3730752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F59E0B"/>
                </a:solidFill>
                <a:latin typeface="Consolas"/>
              </a:rPr>
              <a:t>ALLOWED_HOSTS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8120" y="4023360"/>
            <a:ext cx="36576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Django側にも追加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8120" y="4343400"/>
            <a:ext cx="365760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.env.prod を更新
Gunicorn 再起動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89520" y="4937760"/>
            <a:ext cx="402336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7589520" y="4937760"/>
            <a:ext cx="73152" cy="118872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7818120" y="5056632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0B981"/>
                </a:solidFill>
                <a:latin typeface="Consolas"/>
              </a:rPr>
              <a:t>HTTP状態でテスト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18120" y="5349240"/>
            <a:ext cx="36576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Certbot の前提条件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18120" y="5669280"/>
            <a:ext cx="365760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ドメインで
アクセス可能に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第11章 — 独自ドメインとHTTPS設定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12 / 18</a:t>
            </a:r>
          </a:p>
        </p:txBody>
      </p:sp>
      <p:pic>
        <p:nvPicPr>
          <p:cNvPr id="28" name="slide_1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audio>
          </p:childTnLst>
        </p:cTn>
      </p:par>
    </p:tnLst>
  </p:timing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CERTBOT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Let's Encrypt で無料 SSL 証明書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3774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8229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8B5CF6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5920" y="20116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INSTALL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920" y="2240280"/>
            <a:ext cx="2377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Certbot を入れる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40" y="2788920"/>
            <a:ext cx="3291840" cy="13258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914400" y="2880360"/>
            <a:ext cx="310896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sudo snap install \
  --classic certbot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7680" y="1828800"/>
            <a:ext cx="365760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4297680" y="1828800"/>
            <a:ext cx="73152" cy="23774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4526280" y="1993392"/>
            <a:ext cx="8229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4960" y="20116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REQUEST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4960" y="2240280"/>
            <a:ext cx="2377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証明書を発行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26280" y="2788920"/>
            <a:ext cx="3291840" cy="13258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4663440" y="2880360"/>
            <a:ext cx="310896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sudo certbot --nginx \
  -d adventure-dev-journey.com \
  -d www.adventure-...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46720" y="1828800"/>
            <a:ext cx="365760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8046720" y="1828800"/>
            <a:ext cx="73152" cy="23774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8275320" y="1993392"/>
            <a:ext cx="8229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10B981"/>
                </a:solidFill>
                <a:latin typeface="Cambria"/>
              </a:rPr>
              <a:t>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0" y="20116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AUTO RENEW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0" y="2240280"/>
            <a:ext cx="2377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自動更新を確認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75320" y="2788920"/>
            <a:ext cx="3291840" cy="13258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8412480" y="2880360"/>
            <a:ext cx="310896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sudo certbot renew \
  --dry-run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" y="4434840"/>
            <a:ext cx="11064240" cy="1828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548640" y="4434840"/>
            <a:ext cx="73152" cy="18288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777240" y="457200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3B82F6"/>
                </a:solidFill>
                <a:latin typeface="Cambria"/>
              </a:rPr>
              <a:t>証明書の保存先 + 自動更新の仕組み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7240" y="4983480"/>
            <a:ext cx="6400800" cy="10972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914400" y="5029200"/>
            <a:ext cx="6217920" cy="1005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F59E0B"/>
                </a:solidFill>
                <a:latin typeface="Consolas"/>
              </a:rPr>
              <a:t>/etc/letsencrypt/live/&lt;domain&gt;/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├── fullchain.pem  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証明書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├── privkey.pem    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秘密鍵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├── chain.pem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└── cert.pem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360920" y="4983480"/>
            <a:ext cx="4206240" cy="109728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7543800" y="507492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mbria"/>
              </a:rPr>
              <a:t>90日有効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43800" y="5394960"/>
            <a:ext cx="384048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systemd timer が 1日2回チェック
残り30日で自動更新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第11章 — 独自ドメインとHTTPS設定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13 / 18</a:t>
            </a:r>
          </a:p>
        </p:txBody>
      </p:sp>
      <p:pic>
        <p:nvPicPr>
          <p:cNvPr id="36" name="slide_1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audio>
          </p:childTnLst>
        </p:cTn>
      </p:par>
    </p:tnLst>
  </p:timing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NGINX HTTPS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改善版 Nginx 設定 (HTTP/2 + HSTS + Cache)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8580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4922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alibri"/>
              </a:rPr>
              <a:t>改善版 (Certbot自動生成 + 手動改善)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40080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21792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100" b="1" i="0">
                <a:solidFill>
                  <a:srgbClr val="F59E0B"/>
                </a:solidFill>
                <a:latin typeface="Consolas"/>
              </a:rPr>
              <a:t>server {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listen 443 ssl 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http2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;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server_name adventure-dev-journey.com;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ssl_certificate     /etc/letsencrypt/...;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ssl_certificate_key /etc/letsencrypt/...;
</a:t>
            </a:r>
            <a:r>
              <a:rPr sz="1000" b="0" i="1">
                <a:solidFill>
                  <a:srgbClr val="10B981"/>
                </a:solidFill>
                <a:latin typeface="Consolas"/>
              </a:rPr>
              <a:t>  # セキュリティヘッダー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add_header Strict-Transport-Security \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      "max-age=31536000" always;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add_header X-Frame-Options "SAMEORIGIN";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add_header X-Content-Type-Options "nosniff";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location /static/ {
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    expires 30d;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    add_header Cache-Control "public";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  }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}
</a:t>
            </a:r>
            <a:r>
              <a:rPr sz="1000" b="0" i="1">
                <a:solidFill>
                  <a:srgbClr val="10B981"/>
                </a:solidFill>
                <a:latin typeface="Consolas"/>
              </a:rPr>
              <a:t># HTTP → HTTPS リダイレクト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server { listen 80; </a:t>
            </a:r>
            <a:r>
              <a:rPr sz="1100" b="1" i="0">
                <a:solidFill>
                  <a:srgbClr val="10B981"/>
                </a:solidFill>
                <a:latin typeface="Consolas"/>
              </a:rPr>
              <a:t>return 301 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https://$host$request_uri; 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520" y="1783080"/>
            <a:ext cx="4023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改善ポイント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9520" y="228600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7589520" y="2286000"/>
            <a:ext cx="54864" cy="6858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7772400" y="2377440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HTTP/2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2670048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3B82F6"/>
                </a:solidFill>
                <a:latin typeface="Calibri"/>
              </a:rPr>
              <a:t>高速化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9520" y="306324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7589520" y="3063240"/>
            <a:ext cx="54864" cy="68580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0" y="3154680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HSTS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3447288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F59E0B"/>
                </a:solidFill>
                <a:latin typeface="Calibri"/>
              </a:rPr>
              <a:t>常にHTTPSを強制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89520" y="384048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7589520" y="3840480"/>
            <a:ext cx="54864" cy="68580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7772400" y="3931920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X-Frame-Options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0" y="4224528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8B5CF6"/>
                </a:solidFill>
                <a:latin typeface="Calibri"/>
              </a:rPr>
              <a:t>クリックジャッキング対策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89520" y="461772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7589520" y="4617720"/>
            <a:ext cx="54864" cy="68580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7772400" y="4709160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X-Content-Type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0" y="5001768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EC4899"/>
                </a:solidFill>
                <a:latin typeface="Calibri"/>
              </a:rPr>
              <a:t>MIMEスニッフィング対策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89520" y="539496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Rectangle 27"/>
          <p:cNvSpPr/>
          <p:nvPr/>
        </p:nvSpPr>
        <p:spPr>
          <a:xfrm>
            <a:off x="7589520" y="5394960"/>
            <a:ext cx="54864" cy="68580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7772400" y="5486400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expires 30d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2400" y="5779008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10B981"/>
                </a:solidFill>
                <a:latin typeface="Calibri"/>
              </a:rPr>
              <a:t>静的ファイルキャッシュ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第11章 — 独自ドメインとHTTPS設定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14 / 18</a:t>
            </a:r>
          </a:p>
        </p:txBody>
      </p:sp>
      <p:pic>
        <p:nvPicPr>
          <p:cNvPr id="33" name="slide_1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audio>
          </p:childTnLst>
        </p:cTn>
      </p:par>
    </p:tnLst>
  </p:timing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DJANGO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settings.py の HTTPS セキュリティ設定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68580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01952"/>
            <a:ext cx="64922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EC4899"/>
                </a:solidFill>
                <a:latin typeface="Consolas"/>
              </a:rPr>
              <a:t>server/settings.py — 末尾に追加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240280"/>
            <a:ext cx="6400800" cy="37947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331720"/>
            <a:ext cx="6217920" cy="3703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10B981"/>
                </a:solidFill>
                <a:latin typeface="Consolas"/>
              </a:rPr>
              <a:t># HTTPS 設定 (本番のみ)
</a:t>
            </a:r>
            <a:r>
              <a:rPr sz="1300" b="1" i="0">
                <a:solidFill>
                  <a:srgbClr val="F59E0B"/>
                </a:solidFill>
                <a:latin typeface="Consolas"/>
              </a:rPr>
              <a:t>if not DEBUG: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    # 全リクエストを HTTPS に
</a:t>
            </a:r>
            <a:r>
              <a:rPr sz="1300" b="1" i="0">
                <a:solidFill>
                  <a:srgbClr val="10B981"/>
                </a:solidFill>
                <a:latin typeface="Consolas"/>
              </a:rPr>
              <a:t>    SECURE_SSL_REDIRECT = True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    # クッキーは HTTPS のみ
</a:t>
            </a:r>
            <a:r>
              <a:rPr sz="1300" b="1" i="0">
                <a:solidFill>
                  <a:srgbClr val="10B981"/>
                </a:solidFill>
                <a:latin typeface="Consolas"/>
              </a:rPr>
              <a:t>    SESSION_COOKIE_SECURE = True
</a:t>
            </a:r>
            <a:r>
              <a:rPr sz="1300" b="1" i="0">
                <a:solidFill>
                  <a:srgbClr val="10B981"/>
                </a:solidFill>
                <a:latin typeface="Consolas"/>
              </a:rPr>
              <a:t>    CSRF_COOKIE_SECURE = True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    # HSTS (1年間 HTTPS 強制)
</a:t>
            </a:r>
            <a:r>
              <a:rPr sz="1300" b="1" i="0">
                <a:solidFill>
                  <a:srgbClr val="10B981"/>
                </a:solidFill>
                <a:latin typeface="Consolas"/>
              </a:rPr>
              <a:t>    SECURE_HSTS_SECONDS = 31536000
</a:t>
            </a:r>
            <a:r>
              <a:rPr sz="1300" b="1" i="0">
                <a:solidFill>
                  <a:srgbClr val="10B981"/>
                </a:solidFill>
                <a:latin typeface="Consolas"/>
              </a:rPr>
              <a:t>    SECURE_HSTS_INCLUDE_SUBDOMAINS = True
</a:t>
            </a:r>
            <a:r>
              <a:rPr sz="1300" b="1" i="0">
                <a:solidFill>
                  <a:srgbClr val="10B981"/>
                </a:solidFill>
                <a:latin typeface="Consolas"/>
              </a:rPr>
              <a:t>    SECURE_HSTS_PRELOAD = True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    # MIMEスニッフィング対策
</a:t>
            </a:r>
            <a:r>
              <a:rPr sz="1300" b="1" i="0">
                <a:solidFill>
                  <a:srgbClr val="10B981"/>
                </a:solidFill>
                <a:latin typeface="Consolas"/>
              </a:rPr>
              <a:t>    SECURE_CONTENT_TYPE_NOSNIFF = True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    # クリックジャッキング対策
</a:t>
            </a:r>
            <a:r>
              <a:rPr sz="1300" b="1" i="0">
                <a:solidFill>
                  <a:srgbClr val="10B981"/>
                </a:solidFill>
                <a:latin typeface="Consolas"/>
              </a:rPr>
              <a:t>    X_FRAME_OPTIONS = 'SAMEORIGIN'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520" y="1783080"/>
            <a:ext cx="4023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各設定の意味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9520" y="228600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7589520" y="2286000"/>
            <a:ext cx="54864" cy="6858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7772400" y="2377440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SSL_REDIRECT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2670048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3B82F6"/>
                </a:solidFill>
                <a:latin typeface="Calibri"/>
              </a:rPr>
              <a:t>全HTTPをHTTPSへ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9520" y="306324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7589520" y="3063240"/>
            <a:ext cx="54864" cy="68580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0" y="3154680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COOKIE_SECURE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3447288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F59E0B"/>
                </a:solidFill>
                <a:latin typeface="Calibri"/>
              </a:rPr>
              <a:t>クッキー = HTTPS only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89520" y="384048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7589520" y="3840480"/>
            <a:ext cx="54864" cy="68580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7772400" y="3931920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HSTS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0" y="4224528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10B981"/>
                </a:solidFill>
                <a:latin typeface="Calibri"/>
              </a:rPr>
              <a:t>ブラウザに HTTPS 強制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89520" y="461772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7589520" y="4617720"/>
            <a:ext cx="54864" cy="68580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7772400" y="4709160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CONTENT_TYPE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0" y="5001768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8B5CF6"/>
                </a:solidFill>
                <a:latin typeface="Calibri"/>
              </a:rPr>
              <a:t>MIME Sniffing 防止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89520" y="5394960"/>
            <a:ext cx="4023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Rectangle 27"/>
          <p:cNvSpPr/>
          <p:nvPr/>
        </p:nvSpPr>
        <p:spPr>
          <a:xfrm>
            <a:off x="7589520" y="5394960"/>
            <a:ext cx="54864" cy="68580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7772400" y="5486400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X_FRAME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2400" y="5779008"/>
            <a:ext cx="3749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EF4444"/>
                </a:solidFill>
                <a:latin typeface="Calibri"/>
              </a:rPr>
              <a:t>iframe 禁止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第11章 — 独自ドメインとHTTPS設定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15 / 18</a:t>
            </a:r>
          </a:p>
        </p:txBody>
      </p:sp>
      <p:pic>
        <p:nvPicPr>
          <p:cNvPr id="33" name="slide_1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audio>
          </p:childTnLst>
        </p:cTn>
      </p:par>
    </p:tnLst>
  </p:timing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確認とつまずき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https:// で公開されているか確認 + 詰まりポイント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1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TROUBLESHOOTING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つまずきポイント TOP 4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062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914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EF4444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78892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DNS 伝播待ち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374904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Rectangle 9"/>
          <p:cNvSpPr/>
          <p:nvPr/>
        </p:nvSpPr>
        <p:spPr>
          <a:xfrm>
            <a:off x="777240" y="3931920"/>
            <a:ext cx="23317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822960" y="3977640"/>
            <a:ext cx="224028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onsolas"/>
              </a:rPr>
              <a:t>NXDOMAIN / DNS problem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4663440"/>
            <a:ext cx="2331720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dig で確認
→ 数分〜数時間待つ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756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3337560" y="1828800"/>
            <a:ext cx="73152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3566160" y="2011680"/>
            <a:ext cx="914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6160" y="278892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Certbot 検証失敗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66160" y="374904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3566160" y="3931920"/>
            <a:ext cx="23317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3611880" y="3977640"/>
            <a:ext cx="224028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onsolas"/>
              </a:rPr>
              <a:t>could not connect to verify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6160" y="4663440"/>
            <a:ext cx="2331720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SG で port 80 開放
→ Nginx 起動確認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648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6126480" y="1828800"/>
            <a:ext cx="73152" cy="42062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6355080" y="2011680"/>
            <a:ext cx="914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8B5CF6"/>
                </a:solidFill>
                <a:latin typeface="Cambria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5080" y="278892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リダイレクトループ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55080" y="374904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6355080" y="3931920"/>
            <a:ext cx="23317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6400800" y="3977640"/>
            <a:ext cx="224028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onsolas"/>
              </a:rPr>
              <a:t>リダイレクトが繰り返し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5080" y="4663440"/>
            <a:ext cx="2331720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X-Forwarded-Proto 確認
→ proxy_params に
   $scheme があるか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15400" y="1828800"/>
            <a:ext cx="26974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8915400" y="1828800"/>
            <a:ext cx="73152" cy="42062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9144000" y="2011680"/>
            <a:ext cx="914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3B82F6"/>
                </a:solidFill>
                <a:latin typeface="Cambria"/>
              </a:rPr>
              <a:t>04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44000" y="2788920"/>
            <a:ext cx="23317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証明書更新失敗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144000" y="374904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9144000" y="3931920"/>
            <a:ext cx="23317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9189720" y="3977640"/>
            <a:ext cx="224028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000" b="0" i="0">
                <a:solidFill>
                  <a:srgbClr val="EF4444"/>
                </a:solidFill>
                <a:latin typeface="Consolas"/>
              </a:rPr>
              <a:t>90日後に切れる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0" y="4663440"/>
            <a:ext cx="2331720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certbot renew (手動)
→ snap.certbot.renew
  .timer の状態確認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第11章 — 独自ドメインとHTTPS設定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17 / 18</a:t>
            </a:r>
          </a:p>
        </p:txBody>
      </p:sp>
      <p:pic>
        <p:nvPicPr>
          <p:cNvPr id="39" name="slide_1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457200"/>
            <a:ext cx="5486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🔒 SECURE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FFFFFF"/>
                </a:solidFill>
                <a:latin typeface="Cambria"/>
              </a:rPr>
              <a:t>https:// で世界に安全に公開した。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33172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この章で学んだこと</a:t>
            </a:r>
          </a:p>
        </p:txBody>
      </p:sp>
      <p:sp>
        <p:nvSpPr>
          <p:cNvPr id="6" name="Oval 5"/>
          <p:cNvSpPr/>
          <p:nvPr/>
        </p:nvSpPr>
        <p:spPr>
          <a:xfrm>
            <a:off x="640080" y="28803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640080" y="28529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28620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ドメインとDNSの仕組み</a:t>
            </a:r>
          </a:p>
        </p:txBody>
      </p:sp>
      <p:sp>
        <p:nvSpPr>
          <p:cNvPr id="9" name="Oval 8"/>
          <p:cNvSpPr/>
          <p:nvPr/>
        </p:nvSpPr>
        <p:spPr>
          <a:xfrm>
            <a:off x="640080" y="33375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640080" y="3310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1560" y="33192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お名前.com でドメイン取得</a:t>
            </a:r>
          </a:p>
        </p:txBody>
      </p:sp>
      <p:sp>
        <p:nvSpPr>
          <p:cNvPr id="12" name="Oval 11"/>
          <p:cNvSpPr/>
          <p:nvPr/>
        </p:nvSpPr>
        <p:spPr>
          <a:xfrm>
            <a:off x="640080" y="37947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640080" y="37673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560" y="37764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Route 53 ホストゾーン作成</a:t>
            </a:r>
          </a:p>
        </p:txBody>
      </p:sp>
      <p:sp>
        <p:nvSpPr>
          <p:cNvPr id="15" name="Oval 14"/>
          <p:cNvSpPr/>
          <p:nvPr/>
        </p:nvSpPr>
        <p:spPr>
          <a:xfrm>
            <a:off x="640080" y="42519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640080" y="42245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1560" y="42336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ネームサーバー切替 + Aレコード</a:t>
            </a:r>
          </a:p>
        </p:txBody>
      </p:sp>
      <p:sp>
        <p:nvSpPr>
          <p:cNvPr id="18" name="Oval 17"/>
          <p:cNvSpPr/>
          <p:nvPr/>
        </p:nvSpPr>
        <p:spPr>
          <a:xfrm>
            <a:off x="640080" y="47091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640080" y="46817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1560" y="46908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Let's Encrypt + Certbot で SSL</a:t>
            </a:r>
          </a:p>
        </p:txBody>
      </p:sp>
      <p:sp>
        <p:nvSpPr>
          <p:cNvPr id="21" name="Oval 20"/>
          <p:cNvSpPr/>
          <p:nvPr/>
        </p:nvSpPr>
        <p:spPr>
          <a:xfrm>
            <a:off x="640080" y="51663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640080" y="51389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1560" y="51480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Nginx で HTTPS + HTTPリダイレクト</a:t>
            </a:r>
          </a:p>
        </p:txBody>
      </p:sp>
      <p:sp>
        <p:nvSpPr>
          <p:cNvPr id="24" name="Oval 23"/>
          <p:cNvSpPr/>
          <p:nvPr/>
        </p:nvSpPr>
        <p:spPr>
          <a:xfrm>
            <a:off x="640080" y="56235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640080" y="5596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1560" y="56052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Django HTTPSセキュリティ設定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63840" y="2331720"/>
            <a:ext cx="3749039" cy="3657600"/>
          </a:xfrm>
          <a:prstGeom prst="rect">
            <a:avLst/>
          </a:prstGeom>
          <a:solidFill>
            <a:srgbClr val="1E3A5F"/>
          </a:solidFill>
          <a:ln w="1270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8092440" y="24688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NEXT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92440" y="274320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FFFFF"/>
                </a:solidFill>
                <a:latin typeface="Cambria"/>
              </a:rPr>
              <a:t>第12章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92440" y="338328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運用とトラブルシュート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92440" y="388620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8092440" y="411480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21040" y="411480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ログの確認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92440" y="452628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21040" y="452628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パフォーマンス監視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92440" y="493776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21040" y="493776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バックアップ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92440" y="54864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→ 公開した後の世話の仕方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0080" y="6446520"/>
            <a:ext cx="10972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CBD5E1"/>
                </a:solidFill>
                <a:latin typeface="Calibri"/>
              </a:rPr>
              <a:t>Let's Encrypt は90日有効・自動更新の動作確認は必ず1度。</a:t>
            </a:r>
          </a:p>
        </p:txBody>
      </p:sp>
      <p:pic>
        <p:nvPicPr>
          <p:cNvPr id="40" name="slide_1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audio>
          </p:childTnLst>
        </p:cTn>
      </p:par>
    </p:tnLst>
  </p:timing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この章で学ぶこと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87452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40" y="185623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ドメインと DNS の基礎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213055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ドメイン名がIPに変わる仕組み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532888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548640" y="2532888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2624328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40" y="2606040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ドメインの取得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40" y="2880360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お名前.com で .com を取る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3282696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548640" y="3282696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" y="3374136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40" y="3355848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Route 53 で DNS 設定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40" y="3630168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ホストゾーン作成 + Aレコード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4032504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Rectangle 20"/>
          <p:cNvSpPr/>
          <p:nvPr/>
        </p:nvSpPr>
        <p:spPr>
          <a:xfrm>
            <a:off x="548640" y="4032504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77240" y="4123944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1640" y="4105656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Let's Encrypt で無料 SSL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40" y="4379976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Certbot で証明書取得 + 自動更新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4782312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548640" y="4782312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777240" y="4873752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1640" y="4855464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Nginx + Django 設定更新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1640" y="5129784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HTTPS リダイレクト + セキュリティヘッダ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40" y="553212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Rectangle 30"/>
          <p:cNvSpPr/>
          <p:nvPr/>
        </p:nvSpPr>
        <p:spPr>
          <a:xfrm>
            <a:off x="548640" y="553212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777240" y="562356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91640" y="560527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つまずきポイント TOP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1640" y="587959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DNS伝播 / Certbot / リダイレクトループ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第11章 — 独自ドメインとHTTPS設定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2 / 18</a:t>
            </a:r>
          </a:p>
        </p:txBody>
      </p:sp>
      <p:pic>
        <p:nvPicPr>
          <p:cNvPr id="37" name="slide_0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audio>
          </p:childTnLst>
        </p:cTn>
      </p:par>
    </p:tnLst>
  </p:timing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ドメインと DNS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覚えやすい名前 → 数字のIPに変換する仕組み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DNS BASICS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DNS = インターネットの電話帳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3949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ANALOGY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電話帳の例え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2834640"/>
            <a:ext cx="4937760" cy="9144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914400" y="288036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IP アドレス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154680"/>
            <a:ext cx="4572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10B981"/>
                </a:solidFill>
                <a:latin typeface="Consolas"/>
              </a:rPr>
              <a:t>192.0.2.1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352044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CBD5E1"/>
                </a:solidFill>
                <a:latin typeface="Calibri"/>
              </a:rPr>
              <a:t>= 電話番号 (覚えにくい)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3840480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3B82F6"/>
                </a:solidFill>
                <a:latin typeface="Calibri"/>
              </a:rPr>
              <a:t>↓ DNS が変換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7240" y="4160520"/>
            <a:ext cx="4937760" cy="9144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914400" y="420624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ドメイン名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4480560"/>
            <a:ext cx="4572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10B981"/>
                </a:solidFill>
                <a:latin typeface="Consolas"/>
              </a:rPr>
              <a:t>google.com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84632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CBD5E1"/>
                </a:solidFill>
                <a:latin typeface="Calibri"/>
              </a:rPr>
              <a:t>= 名前 (覚えやすい)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54406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1E3A5F"/>
                </a:solidFill>
                <a:latin typeface="Calibri"/>
              </a:rPr>
              <a:t>→ ブラウザは DNS に問い合わせて IP を取得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3640" y="1783080"/>
            <a:ext cx="534924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6263640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6492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WHY DOMAIN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2240" y="22402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ドメイン取得のメリット</a:t>
            </a:r>
          </a:p>
        </p:txBody>
      </p:sp>
      <p:sp>
        <p:nvSpPr>
          <p:cNvPr id="23" name="Oval 22"/>
          <p:cNvSpPr/>
          <p:nvPr/>
        </p:nvSpPr>
        <p:spPr>
          <a:xfrm>
            <a:off x="6492240" y="2907792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6492240" y="2880360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8000" y="283464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覚えやすい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32520" y="288036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3.x.x.x → my-game.com</a:t>
            </a:r>
          </a:p>
        </p:txBody>
      </p:sp>
      <p:sp>
        <p:nvSpPr>
          <p:cNvPr id="27" name="Oval 26"/>
          <p:cNvSpPr/>
          <p:nvPr/>
        </p:nvSpPr>
        <p:spPr>
          <a:xfrm>
            <a:off x="6492240" y="3547872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6492240" y="3520440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0" y="347472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無料SSL証明書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32520" y="352044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Let's Encrypt が使える</a:t>
            </a:r>
          </a:p>
        </p:txBody>
      </p:sp>
      <p:sp>
        <p:nvSpPr>
          <p:cNvPr id="31" name="Oval 30"/>
          <p:cNvSpPr/>
          <p:nvPr/>
        </p:nvSpPr>
        <p:spPr>
          <a:xfrm>
            <a:off x="6492240" y="4187952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6492240" y="4160520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0" y="411480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SEOに有利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32520" y="416052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検索エンジンの評価UP</a:t>
            </a:r>
          </a:p>
        </p:txBody>
      </p:sp>
      <p:sp>
        <p:nvSpPr>
          <p:cNvPr id="35" name="Oval 34"/>
          <p:cNvSpPr/>
          <p:nvPr/>
        </p:nvSpPr>
        <p:spPr>
          <a:xfrm>
            <a:off x="6492240" y="4828031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6492240" y="4800599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58000" y="4754879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信頼性UP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32520" y="4800599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プロフェッショナルな印象</a:t>
            </a:r>
          </a:p>
        </p:txBody>
      </p:sp>
      <p:sp>
        <p:nvSpPr>
          <p:cNvPr id="39" name="Oval 38"/>
          <p:cNvSpPr/>
          <p:nvPr/>
        </p:nvSpPr>
        <p:spPr>
          <a:xfrm>
            <a:off x="6492240" y="5468112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TextBox 39"/>
          <p:cNvSpPr txBox="1"/>
          <p:nvPr/>
        </p:nvSpPr>
        <p:spPr>
          <a:xfrm>
            <a:off x="6492240" y="5440680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58000" y="539496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メアド取得可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32520" y="544068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contact@my-game.com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第11章 — 独自ドメインとHTTPS設定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4 / 18</a:t>
            </a:r>
          </a:p>
        </p:txBody>
      </p:sp>
      <p:pic>
        <p:nvPicPr>
          <p:cNvPr id="45" name="slide_0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audio>
          </p:childTnLst>
        </p:cTn>
      </p:par>
    </p:tnLst>
  </p:timing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主要な DNS レコードタイプ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148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ounded Rectangle 6"/>
          <p:cNvSpPr/>
          <p:nvPr/>
        </p:nvSpPr>
        <p:spPr>
          <a:xfrm>
            <a:off x="777240" y="2011680"/>
            <a:ext cx="1097280" cy="548640"/>
          </a:xfrm>
          <a:prstGeom prst="round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2075688"/>
            <a:ext cx="10972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5960" y="2103120"/>
            <a:ext cx="2057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IPv4 アドレス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2743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3B82F6"/>
                </a:solidFill>
                <a:latin typeface="Calibri"/>
              </a:rPr>
              <a:t>ドメイン → IPv4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" y="3154680"/>
            <a:ext cx="329184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868680" y="3200400"/>
            <a:ext cx="3108960" cy="50292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example.com → 192.0.2.1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9768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4297680" y="1828800"/>
            <a:ext cx="73152" cy="21488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Rounded Rectangle 14"/>
          <p:cNvSpPr/>
          <p:nvPr/>
        </p:nvSpPr>
        <p:spPr>
          <a:xfrm>
            <a:off x="4526280" y="2011680"/>
            <a:ext cx="1097280" cy="548640"/>
          </a:xfrm>
          <a:prstGeom prst="round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4526280" y="2075688"/>
            <a:ext cx="10972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AAAA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2103120"/>
            <a:ext cx="2057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IPv6 アドレス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6280" y="2743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0D9488"/>
                </a:solidFill>
                <a:latin typeface="Calibri"/>
              </a:rPr>
              <a:t>ドメイン → IPv6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26280" y="3154680"/>
            <a:ext cx="329184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4617720" y="3200400"/>
            <a:ext cx="3108960" cy="50292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example.com → 2001:db8::1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4672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8046720" y="1828800"/>
            <a:ext cx="73152" cy="2148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Rounded Rectangle 22"/>
          <p:cNvSpPr/>
          <p:nvPr/>
        </p:nvSpPr>
        <p:spPr>
          <a:xfrm>
            <a:off x="8275320" y="2011680"/>
            <a:ext cx="1097280" cy="548640"/>
          </a:xfrm>
          <a:prstGeom prst="round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8275320" y="2075688"/>
            <a:ext cx="10972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CNAME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64040" y="2103120"/>
            <a:ext cx="2057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別名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75320" y="2743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ドメイン → ドメイン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75320" y="3154680"/>
            <a:ext cx="329184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8366760" y="3200400"/>
            <a:ext cx="3108960" cy="50292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www.example.com → example.com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864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548640" y="4114800"/>
            <a:ext cx="73152" cy="2148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Rounded Rectangle 30"/>
          <p:cNvSpPr/>
          <p:nvPr/>
        </p:nvSpPr>
        <p:spPr>
          <a:xfrm>
            <a:off x="777240" y="4297680"/>
            <a:ext cx="1097280" cy="548640"/>
          </a:xfrm>
          <a:prstGeom prst="round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777240" y="4361688"/>
            <a:ext cx="10972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MX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65960" y="4389120"/>
            <a:ext cx="2057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メールサーバー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" y="5029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8B5CF6"/>
                </a:solidFill>
                <a:latin typeface="Calibri"/>
              </a:rPr>
              <a:t>メール宛先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7240" y="5440680"/>
            <a:ext cx="329184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868680" y="5486400"/>
            <a:ext cx="3108960" cy="50292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example.com → mail.example.com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9768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Rectangle 37"/>
          <p:cNvSpPr/>
          <p:nvPr/>
        </p:nvSpPr>
        <p:spPr>
          <a:xfrm>
            <a:off x="4297680" y="4114800"/>
            <a:ext cx="73152" cy="21488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Rounded Rectangle 38"/>
          <p:cNvSpPr/>
          <p:nvPr/>
        </p:nvSpPr>
        <p:spPr>
          <a:xfrm>
            <a:off x="4526280" y="4297680"/>
            <a:ext cx="1097280" cy="548640"/>
          </a:xfrm>
          <a:prstGeom prst="round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TextBox 39"/>
          <p:cNvSpPr txBox="1"/>
          <p:nvPr/>
        </p:nvSpPr>
        <p:spPr>
          <a:xfrm>
            <a:off x="4526280" y="4361688"/>
            <a:ext cx="10972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TXT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5000" y="4389120"/>
            <a:ext cx="2057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テキスト情報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26280" y="5029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EC4899"/>
                </a:solidFill>
                <a:latin typeface="Calibri"/>
              </a:rPr>
              <a:t>認証 / 検証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26280" y="5440680"/>
            <a:ext cx="329184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4" name="TextBox 43"/>
          <p:cNvSpPr txBox="1"/>
          <p:nvPr/>
        </p:nvSpPr>
        <p:spPr>
          <a:xfrm>
            <a:off x="4617720" y="5486400"/>
            <a:ext cx="3108960" cy="50292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"v=spf1 ..."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04672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6" name="Rectangle 45"/>
          <p:cNvSpPr/>
          <p:nvPr/>
        </p:nvSpPr>
        <p:spPr>
          <a:xfrm>
            <a:off x="8046720" y="4114800"/>
            <a:ext cx="73152" cy="2148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7" name="Rounded Rectangle 46"/>
          <p:cNvSpPr/>
          <p:nvPr/>
        </p:nvSpPr>
        <p:spPr>
          <a:xfrm>
            <a:off x="8275320" y="4297680"/>
            <a:ext cx="1097280" cy="548640"/>
          </a:xfrm>
          <a:prstGeom prst="round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8" name="TextBox 47"/>
          <p:cNvSpPr txBox="1"/>
          <p:nvPr/>
        </p:nvSpPr>
        <p:spPr>
          <a:xfrm>
            <a:off x="8275320" y="4361688"/>
            <a:ext cx="109728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2200" b="1" i="0">
                <a:solidFill>
                  <a:srgbClr val="FFFFFF"/>
                </a:solidFill>
                <a:latin typeface="Cambria"/>
              </a:rPr>
              <a:t>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464040" y="4389120"/>
            <a:ext cx="2057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ネームサーバー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75320" y="5029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0B981"/>
                </a:solidFill>
                <a:latin typeface="Calibri"/>
              </a:rPr>
              <a:t>DNSサーバー指定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275320" y="5440680"/>
            <a:ext cx="3291840" cy="5943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2" name="TextBox 51"/>
          <p:cNvSpPr txBox="1"/>
          <p:nvPr/>
        </p:nvSpPr>
        <p:spPr>
          <a:xfrm>
            <a:off x="8366760" y="5486400"/>
            <a:ext cx="3108960" cy="50292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example.com → ns1.example.com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8640" y="6446520"/>
            <a:ext cx="10515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1E3A5F"/>
                </a:solidFill>
                <a:latin typeface="Calibri"/>
              </a:rPr>
              <a:t>本書では Aレコード (ドメイン → EC2のIP) を Route 53 で設定する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5 / 18</a:t>
            </a:r>
          </a:p>
        </p:txBody>
      </p:sp>
      <p:pic>
        <p:nvPicPr>
          <p:cNvPr id="55" name="slide_0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audio>
          </p:childTnLst>
        </p:cTn>
      </p:par>
    </p:tnLst>
  </p:timing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REGISTRAR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ドメイン取得サービスの比較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697480" cy="24688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4688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2331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Route 53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468880"/>
            <a:ext cx="23317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3B82F6"/>
                </a:solidFill>
                <a:latin typeface="Cambria"/>
              </a:rPr>
              <a:t>$12/年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310896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777240" y="324612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AWSと統合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3657600"/>
            <a:ext cx="23317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AWS慣れに最適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37560" y="1828800"/>
            <a:ext cx="2697480" cy="24688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3337560" y="1828800"/>
            <a:ext cx="73152" cy="24688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3566160" y="2011680"/>
            <a:ext cx="2331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お名前.com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6160" y="2468880"/>
            <a:ext cx="23317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0B981"/>
                </a:solidFill>
                <a:latin typeface="Cambria"/>
              </a:rPr>
              <a:t>¥1,408/年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66160" y="310896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3566160" y="324612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日本語サポート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6160" y="3657600"/>
            <a:ext cx="23317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本書推奨 (初心者)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26480" y="1828800"/>
            <a:ext cx="2697480" cy="24688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6126480" y="1828800"/>
            <a:ext cx="73152" cy="24688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6355080" y="2011680"/>
            <a:ext cx="2331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Cloudflare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5080" y="2468880"/>
            <a:ext cx="23317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8B5CF6"/>
                </a:solidFill>
                <a:latin typeface="Cambria"/>
              </a:rPr>
              <a:t>$10/年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55080" y="310896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6355080" y="324612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無料CDN付き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55080" y="3657600"/>
            <a:ext cx="23317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高速 + DDoS対策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915400" y="1828800"/>
            <a:ext cx="2697480" cy="24688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8915400" y="1828800"/>
            <a:ext cx="73152" cy="24688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9144000" y="2011680"/>
            <a:ext cx="2331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Namecheap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000" y="2468880"/>
            <a:ext cx="23317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F59E0B"/>
                </a:solidFill>
                <a:latin typeface="Cambria"/>
              </a:rPr>
              <a:t>$8.88/年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44000" y="310896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9144000" y="324612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海外サービス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44000" y="3657600"/>
            <a:ext cx="23317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安価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8640" y="4526280"/>
            <a:ext cx="11064240" cy="1737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548640" y="4526280"/>
            <a:ext cx="73152" cy="17373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777240" y="466344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0B981"/>
                </a:solidFill>
                <a:latin typeface="Cambria"/>
              </a:rPr>
              <a:t>お名前.com 取得手順 (約10〜20分)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77240" y="5120640"/>
            <a:ext cx="1691640" cy="96012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10B9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TextBox 36"/>
          <p:cNvSpPr txBox="1"/>
          <p:nvPr/>
        </p:nvSpPr>
        <p:spPr>
          <a:xfrm>
            <a:off x="777240" y="5212080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10B981"/>
                </a:solidFill>
                <a:latin typeface="Cambria"/>
              </a:rPr>
              <a:t>01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7240" y="5669280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検索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60320" y="5120640"/>
            <a:ext cx="1691640" cy="96012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10B9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TextBox 39"/>
          <p:cNvSpPr txBox="1"/>
          <p:nvPr/>
        </p:nvSpPr>
        <p:spPr>
          <a:xfrm>
            <a:off x="2560320" y="5212080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10B981"/>
                </a:solidFill>
                <a:latin typeface="Cambria"/>
              </a:rPr>
              <a:t>02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60320" y="5669280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選択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343400" y="5120640"/>
            <a:ext cx="1691640" cy="96012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10B9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3" name="TextBox 42"/>
          <p:cNvSpPr txBox="1"/>
          <p:nvPr/>
        </p:nvSpPr>
        <p:spPr>
          <a:xfrm>
            <a:off x="4343400" y="5212080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10B981"/>
                </a:solidFill>
                <a:latin typeface="Cambria"/>
              </a:rPr>
              <a:t>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43400" y="5669280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アカウント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126480" y="5120640"/>
            <a:ext cx="1691640" cy="96012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10B9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6" name="TextBox 45"/>
          <p:cNvSpPr txBox="1"/>
          <p:nvPr/>
        </p:nvSpPr>
        <p:spPr>
          <a:xfrm>
            <a:off x="6126480" y="5212080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10B981"/>
                </a:solidFill>
                <a:latin typeface="Cambria"/>
              </a:rPr>
              <a:t>04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26480" y="5669280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メール認証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909560" y="5120640"/>
            <a:ext cx="1691640" cy="96012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10B9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9" name="TextBox 48"/>
          <p:cNvSpPr txBox="1"/>
          <p:nvPr/>
        </p:nvSpPr>
        <p:spPr>
          <a:xfrm>
            <a:off x="7909560" y="5212080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10B981"/>
                </a:solidFill>
                <a:latin typeface="Cambria"/>
              </a:rPr>
              <a:t>05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09560" y="5669280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支払い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692640" y="5120640"/>
            <a:ext cx="1691640" cy="96012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10B9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2" name="TextBox 51"/>
          <p:cNvSpPr txBox="1"/>
          <p:nvPr/>
        </p:nvSpPr>
        <p:spPr>
          <a:xfrm>
            <a:off x="9692640" y="5212080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10B981"/>
                </a:solidFill>
                <a:latin typeface="Cambria"/>
              </a:rPr>
              <a:t>06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692640" y="5669280"/>
            <a:ext cx="1691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完了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第11章 — 独自ドメインとHTTPS設定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6 / 18</a:t>
            </a:r>
          </a:p>
        </p:txBody>
      </p:sp>
      <p:pic>
        <p:nvPicPr>
          <p:cNvPr id="56" name="slide_0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audio>
          </p:childTnLst>
        </p:cTn>
      </p:par>
    </p:tnLst>
  </p:timing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Route 53 + DNS設定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AWS の DNS でドメインを EC2 に紐付ける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ROUTE 53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AWS の DNS サービス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3949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Route 53 の主要機能</a:t>
            </a:r>
          </a:p>
        </p:txBody>
      </p:sp>
      <p:sp>
        <p:nvSpPr>
          <p:cNvPr id="9" name="Oval 8"/>
          <p:cNvSpPr/>
          <p:nvPr/>
        </p:nvSpPr>
        <p:spPr>
          <a:xfrm>
            <a:off x="777240" y="2834640"/>
            <a:ext cx="411480" cy="4114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777240" y="288036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5880" y="2834640"/>
            <a:ext cx="4114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ホストゾーン管理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5880" y="3200400"/>
            <a:ext cx="41148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DNSレコードを一元管理</a:t>
            </a:r>
          </a:p>
        </p:txBody>
      </p:sp>
      <p:sp>
        <p:nvSpPr>
          <p:cNvPr id="13" name="Oval 12"/>
          <p:cNvSpPr/>
          <p:nvPr/>
        </p:nvSpPr>
        <p:spPr>
          <a:xfrm>
            <a:off x="777240" y="3611880"/>
            <a:ext cx="411480" cy="4114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777240" y="365760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5880" y="3611880"/>
            <a:ext cx="4114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高可用性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5880" y="3977640"/>
            <a:ext cx="41148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AWSグローバルネットワーク</a:t>
            </a:r>
          </a:p>
        </p:txBody>
      </p:sp>
      <p:sp>
        <p:nvSpPr>
          <p:cNvPr id="17" name="Oval 16"/>
          <p:cNvSpPr/>
          <p:nvPr/>
        </p:nvSpPr>
        <p:spPr>
          <a:xfrm>
            <a:off x="777240" y="4389120"/>
            <a:ext cx="411480" cy="4114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777240" y="443484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25880" y="4389120"/>
            <a:ext cx="4114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AWS統合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25880" y="4754880"/>
            <a:ext cx="41148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EC2・S3・CloudFront連携</a:t>
            </a:r>
          </a:p>
        </p:txBody>
      </p:sp>
      <p:sp>
        <p:nvSpPr>
          <p:cNvPr id="21" name="Oval 20"/>
          <p:cNvSpPr/>
          <p:nvPr/>
        </p:nvSpPr>
        <p:spPr>
          <a:xfrm>
            <a:off x="777240" y="5166360"/>
            <a:ext cx="411480" cy="4114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77240" y="5212080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25880" y="5166360"/>
            <a:ext cx="4114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ヘルスチェック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25880" y="5532120"/>
            <a:ext cx="41148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障害時の自動切替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3640" y="1783080"/>
            <a:ext cx="5349240" cy="21945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6263640" y="1783080"/>
            <a:ext cx="73152" cy="219456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6492240" y="196596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PRICING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2240" y="22402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料金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92240" y="2788920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ホストゾーン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32520" y="2788920"/>
            <a:ext cx="2743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3B82F6"/>
                </a:solidFill>
                <a:latin typeface="Calibri"/>
              </a:rPr>
              <a:t>$0.50/月 (1ドメイン)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92240" y="3154680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DNSクエリ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32520" y="3154680"/>
            <a:ext cx="2743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3B82F6"/>
                </a:solidFill>
                <a:latin typeface="Calibri"/>
              </a:rPr>
              <a:t>100万まで無料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92240" y="3520440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ドメイン取得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32520" y="3520440"/>
            <a:ext cx="2743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3B82F6"/>
                </a:solidFill>
                <a:latin typeface="Calibri"/>
              </a:rPr>
              <a:t>$12〜15/年 (.com)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63640" y="4114800"/>
            <a:ext cx="5349240" cy="2103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Rectangle 35"/>
          <p:cNvSpPr/>
          <p:nvPr/>
        </p:nvSpPr>
        <p:spPr>
          <a:xfrm>
            <a:off x="6263640" y="4114800"/>
            <a:ext cx="73152" cy="210312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TextBox 36"/>
          <p:cNvSpPr txBox="1"/>
          <p:nvPr/>
        </p:nvSpPr>
        <p:spPr>
          <a:xfrm>
            <a:off x="6492240" y="429768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HOSTED ZONE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2240" y="457200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ホストゾーンとは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92240" y="5120640"/>
            <a:ext cx="493776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1つのドメインの DNS レコードを
まとめて管理する単位。
A / CNAME / MX を中に持つ。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第11章 — 独自ドメインとHTTPS設定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8 / 18</a:t>
            </a:r>
          </a:p>
        </p:txBody>
      </p:sp>
      <p:pic>
        <p:nvPicPr>
          <p:cNvPr id="42" name="slide_0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audio>
          </p:childTnLst>
        </p:cTn>
      </p:par>
    </p:tnLst>
  </p:timing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HOSTED ZONE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ホストゾーン作成 + ネームサーバー切替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11064240" cy="1828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18288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2024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3B82F6"/>
                </a:solidFill>
                <a:latin typeface="Calibri"/>
              </a:rPr>
              <a:t>STEP 1 — Route 53 でホストゾーンを作成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331720"/>
            <a:ext cx="10607040" cy="11887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914400" y="2423160"/>
            <a:ext cx="1042416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F59E0B"/>
                </a:solidFill>
                <a:latin typeface="Consolas"/>
              </a:rPr>
              <a:t>$ aws route53 create-hosted-zone \
</a:t>
            </a:r>
            <a:r>
              <a:rPr sz="1200" b="1" i="0">
                <a:solidFill>
                  <a:srgbClr val="10B981"/>
                </a:solidFill>
                <a:latin typeface="Consolas"/>
              </a:rPr>
              <a:t>    --name adventure-dev-journey.com 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--caller-reference $(date +%s) \
</a:t>
            </a:r>
            <a:r>
              <a:rPr sz="1200" b="0" i="0">
                <a:solidFill>
                  <a:srgbClr val="CBD5E1"/>
                </a:solidFill>
                <a:latin typeface="Consolas"/>
              </a:rPr>
              <a:t>    --hosted-zone-config Comment="..."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→ NameServers: ns-1837.awsdns-37.co.uk,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3703320"/>
            <a:ext cx="11064240" cy="25603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548640" y="3703320"/>
            <a:ext cx="73152" cy="256032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384048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STEP 2 — お名前.com でネームサーバーを切替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40" y="4297680"/>
            <a:ext cx="5120640" cy="41148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3B8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Oval 13"/>
          <p:cNvSpPr/>
          <p:nvPr/>
        </p:nvSpPr>
        <p:spPr>
          <a:xfrm>
            <a:off x="868680" y="4389120"/>
            <a:ext cx="228600" cy="22860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868680" y="4361688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8720" y="438912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1E3A5F"/>
                </a:solidFill>
                <a:latin typeface="Consolas"/>
              </a:rPr>
              <a:t>ns-1837.awsdns-37.co.uk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26480" y="4297680"/>
            <a:ext cx="5120640" cy="41148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Oval 17"/>
          <p:cNvSpPr/>
          <p:nvPr/>
        </p:nvSpPr>
        <p:spPr>
          <a:xfrm>
            <a:off x="6217920" y="4389120"/>
            <a:ext cx="228600" cy="22860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6217920" y="4361688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7960" y="438912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1E3A5F"/>
                </a:solidFill>
                <a:latin typeface="Consolas"/>
              </a:rPr>
              <a:t>ns-1428.awsdns-50.org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7240" y="4800600"/>
            <a:ext cx="5120640" cy="41148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10B9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Oval 21"/>
          <p:cNvSpPr/>
          <p:nvPr/>
        </p:nvSpPr>
        <p:spPr>
          <a:xfrm>
            <a:off x="868680" y="4892040"/>
            <a:ext cx="228600" cy="22860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868680" y="4864608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88720" y="489204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1E3A5F"/>
                </a:solidFill>
                <a:latin typeface="Consolas"/>
              </a:rPr>
              <a:t>ns-169.awsdns-21.com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26480" y="4800600"/>
            <a:ext cx="5120640" cy="41148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8B5C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Oval 25"/>
          <p:cNvSpPr/>
          <p:nvPr/>
        </p:nvSpPr>
        <p:spPr>
          <a:xfrm>
            <a:off x="6217920" y="4892040"/>
            <a:ext cx="228600" cy="228600"/>
          </a:xfrm>
          <a:prstGeom prst="ellipse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6217920" y="4864608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37960" y="489204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1E3A5F"/>
                </a:solidFill>
                <a:latin typeface="Consolas"/>
              </a:rPr>
              <a:t>ns-793.awsdns-35.net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7240" y="5852160"/>
            <a:ext cx="106070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→ お名前.com Navi → ネームサーバー設定 → 「その他のサービス」に4つ入力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第11章 — 独自ドメインとHTTPS設定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9 / 18</a:t>
            </a:r>
          </a:p>
        </p:txBody>
      </p:sp>
      <p:pic>
        <p:nvPicPr>
          <p:cNvPr id="32" name="slide_0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audio>
          </p:childTnLst>
        </p:cTn>
      </p:par>
    </p:tnLst>
  </p:timing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