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10章「EC2インスタンスとデプロイ」をお届けします。この章は本書最大の山場です。ここまで作り上げてきたDjangoアプリを、いよいよ世界に公開します。エラーが出ても焦らず、一緒に進めていき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2は「アプリのデプロイ」です。rsyncでファイルをサーバーに送り、本番設定を整えます。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ファイルの転送にはrsyncコマンドを使います。rsyncは差分転送が得意で、変更されたファイルだけを効率よく同期できます。重要な除外設定として、.venvディレクトリ、__pycache__、pyc ファイル、dotenvファイル、sqlite3のデータベース、そしてstaticfilesを除外します。これらはサーバー側で生成するか、機密情報を含むため転送しません。rsyncのオプションは3つ覚えておきましょう。-aは属性保持、-vは詳細表示、-zは圧縮転送です。ファイル転送後はサーバー側でuv syncを実行します。pyproject.tomlから依存関係を一括でインストールし、仮想環境を再現します。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デプロイの2段階目は、本番設定の準備です。4つのステップがあります。ステップ1は、.env.prodファイルの作成です。DEBUG=False、SECRET_KEY、ALLOWED_HOSTSにEC2のIPアドレスを設定します。ステップ2は、シンボリックリンクの作成です。サーバー側でln -s .env.prod .envとして、.env.prodを.envとして参照します。ステップ3は、マイグレーションです。uv run python manage.py migrateでデータベーススキーマを適用します。続いてcreatesuperuserで管理者ユーザーも作成しておきましょう。ステップ4は、静的ファイルの収集です。collectstaticコマンドで、CSS、JS、画像をstaticfilesディレクトリに集めます。Nginxがここから静的ファイルを直接配信し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次はGunicornのテスト起動です。まずローカルでuv add gunicornを実行してGunicornを追加します。次にpyproject.tomlとuv.lockをrsyncでサーバーに送り、uv syncで同期します。サーバー側でuv run gunicornを使って8000番ポートでテスト起動します。ブラウザで確認するにはSSHポートフォワードが便利です。Djangoのrunserverと比べて、Gunicornには明確な優位性があります。性能面ではマルチワーカーで高速化、セキュリティは本番向けに最適化されています。静的ファイルはNginxが高速配信し、自動起動はSystemdが担います。テスト起動でアプリが表示されたことを確認したら、次のステップに進み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3は「本番運用設定」です。Systemdで自動化し、Nginxでインターネットに公開します。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unicornをサービスとして動かすため、Systemdのサービスファイルを作成します。サービスファイルは/etc/systemd/system/adventure-game.serviceに配置します。UnitセクションのAfter=network.targetで、ネットワーク起動後に開始するよう設定します。Serviceセクションではユーザーをubuntuとし、WorkingDirectoryでアプリのパスを指定します。EnvironmentFileで.envファイルを読み込み、環境変数を設定します。ExecStartにGunicornのパスと、ワーカー数3、UNIXソケットのbind先を指定します。設定後は4つのコマンドを順番に実行します。daemon-reloadで設定を反映し、startで起動、enableで自動起動をオンにして、statusで正常に動いているか確認します。journalctlコマンドでログも確認できま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最後にNginxをリバースプロキシとして設定します。/etc/nginx/sites-available/adventure-gameに設定ファイルを作成します。80番ポートでリッスンし、server_nameにEC2のパブリックIPアドレスを指定します。locationブロックは2つあります。/static/はstaticfilesディレクトリから静的ファイルを直接配信します。それ以外のリクエストはproxy_passでGunicornのUNIXソケットに転送します。有効化の手順は4つです。まずシンボリックリンクでsites-enabledに追加します。次にデフォルトの設定ファイルを削除します。nginx -tで構文チェックを行い、問題なければsystemctl restart nginxで再起動します。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ブラウザからEC2のパブリックIPアドレスにアクセスして動作を確認します。成功のチェックリストは4つです。トップページが表示されること。CSSと画像が読み込まれていること。新しいゲームを開始できること。そして/admin/もレイアウト崩れなく表示されることです。HTTPなので警告が出る場合がありますが、次の第11章でHTTPS化します。よくある躓きポイントも4つ押さえておきましょう。ALLOWED_HOSTSにIPが設定されていないと400エラーになります。502 Bad GatewayはGunicornが起動していないサインです。journalctlでログを確認します。403 Forbiddenはstaticファイルの権限問題です。www-dataをubuntuグループに追加します。CSSが当たらない場合はcollectstaticが未実行の可能性があります。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おめでとうございます。DjangoアプリをEC2に公開できました。この章で学んだことを振り返りましょう。AWS CLIでEC2インスタンスを起動し、セキュリティグループとキーペアを設定しました。SSH接続してUbuntuの初期設定を完了させました。rsyncで本番環境にデプロイし、GunicornのWSGIサーバーをテスト起動しました。SystemdでGunicornを自動化し、Nginxでリバースプロキシと静的ファイル配信を設定しました。次の第11章では、このアプリをHTTPS化します。Let's Encryptで無料のSSL証明書を取得し、Nginxでのタスク終端を設定して、https://から安全にアクセスできるようにします。なお、EC2を使わない時はstop-instancesコマンドで停止すると課金を抑えられます。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この章では6つのテーマを扱います。1つ目は、EC2インスタンスの起動。AWS CLIを使ってセキュリティグループ、キーペア、AMI、インスタンスの順に設定します。2つ目は、SSHでのサーバー接続。ターミナルからサーバーにログインします。3つ目は、サーバーの初期設定。UbuntuにuvとPython 3.13、そしてNginxをインストールします。4つ目は、アプリケーションのデプロイ。rsyncでファイルを転送し、本番用の設定を整えます。5つ目は、GunicornとSystemdの連携。WSGIサーバーを自動起動に設定します。6つ目は、Nginxのリバースプロキシ設定。静的ファイル配信とGunicornとの連携を構築し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まず本番環境全体のアーキテクチャを把握しておきましょう。ユーザーのブラウザからリクエストが来ると、まずEC2インスタンス上のNginxが受け取ります。Nginxは2つの役割を担っています。1つ目は、CSS、JavaScript、画像といった静的ファイルを直接配信することです。2つ目は、動的なリクエストをUNIXソケット経由でGunicornに転送することです。GunicornはWSGIサーバーとして3つのワーカープロセスでDjangoアプリを実行します。SystemdがGunicornを自動起動・再起動することで、サーバーを落とさずに運用できます。DjangoはビューやDBアクセス、テンプレートのレンダリングを担当します。このアーキテクチャ全体を、この章で順番に構築していきま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1は「EC2セットアップ」です。AWS CLIでインスタンスを起動し、SSHで初期設定を行います。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C2インスタンスの起動は5つのステップで行います。ステップ1は、セキュリティグループの作成です。仮想ファイアウォールを作り、ポート22、80、443を開放します。ステップ2は、キーペアの作成です。SSH接続に必要な秘密鍵を生成し、pemファイルをダウンロードします。ステップ3は、AMI IDの取得です。Ubuntu 22.04 LTSの最新パッチ版を指定します。ステップ4は、インスタンスの起動です。t2.microの無料枠を使って、run-instancesコマンドで起動します。ステップ5は、情報確認です。パブリックIPを取得し、runningの状態になるまで待ちます。インスタンスの起動には通常30秒から1分かかります。aws ec2 wait instance-runningコマンドで起動完了まで自動待機できます。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セキュリティグループは、EC2インスタンスへの通信を制御する仮想ファイアウォールです。3つのポートを開放します。まず、ポート22はSSH接続用です。セキュリティのため、自分のIPアドレスのみを許可します。現在のIPアドレスはcurlコマンドで取得できます。次に、ポート80はHTTP通信です。世界中からアクセスできるよう全公開します。そして、ポート443はHTTPS通信です。次の第11章でのSSL化で使用します。aws ec2 authorize-security-group-ingressコマンドで1つずつポートを開放していきます。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次はキーペアとAMI IDの取得、そしてインスタンスの起動です。キーペアの作成では、aws ec2 create-key-pairコマンドを使います。生成された秘密鍵はチルダスラッシュドットsshディレクトリに保存し、chmod 400で権限を設定することが必須です。これを忘れると接続に失敗します。AMI IDの取得は、Canonical社のオーナーIDを指定し、Ubuntu 22.04 LTSの最新版を自動で選択します。インスタンスの起動は、run-instancesコマンドで行います。起動後はwait instance-runningで完了を待ちます。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インスタンスが起動したら、SSHで接続します。sshコマンドに-iオプションで秘密鍵ファイルを指定し、ubuntuというユーザー名とパブリックIPアドレスで接続します。公開鍵と秘密鍵の仕組みは、南京錠と鍵のようなものです。公開鍵はサーバーに設置された南京錠で、誰でも見てもかまいません。秘密鍵のpemファイルはあなたのPCにある鍵で、絶対に他人に渡してはいけません。接続に成功すると、Ubuntuのウェルカムメッセージが表示されます。ubuntu@ip-172-31-から始まるプロンプトが表示されれば、接続成功で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SSH接続できたら、サーバーの初期設定を行います。4つのステップがあります。ステップ1は、システムの更新です。sudo apt updateとsudo apt upgrade -yを実行します。5分から10分かかりますが、セキュリティアップデートに必須です。ステップ2は、uvのインストールです。curlコマンドで公式インストールスクリプトを実行します。インストール後はsource ~/.local/bin/envでパスを通すのを忘れずに。ステップ3は、Python 3.13のインストールです。uv python install 3.13で管理します。仮想環境と一緒に自動で使用されます。ステップ4は、Nginxのインストールです。sudo apt install nginx -yで入れます。sudo systemctl status nginxでactive runningと表示されれば正常です。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EC2 インスタンスと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デプロイ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本書最大の山場 — Django を世界に公開する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アプリのデプロイ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rsync でファイルを送り、本番設定を整える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DEPLOY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rsync でファイル送信 + uv sync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ローカル → サーバー (rsync)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1">
                <a:solidFill>
                  <a:srgbClr val="10B981"/>
                </a:solidFill>
                <a:latin typeface="Consolas"/>
              </a:rPr>
              <a:t># プロジェクトディレクトリで実行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cd ~/projects/adventure-game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除外ファイルを指定して送信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rsync -avz \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--exclude '.venv/' \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--exclude '__pycache__/' \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--exclude '*.pyc' \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--exclude '.env' \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--exclude 'db.sqlite3' \
</a:t>
            </a:r>
            <a:r>
              <a:rPr sz="1200" b="0" i="0">
                <a:solidFill>
                  <a:srgbClr val="EF4444"/>
                </a:solidFill>
                <a:latin typeface="Consolas"/>
              </a:rPr>
              <a:t>  --exclude 'staticfiles/'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-e "ssh -i ~/.ssh/\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adventure-game-key.pem"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./ ubuntu@$PUBLIC_IP:\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/home/ubuntu/adventure-game/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rsync オプション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40280"/>
            <a:ext cx="402336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40280"/>
            <a:ext cx="45720" cy="4114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0" y="2313432"/>
            <a:ext cx="1371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onsolas"/>
              </a:rPr>
              <a:t>-a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1160" y="231343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属性保持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9520" y="2743200"/>
            <a:ext cx="402336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7589520" y="2743200"/>
            <a:ext cx="45720" cy="4114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0" y="2816352"/>
            <a:ext cx="1371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onsolas"/>
              </a:rPr>
              <a:t>-v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1160" y="28163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詳細表示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9520" y="3246120"/>
            <a:ext cx="402336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7589520" y="3246120"/>
            <a:ext cx="45720" cy="4114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0" y="3319272"/>
            <a:ext cx="1371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onsolas"/>
              </a:rPr>
              <a:t>-z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1160" y="331927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圧縮転送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9520" y="3749040"/>
            <a:ext cx="402336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7589520" y="3749040"/>
            <a:ext cx="45720" cy="4114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0" y="3822192"/>
            <a:ext cx="1371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onsolas"/>
              </a:rPr>
              <a:t>--exclude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81160" y="382219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除外指定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9520" y="4434840"/>
            <a:ext cx="402336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7589520" y="4434840"/>
            <a:ext cx="73152" cy="18288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7818120" y="4572000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サーバー側で依存解決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18120" y="4892040"/>
            <a:ext cx="356616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955280" y="4937760"/>
            <a:ext cx="338328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400" b="0" i="0">
                <a:solidFill>
                  <a:srgbClr val="10B981"/>
                </a:solidFill>
                <a:latin typeface="Consolas"/>
              </a:rPr>
              <a:t>$ uv sync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18120" y="548640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→ pyproject.toml から一括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8120" y="5806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→ 仮想環境を再現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11 / 18</a:t>
            </a:r>
          </a:p>
        </p:txBody>
      </p:sp>
      <p:pic>
        <p:nvPicPr>
          <p:cNvPr id="36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DEPLOY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.env.prod + migrate + collectstatic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69748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.env.prod 作成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324612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3429000"/>
            <a:ext cx="233172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ローカルでDEBUG=False
ALLOWED_HOSTS設定
rsyncで送信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4663440"/>
            <a:ext cx="233172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914400" y="4754880"/>
            <a:ext cx="214884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DEBUG=False
SECRET_KEY=…
ALLOWED_HOSTS=3.x.x.x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6616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160" y="269748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シンボリックリンク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6160" y="324612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3566160" y="3429000"/>
            <a:ext cx="233172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サーバー側で
.env.prod を
.env として参照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6160" y="4663440"/>
            <a:ext cx="233172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703320" y="4754880"/>
            <a:ext cx="214884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ln -s .env.prod .env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8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6126480" y="1828800"/>
            <a:ext cx="73152" cy="4297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635508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080" y="269748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マイグレーション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5080" y="324612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355080" y="3429000"/>
            <a:ext cx="233172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DBスキーマを適用
スーパーユーザー作成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5080" y="4663440"/>
            <a:ext cx="233172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492240" y="4754880"/>
            <a:ext cx="214884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run python\
  manage.py migrate
$ ... createsuperuser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15400" y="1828800"/>
            <a:ext cx="269748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91540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144000" y="201168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0" y="2697480"/>
            <a:ext cx="233172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静的ファイル収集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44000" y="324612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9144000" y="3429000"/>
            <a:ext cx="233172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CSS/JS/画像を
staticfiles/ に集約
Nginxが配信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44000" y="4663440"/>
            <a:ext cx="233172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9281160" y="4754880"/>
            <a:ext cx="214884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run python\
  manage.py\
  collectstatic\
  --noinput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39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GUNICORN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WSGI サーバーをテスト起動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8B5CF6"/>
                </a:solidFill>
                <a:latin typeface="Calibri"/>
              </a:rPr>
              <a:t>インストール → 起動 → 確認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1">
                <a:solidFill>
                  <a:srgbClr val="10B981"/>
                </a:solidFill>
                <a:latin typeface="Consolas"/>
              </a:rPr>
              <a:t># ローカルで gunicorn を追加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$ uv add gunicorn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pyproject + lock を rsync で送信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$ rsync ... pyproject.toml uv.lock ...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サーバー側で同期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$ uv sync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テスト起動 (8000ポート)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$ uv run gunicorn 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server.wsgi:application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--bind 0.0.0.0:8000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ブラウザ確認用 — SSHポートフォワード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$ ssh -i ... -L 8000:localhost:8000\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ubuntu@$PUBLIC_IP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runserver vs Gunicorn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36576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26680" y="235915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項目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1120" y="235915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59E0B"/>
                </a:solidFill>
                <a:latin typeface="Calibri"/>
              </a:rPr>
              <a:t>runserver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87000" y="235915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1" i="0">
                <a:solidFill>
                  <a:srgbClr val="F59E0B"/>
                </a:solidFill>
                <a:latin typeface="Calibri"/>
              </a:rPr>
              <a:t>Gunicorn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9520" y="2697480"/>
            <a:ext cx="4023360" cy="54864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7726680" y="286207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alibri"/>
              </a:rPr>
              <a:t>性能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1120" y="286207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alibri"/>
              </a:rPr>
              <a:t>低 / 単一プロセス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286207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10B981"/>
                </a:solidFill>
                <a:latin typeface="Calibri"/>
              </a:rPr>
              <a:t>高 / マルチワーカー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9520" y="3291840"/>
            <a:ext cx="402336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7726680" y="345643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alibri"/>
              </a:rPr>
              <a:t>セキュリティ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1120" y="345643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alibri"/>
              </a:rPr>
              <a:t>開発用機能あり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87000" y="345643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10B981"/>
                </a:solidFill>
                <a:latin typeface="Calibri"/>
              </a:rPr>
              <a:t>本番最適化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9520" y="3886200"/>
            <a:ext cx="4023360" cy="54864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7726680" y="405079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alibri"/>
              </a:rPr>
              <a:t>静的配信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1120" y="405079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alibri"/>
              </a:rPr>
              <a:t>Django (非効率)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87000" y="405079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10B981"/>
                </a:solidFill>
                <a:latin typeface="Calibri"/>
              </a:rPr>
              <a:t>Nginx (高速)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9520" y="4480560"/>
            <a:ext cx="4023360" cy="54864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26680" y="464515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alibri"/>
              </a:rPr>
              <a:t>自動起動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61120" y="464515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alibri"/>
              </a:rPr>
              <a:t>手動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87000" y="4645152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10B981"/>
                </a:solidFill>
                <a:latin typeface="Calibri"/>
              </a:rPr>
              <a:t>Systemd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33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本番運用設定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Systemd で自動化 + Nginx で公開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SYSTEMD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サービスファイルで Gunicorn を自動化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onsolas"/>
              </a:rPr>
              <a:t>/etc/systemd/system/adventure-game.service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[Unit]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Description=Adventure Game Gunicorn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After=network.target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[Service]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User=ubuntu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Group=www-data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WorkingDirectory=/home/ubuntu/adventure-game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EnvironmentFile=/home/.../.env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ExecStart=/.../.venv/bin/gunicorn \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    --workers 3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--bind unix:/.../adventure_game.sock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server.wsgi:application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[Install]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WantedBy=multi-user.target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サービス操作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86000"/>
            <a:ext cx="54864" cy="685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0" y="237744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onsolas"/>
              </a:rPr>
              <a:t>daemon-reload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5520" y="2377440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100" b="0" i="0">
                <a:solidFill>
                  <a:srgbClr val="3B82F6"/>
                </a:solidFill>
                <a:latin typeface="Calibri"/>
              </a:rPr>
              <a:t>設定反映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0" y="267004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1">
                <a:solidFill>
                  <a:srgbClr val="64748B"/>
                </a:solidFill>
                <a:latin typeface="Consolas"/>
              </a:rPr>
              <a:t>$ sudo systemctl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9520" y="306324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7589520" y="3063240"/>
            <a:ext cx="54864" cy="6858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0" y="315468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onsolas"/>
              </a:rPr>
              <a:t>start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5520" y="3154680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100" b="0" i="0">
                <a:solidFill>
                  <a:srgbClr val="10B981"/>
                </a:solidFill>
                <a:latin typeface="Calibri"/>
              </a:rPr>
              <a:t>サービス起動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344728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1">
                <a:solidFill>
                  <a:srgbClr val="64748B"/>
                </a:solidFill>
                <a:latin typeface="Consolas"/>
              </a:rPr>
              <a:t>$ sudo systemctl 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89520" y="384048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7589520" y="3840480"/>
            <a:ext cx="54864" cy="6858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0" y="393192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onsolas"/>
              </a:rPr>
              <a:t>enable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75520" y="3931920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100" b="0" i="0">
                <a:solidFill>
                  <a:srgbClr val="F59E0B"/>
                </a:solidFill>
                <a:latin typeface="Calibri"/>
              </a:rPr>
              <a:t>自動起動ON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422452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1">
                <a:solidFill>
                  <a:srgbClr val="64748B"/>
                </a:solidFill>
                <a:latin typeface="Consolas"/>
              </a:rPr>
              <a:t>$ sudo systemctl 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89520" y="461772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7589520" y="4617720"/>
            <a:ext cx="54864" cy="68580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0" y="470916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onsolas"/>
              </a:rPr>
              <a:t>status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75520" y="4709160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100" b="0" i="0">
                <a:solidFill>
                  <a:srgbClr val="8B5CF6"/>
                </a:solidFill>
                <a:latin typeface="Calibri"/>
              </a:rPr>
              <a:t>状態確認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0" y="500176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1">
                <a:solidFill>
                  <a:srgbClr val="64748B"/>
                </a:solidFill>
                <a:latin typeface="Consolas"/>
              </a:rPr>
              <a:t>$ sudo systemctl 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89520" y="539496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Rectangle 31"/>
          <p:cNvSpPr/>
          <p:nvPr/>
        </p:nvSpPr>
        <p:spPr>
          <a:xfrm>
            <a:off x="7589520" y="5394960"/>
            <a:ext cx="54864" cy="68580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7772400" y="548640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E3A5F"/>
                </a:solidFill>
                <a:latin typeface="Consolas"/>
              </a:rPr>
              <a:t>journalctl -u 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75520" y="5486400"/>
            <a:ext cx="1554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100" b="0" i="0">
                <a:solidFill>
                  <a:srgbClr val="EF4444"/>
                </a:solidFill>
                <a:latin typeface="Calibri"/>
              </a:rPr>
              <a:t>ログ確認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5779008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1">
                <a:solidFill>
                  <a:srgbClr val="64748B"/>
                </a:solidFill>
                <a:latin typeface="Consolas"/>
              </a:rPr>
              <a:t>$ sudo systemctl 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38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NGINX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Nginx — 静的配信 + リバースプロキシ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onsolas"/>
              </a:rPr>
              <a:t>/etc/nginx/sites-available/adventure-game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server 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listen 80;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server_name 3.112.xxx.xxx;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静的ファイル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location /static/ 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alias /home/ubuntu/\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    adventure-game/staticfiles/;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}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Gunicorn へのプロキシ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location / 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include proxy_params;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    proxy_pass http://unix:\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    /home/ubuntu/.../\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    adventure_game.sock;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}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有効化と再起動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86000"/>
            <a:ext cx="54864" cy="9144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0" y="2377440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6760" y="2404872"/>
            <a:ext cx="31089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シンボリックリンク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6760" y="2724912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ln -s …\
  sites-available/…\
  sites-enabled/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9520" y="3291840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7589520" y="3291840"/>
            <a:ext cx="54864" cy="9144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0" y="3383280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6760" y="3410712"/>
            <a:ext cx="31089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デフォルト削除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6760" y="3730752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rm \
  sites-enabled/default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89520" y="4297680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7589520" y="4297680"/>
            <a:ext cx="54864" cy="91440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0" y="4389120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66760" y="4416552"/>
            <a:ext cx="31089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構文チェック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66760" y="4736592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nginx -t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89520" y="5303520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7589520" y="5303520"/>
            <a:ext cx="54864" cy="9144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0" y="5394960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66760" y="5422392"/>
            <a:ext cx="31089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再起動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66760" y="5742432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systemctl \
  restart nginx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33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VERIFY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動作確認 + よくある躓き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ブラウザで確認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834640"/>
            <a:ext cx="493776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14400" y="2880360"/>
            <a:ext cx="475488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0" i="0">
                <a:solidFill>
                  <a:srgbClr val="F59E0B"/>
                </a:solidFill>
                <a:latin typeface="Consolas"/>
              </a:rPr>
              <a:t>http://3.112.xxx.xxx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52044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成功のチェックリスト</a:t>
            </a:r>
          </a:p>
        </p:txBody>
      </p:sp>
      <p:sp>
        <p:nvSpPr>
          <p:cNvPr id="12" name="Oval 11"/>
          <p:cNvSpPr/>
          <p:nvPr/>
        </p:nvSpPr>
        <p:spPr>
          <a:xfrm>
            <a:off x="868680" y="397764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68680" y="395020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160" y="395935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トップページが表示される</a:t>
            </a:r>
          </a:p>
        </p:txBody>
      </p:sp>
      <p:sp>
        <p:nvSpPr>
          <p:cNvPr id="15" name="Oval 14"/>
          <p:cNvSpPr/>
          <p:nvPr/>
        </p:nvSpPr>
        <p:spPr>
          <a:xfrm>
            <a:off x="868680" y="443484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868680" y="440740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0160" y="441655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CSS / 画像が読み込まれている</a:t>
            </a:r>
          </a:p>
        </p:txBody>
      </p:sp>
      <p:sp>
        <p:nvSpPr>
          <p:cNvPr id="18" name="Oval 17"/>
          <p:cNvSpPr/>
          <p:nvPr/>
        </p:nvSpPr>
        <p:spPr>
          <a:xfrm>
            <a:off x="868680" y="489204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68680" y="486460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160" y="487375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新しいゲームを開始できる</a:t>
            </a:r>
          </a:p>
        </p:txBody>
      </p:sp>
      <p:sp>
        <p:nvSpPr>
          <p:cNvPr id="21" name="Oval 20"/>
          <p:cNvSpPr/>
          <p:nvPr/>
        </p:nvSpPr>
        <p:spPr>
          <a:xfrm>
            <a:off x="868680" y="534924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868680" y="532180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0160" y="533095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/admin/ もレイアウト崩れなし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58521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※ HTTPなので警告が出る場合あり (次章でHTTPS化)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63640" y="1783080"/>
            <a:ext cx="5349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よくある躓きポイント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640" y="2286000"/>
            <a:ext cx="534924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6263640" y="2286000"/>
            <a:ext cx="54864" cy="91440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492240" y="2377440"/>
            <a:ext cx="4937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ALLOWED_HOSTS未設定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2240" y="267004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EF4444"/>
                </a:solidFill>
                <a:latin typeface="Calibri"/>
              </a:rPr>
              <a:t>DEBUG=False で 400 Bad Request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2240" y="292608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onsolas"/>
              </a:rPr>
              <a:t>.env.prod に IP を追加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63640" y="3291840"/>
            <a:ext cx="534924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Rectangle 31"/>
          <p:cNvSpPr/>
          <p:nvPr/>
        </p:nvSpPr>
        <p:spPr>
          <a:xfrm>
            <a:off x="6263640" y="3291840"/>
            <a:ext cx="54864" cy="9144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492240" y="3383280"/>
            <a:ext cx="4937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502 Bad Gateway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92240" y="367588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Gunicorn が起動していない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92240" y="393192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onsolas"/>
              </a:rPr>
              <a:t>journalctl -u adventure-game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63640" y="4297680"/>
            <a:ext cx="534924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Rectangle 36"/>
          <p:cNvSpPr/>
          <p:nvPr/>
        </p:nvSpPr>
        <p:spPr>
          <a:xfrm>
            <a:off x="6263640" y="4297680"/>
            <a:ext cx="54864" cy="91440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6492240" y="4389120"/>
            <a:ext cx="4937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403 Forbidden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2240" y="468172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8B5CF6"/>
                </a:solidFill>
                <a:latin typeface="Calibri"/>
              </a:rPr>
              <a:t>soft/staticファイルの権限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92240" y="493776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onsolas"/>
              </a:rPr>
              <a:t>www-data → ubuntu グループに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63640" y="5303520"/>
            <a:ext cx="534924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Rectangle 41"/>
          <p:cNvSpPr/>
          <p:nvPr/>
        </p:nvSpPr>
        <p:spPr>
          <a:xfrm>
            <a:off x="6263640" y="5303520"/>
            <a:ext cx="54864" cy="9144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6492240" y="5394960"/>
            <a:ext cx="4937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CSS が当たらない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92240" y="568756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3B82F6"/>
                </a:solidFill>
                <a:latin typeface="Calibri"/>
              </a:rPr>
              <a:t>collectstatic 未実行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2240" y="594360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onsolas"/>
              </a:rPr>
              <a:t>uv run … collectstatic --noinput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48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DEPLOYED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Cambria"/>
              </a:rPr>
              <a:t>世界に公開された。次は HTTPS 化。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この章で学んだこと</a:t>
            </a:r>
          </a:p>
        </p:txBody>
      </p:sp>
      <p:sp>
        <p:nvSpPr>
          <p:cNvPr id="6" name="Oval 5"/>
          <p:cNvSpPr/>
          <p:nvPr/>
        </p:nvSpPr>
        <p:spPr>
          <a:xfrm>
            <a:off x="640080" y="2880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640080" y="2852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862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EC2 インスタンスを CLI で起動</a:t>
            </a:r>
          </a:p>
        </p:txBody>
      </p:sp>
      <p:sp>
        <p:nvSpPr>
          <p:cNvPr id="9" name="Oval 8"/>
          <p:cNvSpPr/>
          <p:nvPr/>
        </p:nvSpPr>
        <p:spPr>
          <a:xfrm>
            <a:off x="640080" y="3337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640080" y="3310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19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セキュリティグループ + キーペア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" y="37947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0080" y="37673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7764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SSH 接続 + Ubuntu 初期設定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" y="42519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0080" y="42245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42336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rsync で本番にデプロイ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" y="47091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0080" y="46817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6908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Gunicorn (WSGI) のテスト起動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" y="5166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0080" y="5138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" y="5148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Systemd で Gunicorn を自動化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" y="5623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0080" y="5596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" y="5605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Nginx でリバースプロキシ + 静的配信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3840" y="2331720"/>
            <a:ext cx="3749039" cy="365760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092440" y="2468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2440" y="27432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第11章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2440" y="338328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HTTPS 化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2440" y="38862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8092440" y="41148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4114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Let's Encrypt で証明書発行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452628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040" y="45262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Nginx で TLS 終端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49377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1040" y="49377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https:// での公開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54864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ブラウザの「保護されていない」を消す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EC2 を使わない時は stop-instances で課金を抑える。</a:t>
            </a:r>
          </a:p>
        </p:txBody>
      </p:sp>
      <p:pic>
        <p:nvPicPr>
          <p:cNvPr id="40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EC2 インスタンスの起動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AWS CLI で SG・キーペア・AMI・起動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SSH 接続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ターミナルからサーバーにログイン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サーバーの初期設定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Ubuntu + uv + Python 3.13 + Nginx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アプリケーションのデプロイ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rsync + .env.prod + migrate + collectstatic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Gunicorn + Systemd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WSGIサーバーの自動起動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Nginx リバースプロキシ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静的ファイル配信 + Gunicorn 連携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7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本番環境のアーキテクチャ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20240"/>
            <a:ext cx="1828800" cy="91440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548640" y="205740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500" b="1" i="0">
                <a:solidFill>
                  <a:srgbClr val="FFFFFF"/>
                </a:solidFill>
                <a:latin typeface="Cambria"/>
              </a:rPr>
              <a:t>ブラウザ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42316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Calibri"/>
              </a:rPr>
              <a:t>ユーザー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8880" y="2194560"/>
            <a:ext cx="5486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64748B"/>
                </a:solidFill>
                <a:latin typeface="Calibri"/>
              </a:rPr>
              <a:t>→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8960" y="1783080"/>
            <a:ext cx="8503920" cy="4434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3108960" y="1783080"/>
            <a:ext cx="8503920" cy="4572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3108960" y="1892808"/>
            <a:ext cx="8503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EC2 インスタンス (Ubuntu 22.04 LTS)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74720" y="2560320"/>
            <a:ext cx="2377440" cy="3337560"/>
          </a:xfrm>
          <a:prstGeom prst="round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3474720" y="2697480"/>
            <a:ext cx="237744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Nginx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4720" y="310896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Calibri"/>
              </a:rPr>
              <a:t>Web サーバー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0" y="3520440"/>
            <a:ext cx="2011680" cy="10058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3657600" y="3611880"/>
            <a:ext cx="20116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10B981"/>
                </a:solidFill>
                <a:latin typeface="Calibri"/>
              </a:rPr>
              <a:t>静的ファイル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3886200"/>
            <a:ext cx="20116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0F172A"/>
                </a:solidFill>
                <a:latin typeface="Calibri"/>
              </a:rPr>
              <a:t>CSS / JS / 画像
直接配信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0" y="4663440"/>
            <a:ext cx="2011680" cy="105156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3657600" y="4754880"/>
            <a:ext cx="20116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10B981"/>
                </a:solidFill>
                <a:latin typeface="Calibri"/>
              </a:rPr>
              <a:t>リバースプロキシ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600" y="5029200"/>
            <a:ext cx="20116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0F172A"/>
                </a:solidFill>
                <a:latin typeface="Calibri"/>
              </a:rPr>
              <a:t>動的リクエストを
Gunicornへ転送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7880" y="4069080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64748B"/>
                </a:solidFill>
                <a:latin typeface="Calibri"/>
              </a:rPr>
              <a:t>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7880" y="4434839"/>
            <a:ext cx="5486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1">
                <a:solidFill>
                  <a:srgbClr val="64748B"/>
                </a:solidFill>
                <a:latin typeface="Calibri"/>
              </a:rPr>
              <a:t>UNIX
ソケット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92240" y="2560320"/>
            <a:ext cx="2377440" cy="3337560"/>
          </a:xfrm>
          <a:prstGeom prst="round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92240" y="2697480"/>
            <a:ext cx="237744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Gunicorn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2240" y="310896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Calibri"/>
              </a:rPr>
              <a:t>WSGI サーバー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75120" y="3520440"/>
            <a:ext cx="2011680" cy="219456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6675120" y="3657600"/>
            <a:ext cx="2011680" cy="20116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ワーカー × 3
Django を実行
Systemdで
自動起動・再起動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15400" y="4069080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64748B"/>
                </a:solidFill>
                <a:latin typeface="Calibri"/>
              </a:rPr>
              <a:t>→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15400" y="4434839"/>
            <a:ext cx="548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1">
                <a:solidFill>
                  <a:srgbClr val="64748B"/>
                </a:solidFill>
                <a:latin typeface="Calibri"/>
              </a:rPr>
              <a:t>WSGI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09760" y="2560320"/>
            <a:ext cx="2377440" cy="3337560"/>
          </a:xfrm>
          <a:prstGeom prst="round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509760" y="2697480"/>
            <a:ext cx="237744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Django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09760" y="310896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Calibri"/>
              </a:rPr>
              <a:t>アプリケーション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692640" y="3520440"/>
            <a:ext cx="2011680" cy="219456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9692640" y="3657600"/>
            <a:ext cx="2011680" cy="20116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ビュー
DB アクセス
テンプレ
レンダリング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3 / 18</a:t>
            </a:r>
          </a:p>
        </p:txBody>
      </p:sp>
      <p:pic>
        <p:nvPicPr>
          <p:cNvPr id="3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EC2 セットアップ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AWS CLI でインスタンスを起動 → SSH で初期設定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EC2 LAUNCH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AWS CLI で起動 — 5ステップ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1945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Oval 6"/>
          <p:cNvSpPr/>
          <p:nvPr/>
        </p:nvSpPr>
        <p:spPr>
          <a:xfrm>
            <a:off x="1325880" y="2103120"/>
            <a:ext cx="640080" cy="6400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1325880" y="2194560"/>
            <a:ext cx="6400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2926080"/>
            <a:ext cx="19202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500" b="1" i="0">
                <a:solidFill>
                  <a:srgbClr val="1E3A5F"/>
                </a:solidFill>
                <a:latin typeface="Cambria"/>
              </a:rPr>
              <a:t>セキュリティ
グループ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7320" y="40233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31520" y="4206240"/>
            <a:ext cx="1920240" cy="1691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ファイアウォール作成
+ ポート22/80/443開放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6352" y="1828800"/>
            <a:ext cx="21945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2816352" y="1828800"/>
            <a:ext cx="73152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Oval 13"/>
          <p:cNvSpPr/>
          <p:nvPr/>
        </p:nvSpPr>
        <p:spPr>
          <a:xfrm>
            <a:off x="3593592" y="2103120"/>
            <a:ext cx="640080" cy="6400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93592" y="2194560"/>
            <a:ext cx="6400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9232" y="2926080"/>
            <a:ext cx="19202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500" b="1" i="0">
                <a:solidFill>
                  <a:srgbClr val="1E3A5F"/>
                </a:solidFill>
                <a:latin typeface="Cambria"/>
              </a:rPr>
              <a:t>キーペア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85032" y="40233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2999232" y="4206240"/>
            <a:ext cx="1920240" cy="1691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SSH秘密鍵を生成
.pemファイルをDL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84064" y="1828800"/>
            <a:ext cx="21945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5084064" y="1828800"/>
            <a:ext cx="73152" cy="42062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Oval 20"/>
          <p:cNvSpPr/>
          <p:nvPr/>
        </p:nvSpPr>
        <p:spPr>
          <a:xfrm>
            <a:off x="5861304" y="2103120"/>
            <a:ext cx="640080" cy="640080"/>
          </a:xfrm>
          <a:prstGeom prst="ellipse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5861304" y="2194560"/>
            <a:ext cx="6400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66944" y="2926080"/>
            <a:ext cx="19202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500" b="1" i="0">
                <a:solidFill>
                  <a:srgbClr val="1E3A5F"/>
                </a:solidFill>
                <a:latin typeface="Cambria"/>
              </a:rPr>
              <a:t>AMI ID取得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52744" y="40233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5266944" y="4206240"/>
            <a:ext cx="1920240" cy="1691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Ubuntu 22.04 LTS
最新パッチ版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51776" y="1828800"/>
            <a:ext cx="21945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7351776" y="1828800"/>
            <a:ext cx="73152" cy="4206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Oval 27"/>
          <p:cNvSpPr/>
          <p:nvPr/>
        </p:nvSpPr>
        <p:spPr>
          <a:xfrm>
            <a:off x="8129016" y="2103120"/>
            <a:ext cx="640080" cy="64008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8129016" y="2194560"/>
            <a:ext cx="6400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04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34656" y="2926080"/>
            <a:ext cx="19202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500" b="1" i="0">
                <a:solidFill>
                  <a:srgbClr val="1E3A5F"/>
                </a:solidFill>
                <a:latin typeface="Cambria"/>
              </a:rPr>
              <a:t>インスタンス
起動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20456" y="402336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534656" y="4206240"/>
            <a:ext cx="1920240" cy="1691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t2.micro (無料枠)
run-instances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19488" y="1828800"/>
            <a:ext cx="21945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9619488" y="1828800"/>
            <a:ext cx="73152" cy="42062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Oval 34"/>
          <p:cNvSpPr/>
          <p:nvPr/>
        </p:nvSpPr>
        <p:spPr>
          <a:xfrm>
            <a:off x="10396728" y="2103120"/>
            <a:ext cx="640080" cy="640080"/>
          </a:xfrm>
          <a:prstGeom prst="ellipse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10396728" y="2194560"/>
            <a:ext cx="6400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02368" y="2926080"/>
            <a:ext cx="19202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500" b="1" i="0">
                <a:solidFill>
                  <a:srgbClr val="1E3A5F"/>
                </a:solidFill>
                <a:latin typeface="Cambria"/>
              </a:rPr>
              <a:t>情報確認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88168" y="4023360"/>
            <a:ext cx="457200" cy="36576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9802368" y="4206240"/>
            <a:ext cx="1920240" cy="1691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パブリックIP取得
running状態を待つ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6446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→ 約30秒〜1分で起動完了。aws ec2 wait instance-running で待機。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42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SECURITY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セキュリティグループ — 仮想ファイアウォール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7665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ポート開放コマンド (3つ)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30936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12648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1">
                <a:solidFill>
                  <a:srgbClr val="10B981"/>
                </a:solidFill>
                <a:latin typeface="Consolas"/>
              </a:rPr>
              <a:t># 現在のIPを取得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MY_IP=$(curl -s https://checkip.amazonaws.com)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SSH (port 22) — 自分のIPのみ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aws ec2 authorize-security-group-ingress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--group-id $SG_ID --protocol tcp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--port 22 --cidr 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$MY_IP/32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HTTP (port 80) — 全公開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aws ec2 authorize-security-group-ingress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--group-id $SG_ID --protocol tcp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--port 80 --cidr 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0.0.0.0/0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HTTPS (port 443) — 全公開 (第11章で使用)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aws ec2 authorize-security-group-ingress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--port 443 --cidr 0.0.0.0/0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開放するポート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86000"/>
            <a:ext cx="73152" cy="11887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ounded Rectangle 12"/>
          <p:cNvSpPr/>
          <p:nvPr/>
        </p:nvSpPr>
        <p:spPr>
          <a:xfrm>
            <a:off x="7818120" y="2514600"/>
            <a:ext cx="914400" cy="73152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818120" y="2578608"/>
            <a:ext cx="914400" cy="5943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69680" y="2514600"/>
            <a:ext cx="25603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SSH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9680" y="2971800"/>
            <a:ext cx="2560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自分のIPだけ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520" y="3611880"/>
            <a:ext cx="402336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7589520" y="3611880"/>
            <a:ext cx="73152" cy="11887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Rounded Rectangle 18"/>
          <p:cNvSpPr/>
          <p:nvPr/>
        </p:nvSpPr>
        <p:spPr>
          <a:xfrm>
            <a:off x="7818120" y="3840480"/>
            <a:ext cx="914400" cy="73152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7818120" y="3904488"/>
            <a:ext cx="914400" cy="5943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9680" y="3840480"/>
            <a:ext cx="25603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HTTP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69680" y="4297680"/>
            <a:ext cx="2560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全世界に公開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9520" y="4937760"/>
            <a:ext cx="402336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7589520" y="4937760"/>
            <a:ext cx="73152" cy="118872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ounded Rectangle 24"/>
          <p:cNvSpPr/>
          <p:nvPr/>
        </p:nvSpPr>
        <p:spPr>
          <a:xfrm>
            <a:off x="7818120" y="5166360"/>
            <a:ext cx="914400" cy="731520"/>
          </a:xfrm>
          <a:prstGeom prst="round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7818120" y="5230368"/>
            <a:ext cx="914400" cy="5943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443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69680" y="5166360"/>
            <a:ext cx="25603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HTTPS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69680" y="5623560"/>
            <a:ext cx="2560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次章 SSL化で使用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31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KEY / AMI / RUN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キーペア → AMI → インスタンス起動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KEY PAIR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329184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SSH秘密鍵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2697480"/>
            <a:ext cx="3291840" cy="3429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68680" y="2788920"/>
            <a:ext cx="3017520" cy="3291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aws ec2 create-key-pair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--key-name \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adventure-game-key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--query 'KeyMaterial'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--output text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&gt; ~/.ssh/\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adventure-game-key.pem
</a:t>
            </a:r>
            <a:r>
              <a:rPr sz="1000" b="0" i="1">
                <a:solidFill>
                  <a:srgbClr val="10B981"/>
                </a:solidFill>
                <a:latin typeface="Consolas"/>
              </a:rPr>
              <a:t># パーミッション必須
</a:t>
            </a:r>
            <a:r>
              <a:rPr sz="1100" b="1" i="0">
                <a:solidFill>
                  <a:srgbClr val="EF4444"/>
                </a:solidFill>
                <a:latin typeface="Consolas"/>
              </a:rPr>
              <a:t>chmod 400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~/.ssh/\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adventure-game-key.pem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26280" y="1993392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AMI 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6280" y="2240280"/>
            <a:ext cx="329184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Ubuntu 22.04 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80560" y="2697480"/>
            <a:ext cx="3291840" cy="3429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4617720" y="2788920"/>
            <a:ext cx="3017520" cy="3291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000" b="0" i="1">
                <a:solidFill>
                  <a:srgbClr val="10B981"/>
                </a:solidFill>
                <a:latin typeface="Consolas"/>
              </a:rPr>
              <a:t># 最新AMI ID取得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AMI_ID=$(\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aws ec2 describe-images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--owners 099720109477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--filters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"Name=name,Values=\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ubuntu/images/.../\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ubuntu-jammy-22.04-\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amd64-server-*"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--query 'Images |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sort_by(@,&amp;CreationDate)\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| [-1].ImageId')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275320" y="1993392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RUN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320" y="2240280"/>
            <a:ext cx="329184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インスタンス起動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29600" y="2697480"/>
            <a:ext cx="3291840" cy="3429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8366760" y="2788920"/>
            <a:ext cx="3017520" cy="3291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aws ec2 run-instances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--image-id $AMI_ID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--instance-type \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    t2.micro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--key-name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adventure-game-key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--security-group-ids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$SG_ID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--subnet-id $SUBNET_ID
</a:t>
            </a:r>
            <a:r>
              <a:rPr sz="1000" b="0" i="1">
                <a:solidFill>
                  <a:srgbClr val="10B981"/>
                </a:solidFill>
                <a:latin typeface="Consolas"/>
              </a:rPr>
              <a:t># 起動完了を待つ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aws ec2 wait \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instance-running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7 / 18</a:t>
            </a:r>
          </a:p>
        </p:txBody>
      </p:sp>
      <p:pic>
        <p:nvPicPr>
          <p:cNvPr id="25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SSH 接続 — 公開鍵で安全にログイン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13716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13716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19456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Mac / Linux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606040"/>
            <a:ext cx="1060704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14400" y="2651760"/>
            <a:ext cx="104241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400" b="0" i="0">
                <a:solidFill>
                  <a:srgbClr val="10B981"/>
                </a:solidFill>
                <a:latin typeface="Consolas"/>
              </a:rPr>
              <a:t>$ ssh -i ~/.ssh/adventure-game-key.pem ubuntu@$PUBLIC_IP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3291840"/>
            <a:ext cx="6766560" cy="2926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548640" y="3291840"/>
            <a:ext cx="73152" cy="29260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" y="342900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公開鍵 = 南京錠 / 秘密鍵 = 開ける鍵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7240" y="3886200"/>
            <a:ext cx="3154680" cy="219456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960120" y="4023360"/>
            <a:ext cx="2834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公開鍵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120" y="4389120"/>
            <a:ext cx="28346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0B981"/>
                </a:solidFill>
                <a:latin typeface="Cambria"/>
              </a:rPr>
              <a:t>南京錠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0120" y="489204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960120" y="5074920"/>
            <a:ext cx="28346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サーバーに設置
誰でも見てOK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14800" y="3886200"/>
            <a:ext cx="3154680" cy="219456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EF44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4297680" y="4023360"/>
            <a:ext cx="2834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秘密鍵 (.pem)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7680" y="4389120"/>
            <a:ext cx="28346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EF4444"/>
                </a:solidFill>
                <a:latin typeface="Cambria"/>
              </a:rPr>
              <a:t>開ける鍵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7680" y="489204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4297680" y="5074920"/>
            <a:ext cx="283464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あなたのPCに保存
絶対に他人に渡さない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89520" y="3291840"/>
            <a:ext cx="4023360" cy="2926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7589520" y="3291840"/>
            <a:ext cx="73152" cy="29260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7818120" y="342900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接続成功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8120" y="3886200"/>
            <a:ext cx="3566160" cy="21945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955280" y="3977640"/>
            <a:ext cx="3291840" cy="20116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Welcome to Ubuntu 22.04.3 LTS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(GNU/Linux 6.2.0-aws x86_64)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ubuntu@ip-172-31-xx-xx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:~$ 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8 / 18</a:t>
            </a:r>
          </a:p>
        </p:txBody>
      </p:sp>
      <p:pic>
        <p:nvPicPr>
          <p:cNvPr id="31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サーバーの初期設定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10515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210312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システム更新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520" y="1993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4297680" y="1965960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4434840" y="1993392"/>
            <a:ext cx="69494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sudo apt update
$ sudo apt upgrade -y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680" y="2542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5〜10分かかる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971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548640" y="2971800"/>
            <a:ext cx="73152" cy="105156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77240" y="3136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40" y="324612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uv インストール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0520" y="3136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4297680" y="3108960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4434840" y="3136392"/>
            <a:ext cx="69494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curl -LsSf https://astral.sh\
    /uv/install.sh | 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7680" y="3685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PATHを通す: source ~/.local/bin/env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114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548640" y="4114800"/>
            <a:ext cx="73152" cy="10515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4279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38912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Python 3.13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60520" y="4279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4297680" y="4251960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4434840" y="4279392"/>
            <a:ext cx="69494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uv python install 3.13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7680" y="4828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uv で管理 → 仮想環境で自動使用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5257800"/>
            <a:ext cx="11064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48640" y="5257800"/>
            <a:ext cx="73152" cy="10515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77240" y="5422392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1640" y="5532120"/>
            <a:ext cx="22860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Nginx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60520" y="5422392"/>
            <a:ext cx="13716" cy="713232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4297680" y="5394960"/>
            <a:ext cx="7178040" cy="5029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4434840" y="5422392"/>
            <a:ext cx="694944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sudo apt install nginx -y
$ sudo systemctl status nginx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97680" y="5971032"/>
            <a:ext cx="7178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active (running) ならOK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第10章 — EC2インスタンスとデプロイ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39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