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9章「AWSデプロイの準備2」をお届けします。この章では、請求アラートの設定、IAMユーザーの作成、そしてAWSシーエルアイのセットアップを行います。安全に開発を進めるための土台を整えましょう。それでは、はじめましょう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アクセスキーの作成は非常に重要なステップです。一度しか表示されないため注意してください。まず作成したadmin-userをクリックしてユーザー詳細画面を開きます。「セキュリティ認証情報」タブをクリックして下にスクロールします。「アクセスキーを作成」をクリックします。ユースケースで「コマンドライン（シーエルアイ）」を選択し、確認チェックを入れて次へ進みます。説明タグは省略して「アクセスキーを作成」をクリックすると、キーが表示されます。必ずCSVファイルをダウンロードして安全な場所に保存してください。アクセスキーIDはAKIAから始まる20文字の文字列です。シークレットアクセスキーは40文字の絶対秘密の文字列です。漏洩した場合は、即座に無効化して再発行してください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次のテーマは「AWSシーエルアイとコスト管理」です。コマンドラインでAWSを操る準備を整えましょう。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AWSシーエルアイのインストール方法を説明します。macOSの場合は、Homebrewを使うのが推奨です。brew install awscliと実行してインストールします。インストール後、aws --versionと実行して確認します。aws-cli/2.x.xのようなバージョン情報が表示されれば成功です。Windowsの場合は、MSIインストーラーを使います。AWSシーエルアイ公式サイトからWindows用インストーラーをダウンロードします。ダウンロードしたインストーラーを実行し、デフォルト設定のままインストールします。PowerShellでaws --versionを実行して確認しましょう。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aws configureコマンドで4つの設定項目を入力します。ターミナルでaws configureと実行すると、順番にプロンプトが表示されます。1つ目はAWS Access Key IDです。IAMユーザーのアクセスキーIDを入力します。2つ目はAWS Secret Access Keyです。CSVから40文字のシークレットアクセスキーを入力します。3つ目はDefault region nameです。ap-northeast-1と入力します。これが東京リージョンです。4つ目はDefault output formatです。jsonと入力することを推奨します。設定は~/.aws/credentialsと~/.aws/configという2つのファイルに保存されます。この~/.awsディレクトリは絶対にGitにコミットしないでください。アクセスキーが公開されると、不正利用される危険がありま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設定が完了したら、動作確認を行いましょう。aws sts get-caller-identityというコマンドを実行します。正常に設定されていると、JSON形式でユーザー情報が表示されます。UserId、Account、そしてArnという3つのフィールドが確認できます。確認のポイントは3つです。まず、ArnがuserスラッシュでIAMユーザーであることが確認できます。次に、user/admin-userという文字列が含まれていることを確認します。もしInvalidClientTokenというエラーが出た場合は、アクセスキーを再確認してください。このコマンドが正常に返ってくれば、AWSシーエルアイの設定は完了です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無料枠が終了した後の月額コスト試算を確認しましょう。前提条件は、EC2のt2.microを1台、24時間稼働させ、データ転送が10ギガバイト、EBSが30ギガバイト、Elastic IPが1個という構成です。内訳を見ていきます。EC2のt2.microは1時間あたり0.0125ドルで、24時間30日稼働させると9ドルです。データ転送は1ギガバイトあたり0.09ドルで、10ギガバイト分は0.90ドルです。EBSは1ギガバイトあたり月0.12ドルで、30ギガバイト分は3.60ドルです。Elastic IPは実行中のインスタンスに1つ紐付けていれば無料です。合計すると月額13.50ドル、1ドル150円換算で約2000円です。200ドルのクレジット内で1年以上カバーできる計算です。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コスト節約のコツを4つ紹介します。1つ目は、使わない時はEC2を停止することです。aws ec2 stop-instancesコマンドでインスタンスを停止すれば、EC2の時間料金はゼロになります。ただしEBSは停止中も課金が継続することに注意してください。2つ目は、Elastic IPの適切な管理です。未使用のElastic IPは速やかに解放してください。2024年2月以降、すべてのパブリックIPv4アドレスが有料化されました。未使用のまま保持すると1時間あたり0.005ドル、月3.6ドルの課金が発生します。3つ目は、スポットインスタンスの活用です。AWSの余剰リソースを使うことで最大90パーセント安くなります。強制停止のリスクがあるため、本番環境ではなく学習用に向いています。4つ目は、無料枠の最大活用です。t2.microを超えないこと、データ転送を15ギガバイト以内に抑えること、不要なリソースはすぐに削除することが基本です。請求ダッシュボードで定期的に確認する習慣をつけましょう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つまずきやすいポイントトップ4を紹介します。1つ目はアラートメール未着です。SNSトピックの購読確認、Confirm subscriptionのクリックを忘れていないか確認しましょう。スパムフォルダも確認してください。メールアドレスの再確認も有効です。2つ目はAWSシーエルアイの認証エラー、InvalidClientTokenIdです。~/.aws/credentialsファイルの内容を確認して、キーIDとシークレットを再入力しましょう。スペースや改行が混入していないか注意してください。3つ目はBillingメトリクスが見つからない場合です。請求アラートの有効化を確認して、数時間待ってみましょう。ルートユーザーでログインして確認することも有効です。4つ目は予期しない課金です。EC2のstop-instancesコマンドでインスタンスを停止し、Elastic IPを解放して、コストエクスプローラーで原因を調査しましょう。どのエラーでも、エラーメッセージをそのままLLMに貼り付けて質問すれば、すぐに解決策が返ってきます。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お疲れさまでした。この章のまとめです。デプロイの土台が完成しました。次はEC2に展開していきます。この章で学んだことを振り返りましょう。請求アラートを有効化しました。クラウドウォッチアラームを5ドルで設定しました。段階的なアラートを1ドル、5ドル、10ドルの3段階で設定しました。IAMユーザーのadmin-userを作成しました。アクセスキーを取得してCSVに保存しました。AWSシーエルアイをインストールしてconfigureコマンドで設定しました。月額コストの試算もできました。およそ13ドル50セント、約2000円が目安です。次の第10章では、いよいよEC2へのデプロイです。EC2インスタンスの作成、セキュリティグループの設定、SSH接続、そしてWebアプリの公開を行います。コンソール操作はルートユーザー、シーエルアイ操作はIAMユーザーのadmin-userという使い分けを忘れずに。いよいよ世界に公開する瞬間が近づいています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6つのテーマを扱います。1つ目は、請求アラートの設定。予期せぬ課金から自分を守る最重要の設定です。2つ目は、クラウドウォッチアラームの設定。5ドルで通知が届くようにします。段階的に1ドル、5ドル、10ドルの3段階で設定するのが理想です。3つ目は、IAMユーザーの作成。シーエルアイ専用のadmin-userを作ります。4つ目は、アクセスキーの取得。一度しか表示されないため、CSVでの保存が必須です。5つ目は、AWSシーエルアイのセットアップ。aws configureで4項目を入力します。6つ目は、コスト試算と節約のコツ。月額およそ13ドル50セント、約2000円が目安です。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次のテーマは「請求アラート」です。予期せぬ課金を防ぐ、最重要の設定を行いましょう。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請求設定の有効化は3つのステップです。まずステップ1、コンソールのアカウント名から「Billing and Cost Management」を開きます。ステップ2で左メニュー下部の「請求設定」をクリックします。ステップ3でアラートを有効化します。「AWS無料利用枠アラートを受信する」と「クラウドウォッチ請求アラートを受信する」の両方にチェックを入れて保存します。なぜ最初に設定すべきなのでしょうか。EC2インスタンスの停止忘れや、Elastic IPの置きっぱなしで、気づかないうちに課金が膨らむことがあります。AWSを触り始める前に、まず請求アラートを仕掛けておくのが鉄則です。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クラウドウォッチのアラーム作成は8つのステップです。まずコンソールでクラウドウォッチを検索して開きます。「アラームの作成」をクリックして「メトリクスの選択」を選びます。「Billing」から「概算合計請求額」を選択します。USDにチェックを入れてメトリクスの選択を確定します。条件の設定では「静的」を選び、EstimatedChargesが5USD以上の時にアラームが発動するよう設定します。通知先として新しいSNSトピックを作成し、メールアドレスを入力してトピックを作成します。AWSから「AWS Notification - Subscription Confirmation」というメールが届いたら、その中の「Confirm subscription」をクリックして購読を確認します。アラーム名にBillingAlert-5USDと入力して作成を完了します。これで請求額が5ドルを超えるとメールで通知が届くようになります。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段階的なアラート設定をお勧めします。1ドルでの早期警告は、無料枠を超え始めたサインをいち早く掴むためのものです。5ドルの本設定は、明確に課金が発生したことを知らせるアクティブアラートです。10ドルの想定外アラートは、予期しないコストが発生した場合のクリティカルな通知です。3段階のアラートを設定することで、課金の状況を段階的に把握できます。費用の増加に気づいたら、すぐに原因を調べる習慣をつけましょう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次のテーマは「IAMユーザーの作成」です。ルートユーザーの代わりにadmin-userを使う方法を学びましょう。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ルートユーザーとIAMユーザーの違いを理解しましょう。両方ともAWSサービスの操作はすべて可能です。違いは、アカウント設定の変更や課金情報の閲覧は、ルートユーザーだけに許可されている点です。アクセスキーの削除も、IAMユーザーのキーはルートユーザーが削除できます。本書での使い分けはシンプルです。ブラウザのコンソール操作ではルートユーザーを使います。EC2の作成やセキュリティグループの設定が対象です。コマンドラインのAWSシーエルアイ操作ではIAMユーザーのadmin-userを使います。デプロイやサーバー操作が対象です。この使い分けにより、万が一シーエルアイの認証情報が漏洩しても、ルートユーザーで対処できるため、被害を最小限に抑えられま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IAMユーザーの作成は6つのステップです。まずコンソールで「IAM」を検索して開きます。左メニューから「ユーザー」を選んで「ユーザーを作成」をクリックします。ユーザー名に「admin-user」と入力します。コンソールアクセスはチェックを入れません。このユーザーはシーエルアイ専用です。「ポリシーを直接アタッチ」を選択して、AdministratorAccessを検索します。AdministratorAccessにチェックを入れて確認し、「ユーザーを作成」をクリックして完了です。AdministratorAccessとは、すべてのAWSサービスを操作できる権限です。ルートユーザーとほぼ同じですが、アカウント設定の変更や課金情報の閲覧はできません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AWS デプロイの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準備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請求アラート・IAM・AWS CLI で安全に開発を始める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ACCESS KEY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アクセスキー作成 — 一度しか表示されない！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4008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59436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作成手順</a:t>
            </a:r>
          </a:p>
        </p:txBody>
      </p:sp>
      <p:sp>
        <p:nvSpPr>
          <p:cNvPr id="9" name="Oval 8"/>
          <p:cNvSpPr/>
          <p:nvPr/>
        </p:nvSpPr>
        <p:spPr>
          <a:xfrm>
            <a:off x="777240" y="2788920"/>
            <a:ext cx="411480" cy="4114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283464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880" y="278892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admin-user をクリック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7720" y="2834640"/>
            <a:ext cx="21945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ユーザー詳細画面へ</a:t>
            </a:r>
          </a:p>
        </p:txBody>
      </p:sp>
      <p:sp>
        <p:nvSpPr>
          <p:cNvPr id="13" name="Oval 12"/>
          <p:cNvSpPr/>
          <p:nvPr/>
        </p:nvSpPr>
        <p:spPr>
          <a:xfrm>
            <a:off x="777240" y="3337560"/>
            <a:ext cx="411480" cy="4114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77240" y="338328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5880" y="333756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「セキュリティ認証情報」タブ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7720" y="3383280"/>
            <a:ext cx="21945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下にスクロール</a:t>
            </a:r>
          </a:p>
        </p:txBody>
      </p:sp>
      <p:sp>
        <p:nvSpPr>
          <p:cNvPr id="17" name="Oval 16"/>
          <p:cNvSpPr/>
          <p:nvPr/>
        </p:nvSpPr>
        <p:spPr>
          <a:xfrm>
            <a:off x="777240" y="3886200"/>
            <a:ext cx="411480" cy="4114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" y="393192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5880" y="3886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「アクセスキーを作成」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7720" y="3931920"/>
            <a:ext cx="21945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ユースケース選択へ</a:t>
            </a:r>
          </a:p>
        </p:txBody>
      </p:sp>
      <p:sp>
        <p:nvSpPr>
          <p:cNvPr id="21" name="Oval 20"/>
          <p:cNvSpPr/>
          <p:nvPr/>
        </p:nvSpPr>
        <p:spPr>
          <a:xfrm>
            <a:off x="777240" y="4434839"/>
            <a:ext cx="411480" cy="4114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4480559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25880" y="4434839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「コマンドライン (CLI)」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7720" y="4480559"/>
            <a:ext cx="21945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確認チェック → 次へ</a:t>
            </a:r>
          </a:p>
        </p:txBody>
      </p:sp>
      <p:sp>
        <p:nvSpPr>
          <p:cNvPr id="25" name="Oval 24"/>
          <p:cNvSpPr/>
          <p:nvPr/>
        </p:nvSpPr>
        <p:spPr>
          <a:xfrm>
            <a:off x="777240" y="4983480"/>
            <a:ext cx="411480" cy="4114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777240" y="502920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25880" y="498348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説明タグ → 作成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7720" y="5029200"/>
            <a:ext cx="21945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アクセスキーが表示</a:t>
            </a:r>
          </a:p>
        </p:txBody>
      </p:sp>
      <p:sp>
        <p:nvSpPr>
          <p:cNvPr id="29" name="Oval 28"/>
          <p:cNvSpPr/>
          <p:nvPr/>
        </p:nvSpPr>
        <p:spPr>
          <a:xfrm>
            <a:off x="777240" y="5532120"/>
            <a:ext cx="411480" cy="4114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777240" y="557784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25880" y="553212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.csv をダウンロード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720" y="5577840"/>
            <a:ext cx="21945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安全な場所に保存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69480" y="1783080"/>
            <a:ext cx="43434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7269480" y="1783080"/>
            <a:ext cx="73152" cy="4434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749808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CRITICAL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8080" y="2240280"/>
            <a:ext cx="39319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EF4444"/>
                </a:solidFill>
                <a:latin typeface="Cambria"/>
              </a:rPr>
              <a:t>一度きり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98080" y="2880360"/>
            <a:ext cx="3931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の表示です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498080" y="342900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7498080" y="361188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libri"/>
              </a:rPr>
              <a:t>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72400" y="361188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Access Key 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72400" y="390448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AKIA... (20文字)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98080" y="420624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libri"/>
              </a:rPr>
              <a:t>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72400" y="42062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Secret Access Key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72400" y="449884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40文字 (絶対秘密)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98080" y="480060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libri"/>
              </a:rPr>
              <a:t>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72400" y="480060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CSV保存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72400" y="509320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デスクトップ / PWマネージャ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98080" y="539496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libri"/>
              </a:rPr>
              <a:t>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72400" y="539496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漏洩時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72400" y="568756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即座に無効化 + 再発行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10 / 18</a:t>
            </a:r>
          </a:p>
        </p:txBody>
      </p:sp>
      <p:pic>
        <p:nvPicPr>
          <p:cNvPr id="53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AWS CLI とコスト管理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コマンドラインで AWS を操る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INSTALL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AWS CLI のインストール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macOS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Homebrew (推奨)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834640"/>
            <a:ext cx="493776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914400" y="2880360"/>
            <a:ext cx="475488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400" b="0" i="0">
                <a:solidFill>
                  <a:srgbClr val="10B981"/>
                </a:solidFill>
                <a:latin typeface="Consolas"/>
              </a:rPr>
              <a:t>$ brew install awscli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352044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確認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" y="3794760"/>
            <a:ext cx="493776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914400" y="3840480"/>
            <a:ext cx="475488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400" b="0" i="0">
                <a:solidFill>
                  <a:srgbClr val="10B981"/>
                </a:solidFill>
                <a:latin typeface="Consolas"/>
              </a:rPr>
              <a:t>$ aws --version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44805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期待される出力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7240" y="4754880"/>
            <a:ext cx="4937760" cy="13258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914400" y="4846320"/>
            <a:ext cx="475488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aws-cli/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2.x.x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Python/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3.x.x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
Darwin/x.x.x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
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3640" y="1783080"/>
            <a:ext cx="534924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6263640" y="178308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92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Windows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2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MSI インストーラー</a:t>
            </a:r>
          </a:p>
        </p:txBody>
      </p:sp>
      <p:sp>
        <p:nvSpPr>
          <p:cNvPr id="21" name="Oval 20"/>
          <p:cNvSpPr/>
          <p:nvPr/>
        </p:nvSpPr>
        <p:spPr>
          <a:xfrm>
            <a:off x="6492240" y="283464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92240" y="288036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0880" y="283464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AWS CLI 公式サイトへ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0880" y="3200400"/>
            <a:ext cx="429768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aws.amazon.com/cli/</a:t>
            </a:r>
          </a:p>
        </p:txBody>
      </p:sp>
      <p:sp>
        <p:nvSpPr>
          <p:cNvPr id="25" name="Oval 24"/>
          <p:cNvSpPr/>
          <p:nvPr/>
        </p:nvSpPr>
        <p:spPr>
          <a:xfrm>
            <a:off x="6492240" y="361188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6492240" y="365760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0880" y="361188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MSI をダウンロード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0880" y="3977640"/>
            <a:ext cx="429768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Windows 用インストーラー</a:t>
            </a:r>
          </a:p>
        </p:txBody>
      </p:sp>
      <p:sp>
        <p:nvSpPr>
          <p:cNvPr id="29" name="Oval 28"/>
          <p:cNvSpPr/>
          <p:nvPr/>
        </p:nvSpPr>
        <p:spPr>
          <a:xfrm>
            <a:off x="6492240" y="438912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492240" y="443484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40880" y="438912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インストーラー実行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880" y="4754880"/>
            <a:ext cx="429768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デフォルト設定で OK</a:t>
            </a:r>
          </a:p>
        </p:txBody>
      </p:sp>
      <p:sp>
        <p:nvSpPr>
          <p:cNvPr id="33" name="Oval 32"/>
          <p:cNvSpPr/>
          <p:nvPr/>
        </p:nvSpPr>
        <p:spPr>
          <a:xfrm>
            <a:off x="6492240" y="516636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6492240" y="521208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40880" y="516636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PowerShell で確認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0880" y="5532120"/>
            <a:ext cx="429768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$ aws --version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12 / 18</a:t>
            </a:r>
          </a:p>
        </p:txBody>
      </p:sp>
      <p:pic>
        <p:nvPicPr>
          <p:cNvPr id="39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CONFIGURE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aws configure — 4項目を入力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7665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実行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30936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286000"/>
            <a:ext cx="612648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400" b="0" i="0">
                <a:solidFill>
                  <a:srgbClr val="10B981"/>
                </a:solidFill>
                <a:latin typeface="Consolas"/>
              </a:rPr>
              <a:t>$ aws configure</a:t>
            </a:r>
          </a:p>
        </p:txBody>
      </p:sp>
      <p:sp>
        <p:nvSpPr>
          <p:cNvPr id="10" name="Oval 9"/>
          <p:cNvSpPr/>
          <p:nvPr/>
        </p:nvSpPr>
        <p:spPr>
          <a:xfrm>
            <a:off x="777240" y="3017520"/>
            <a:ext cx="365760" cy="36576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3044952"/>
            <a:ext cx="365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5880" y="297180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AWS Access Key 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3017520"/>
            <a:ext cx="2468880" cy="365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4663440" y="3044952"/>
            <a:ext cx="2331720" cy="3200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AKIA…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5880" y="3310128"/>
            <a:ext cx="5760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IAMアクセスキーID</a:t>
            </a:r>
          </a:p>
        </p:txBody>
      </p:sp>
      <p:sp>
        <p:nvSpPr>
          <p:cNvPr id="16" name="Oval 15"/>
          <p:cNvSpPr/>
          <p:nvPr/>
        </p:nvSpPr>
        <p:spPr>
          <a:xfrm>
            <a:off x="777240" y="3794760"/>
            <a:ext cx="365760" cy="3657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3822192"/>
            <a:ext cx="365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880" y="374904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AWS Secret Access Key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3794760"/>
            <a:ext cx="2468880" cy="365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4663440" y="3822192"/>
            <a:ext cx="2331720" cy="3200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40文字の秘密鍵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5880" y="4087368"/>
            <a:ext cx="5760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シークレット (CSVから)</a:t>
            </a:r>
          </a:p>
        </p:txBody>
      </p:sp>
      <p:sp>
        <p:nvSpPr>
          <p:cNvPr id="22" name="Oval 21"/>
          <p:cNvSpPr/>
          <p:nvPr/>
        </p:nvSpPr>
        <p:spPr>
          <a:xfrm>
            <a:off x="777240" y="4572000"/>
            <a:ext cx="365760" cy="36576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" y="4599432"/>
            <a:ext cx="365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25880" y="452628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Default region name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4572000"/>
            <a:ext cx="2468880" cy="365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4663440" y="4599432"/>
            <a:ext cx="2331720" cy="3200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ap-northeast-1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25880" y="4864608"/>
            <a:ext cx="5760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東京リージョン</a:t>
            </a:r>
          </a:p>
        </p:txBody>
      </p:sp>
      <p:sp>
        <p:nvSpPr>
          <p:cNvPr id="28" name="Oval 27"/>
          <p:cNvSpPr/>
          <p:nvPr/>
        </p:nvSpPr>
        <p:spPr>
          <a:xfrm>
            <a:off x="777240" y="5349240"/>
            <a:ext cx="365760" cy="365760"/>
          </a:xfrm>
          <a:prstGeom prst="ellipse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777240" y="5376672"/>
            <a:ext cx="365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5880" y="530352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Default output format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5349240"/>
            <a:ext cx="2468880" cy="365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4663440" y="5376672"/>
            <a:ext cx="2331720" cy="3200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json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25880" y="5641848"/>
            <a:ext cx="5760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推奨: json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89520" y="1783080"/>
            <a:ext cx="40233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Rectangle 34"/>
          <p:cNvSpPr/>
          <p:nvPr/>
        </p:nvSpPr>
        <p:spPr>
          <a:xfrm>
            <a:off x="758952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781812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SAVED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18120" y="2240280"/>
            <a:ext cx="36576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保存先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18120" y="28346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onsolas"/>
              </a:rPr>
              <a:t>~/.aws/credentials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18120" y="3154680"/>
            <a:ext cx="3566160" cy="10972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7955280" y="3200400"/>
            <a:ext cx="329184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1" i="0">
                <a:solidFill>
                  <a:srgbClr val="F59E0B"/>
                </a:solidFill>
                <a:latin typeface="Consolas"/>
              </a:rPr>
              <a:t>[default]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aws_access_key_id = AKIA…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aws_secret_access_key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18120" y="44348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onsolas"/>
              </a:rPr>
              <a:t>~/.aws/config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18120" y="4754880"/>
            <a:ext cx="3566160" cy="914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7955280" y="4800600"/>
            <a:ext cx="3291840" cy="822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1" i="0">
                <a:solidFill>
                  <a:srgbClr val="F59E0B"/>
                </a:solidFill>
                <a:latin typeface="Consolas"/>
              </a:rPr>
              <a:t>[default]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region = ap-northeast-1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output = json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18120" y="5806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EF4444"/>
                </a:solidFill>
                <a:latin typeface="Calibri"/>
              </a:rPr>
              <a:t>→ ~/.aws/ は絶対にコミットしない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47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VERIFY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動作確認 — aws sts get-caller-identity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5486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TextBox 5"/>
          <p:cNvSpPr txBox="1"/>
          <p:nvPr/>
        </p:nvSpPr>
        <p:spPr>
          <a:xfrm>
            <a:off x="731520" y="1828800"/>
            <a:ext cx="1069848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600" b="0" i="0">
                <a:solidFill>
                  <a:srgbClr val="10B981"/>
                </a:solidFill>
                <a:latin typeface="Consolas"/>
              </a:rPr>
              <a:t>$ aws sts get-caller-identity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2514600"/>
            <a:ext cx="6858000" cy="3703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Rectangle 7"/>
          <p:cNvSpPr/>
          <p:nvPr/>
        </p:nvSpPr>
        <p:spPr>
          <a:xfrm>
            <a:off x="548640" y="2514600"/>
            <a:ext cx="73152" cy="370332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77240" y="2697480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期待される出力 (IAM)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3017520"/>
            <a:ext cx="6400800" cy="29718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914400" y="3108960"/>
            <a:ext cx="6217920" cy="2834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0" i="0">
                <a:solidFill>
                  <a:srgbClr val="CBD5E1"/>
                </a:solidFill>
                <a:latin typeface="Consolas"/>
              </a:rPr>
              <a:t>{
</a:t>
            </a:r>
            <a:r>
              <a:rPr sz="1400" b="0" i="0">
                <a:solidFill>
                  <a:srgbClr val="CBD5E1"/>
                </a:solidFill>
                <a:latin typeface="Consolas"/>
              </a:rPr>
              <a:t>  "UserId":  </a:t>
            </a:r>
            <a:r>
              <a:rPr sz="1400" b="1" i="0">
                <a:solidFill>
                  <a:srgbClr val="10B981"/>
                </a:solidFill>
                <a:latin typeface="Consolas"/>
              </a:rPr>
              <a:t>"AIDAXXXXXXXXXXXXXXXXX"</a:t>
            </a:r>
            <a:r>
              <a:rPr sz="1400" b="0" i="0">
                <a:solidFill>
                  <a:srgbClr val="CBD5E1"/>
                </a:solidFill>
                <a:latin typeface="Consolas"/>
              </a:rPr>
              <a:t>,
</a:t>
            </a:r>
            <a:r>
              <a:rPr sz="1400" b="0" i="0">
                <a:solidFill>
                  <a:srgbClr val="CBD5E1"/>
                </a:solidFill>
                <a:latin typeface="Consolas"/>
              </a:rPr>
              <a:t>  "Account": </a:t>
            </a:r>
            <a:r>
              <a:rPr sz="1400" b="1" i="0">
                <a:solidFill>
                  <a:srgbClr val="10B981"/>
                </a:solidFill>
                <a:latin typeface="Consolas"/>
              </a:rPr>
              <a:t>"123456789012"</a:t>
            </a:r>
            <a:r>
              <a:rPr sz="1400" b="0" i="0">
                <a:solidFill>
                  <a:srgbClr val="CBD5E1"/>
                </a:solidFill>
                <a:latin typeface="Consolas"/>
              </a:rPr>
              <a:t>,
</a:t>
            </a:r>
            <a:r>
              <a:rPr sz="1400" b="0" i="0">
                <a:solidFill>
                  <a:srgbClr val="CBD5E1"/>
                </a:solidFill>
                <a:latin typeface="Consolas"/>
              </a:rPr>
              <a:t>  "Arn":     </a:t>
            </a:r>
            <a:r>
              <a:rPr sz="1400" b="1" i="0">
                <a:solidFill>
                  <a:srgbClr val="10B981"/>
                </a:solidFill>
                <a:latin typeface="Consolas"/>
              </a:rPr>
              <a:t>"arn:aws:iam::
</a:t>
            </a:r>
            <a:r>
              <a:rPr sz="1400" b="1" i="0">
                <a:solidFill>
                  <a:srgbClr val="F59E0B"/>
                </a:solidFill>
                <a:latin typeface="Consolas"/>
              </a:rPr>
              <a:t>              ...:user/admin-user"</a:t>
            </a:r>
            <a:r>
              <a:rPr sz="1400" b="0" i="0">
                <a:solidFill>
                  <a:srgbClr val="CBD5E1"/>
                </a:solidFill>
                <a:latin typeface="Consolas"/>
              </a:rPr>
              <a:t>
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0960" y="2514600"/>
            <a:ext cx="3931920" cy="3703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7680960" y="2514600"/>
            <a:ext cx="73152" cy="37033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909560" y="269748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CHECK POINT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09560" y="2971800"/>
            <a:ext cx="36576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確認ポイント</a:t>
            </a:r>
          </a:p>
        </p:txBody>
      </p:sp>
      <p:sp>
        <p:nvSpPr>
          <p:cNvPr id="16" name="Oval 15"/>
          <p:cNvSpPr/>
          <p:nvPr/>
        </p:nvSpPr>
        <p:spPr>
          <a:xfrm>
            <a:off x="7909560" y="370332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909560" y="367588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320" y="361188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Arn が user/ で
始まればIAM</a:t>
            </a:r>
          </a:p>
        </p:txBody>
      </p:sp>
      <p:sp>
        <p:nvSpPr>
          <p:cNvPr id="19" name="Oval 18"/>
          <p:cNvSpPr/>
          <p:nvPr/>
        </p:nvSpPr>
        <p:spPr>
          <a:xfrm>
            <a:off x="7909560" y="4480560"/>
            <a:ext cx="274320" cy="2743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7909560" y="4453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75320" y="438912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user/admin-user
が含まれる</a:t>
            </a:r>
          </a:p>
        </p:txBody>
      </p:sp>
      <p:sp>
        <p:nvSpPr>
          <p:cNvPr id="22" name="Oval 21"/>
          <p:cNvSpPr/>
          <p:nvPr/>
        </p:nvSpPr>
        <p:spPr>
          <a:xfrm>
            <a:off x="7909560" y="5257800"/>
            <a:ext cx="274320" cy="27432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909560" y="523036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320" y="516636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InvalidClientToken
→ キーを再確認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14 / 18</a:t>
            </a:r>
          </a:p>
        </p:txBody>
      </p:sp>
      <p:pic>
        <p:nvPicPr>
          <p:cNvPr id="27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月額コスト試算 (無料枠後)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EC2 t2.micro 24時間稼働 + データ10GB + EBS 30GB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772400" cy="4572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2024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項目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92024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計算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0" y="1920240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200" b="1" i="0">
                <a:solidFill>
                  <a:srgbClr val="F59E0B"/>
                </a:solidFill>
                <a:latin typeface="Calibri"/>
              </a:rPr>
              <a:t>金額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331720"/>
            <a:ext cx="777240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331720"/>
            <a:ext cx="54864" cy="5943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249631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EC2 t2.micro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251460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$0.0125 × 24h × 30日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3680" y="2496312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400" b="1" i="0">
                <a:solidFill>
                  <a:srgbClr val="3B82F6"/>
                </a:solidFill>
                <a:latin typeface="Consolas"/>
              </a:rPr>
              <a:t>$9.00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2971800"/>
            <a:ext cx="7772400" cy="59436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548640" y="2971800"/>
            <a:ext cx="54864" cy="59436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313639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データ転送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15468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$0.09 × 10GB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3680" y="3136392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400" b="1" i="0">
                <a:solidFill>
                  <a:srgbClr val="0D9488"/>
                </a:solidFill>
                <a:latin typeface="Consolas"/>
              </a:rPr>
              <a:t>$0.90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3611880"/>
            <a:ext cx="777240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548640" y="3611880"/>
            <a:ext cx="54864" cy="59436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377647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EBS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400" y="379476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$0.12 × 30GB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3680" y="3776472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400" b="1" i="0">
                <a:solidFill>
                  <a:srgbClr val="F59E0B"/>
                </a:solidFill>
                <a:latin typeface="Consolas"/>
              </a:rPr>
              <a:t>$3.60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251959"/>
            <a:ext cx="7772400" cy="59436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548640" y="4251959"/>
            <a:ext cx="54864" cy="5943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4416551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Elastic IP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00400" y="4434839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実行中インスタンスに1個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3680" y="4416551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400" b="1" i="0">
                <a:solidFill>
                  <a:srgbClr val="10B981"/>
                </a:solidFill>
                <a:latin typeface="Consolas"/>
              </a:rPr>
              <a:t>$0.00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4892040"/>
            <a:ext cx="7772400" cy="64008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777240" y="505663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合計 / 月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0400" y="507492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(為替 1USD ≈ 150円)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80" y="5029200"/>
            <a:ext cx="1554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800" b="1" i="0">
                <a:solidFill>
                  <a:srgbClr val="F59E0B"/>
                </a:solidFill>
                <a:latin typeface="Cambria"/>
              </a:rPr>
              <a:t>$13.50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595360" y="1828800"/>
            <a:ext cx="301752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Rectangle 34"/>
          <p:cNvSpPr/>
          <p:nvPr/>
        </p:nvSpPr>
        <p:spPr>
          <a:xfrm>
            <a:off x="8595360" y="182880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8823960" y="2011680"/>
            <a:ext cx="2743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JPY換算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23960" y="2331720"/>
            <a:ext cx="25603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1E3A5F"/>
                </a:solidFill>
                <a:latin typeface="Cambria"/>
              </a:rPr>
              <a:t>¥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35440" y="2468880"/>
            <a:ext cx="22860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F59E0B"/>
                </a:solidFill>
                <a:latin typeface="Cambria"/>
              </a:rPr>
              <a:t>2,000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23960" y="3383280"/>
            <a:ext cx="25603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64748B"/>
                </a:solidFill>
                <a:latin typeface="Calibri"/>
              </a:rPr>
              <a:t>／ 月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23960" y="4206240"/>
            <a:ext cx="2560320" cy="18288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1">
                <a:solidFill>
                  <a:srgbClr val="10B981"/>
                </a:solidFill>
                <a:latin typeface="Calibri"/>
              </a:rPr>
              <a:t>→ 無料枠の 200 USD
   クレジット内で
   1年以上カバー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15 / 18</a:t>
            </a:r>
          </a:p>
        </p:txBody>
      </p:sp>
      <p:pic>
        <p:nvPicPr>
          <p:cNvPr id="43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SAVING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節約のコツ 4選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EF4444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697480"/>
            <a:ext cx="2331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STOP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971800"/>
            <a:ext cx="2331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使わない時は停止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379476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3931920"/>
            <a:ext cx="233172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EC2の時間料金は$0
(EBSは継続課金)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" y="5074920"/>
            <a:ext cx="2331720" cy="914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68680" y="5166360"/>
            <a:ext cx="2148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aws ec2 stop-instances\
  --instance-ids i-xxx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7560" y="1828800"/>
            <a:ext cx="26974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333756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356616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6160" y="2697480"/>
            <a:ext cx="2331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RELEASE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6160" y="2971800"/>
            <a:ext cx="2331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Elastic IP の管理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6160" y="37947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3566160" y="3931920"/>
            <a:ext cx="233172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未使用のEIPは
速やかに解放
(2024/2〜全IPv4有料化)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66160" y="5074920"/>
            <a:ext cx="2331720" cy="914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3657600" y="5166360"/>
            <a:ext cx="2148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$0.005/h ≈
$3.6/月かかる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26480" y="1828800"/>
            <a:ext cx="26974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6126480" y="1828800"/>
            <a:ext cx="73152" cy="4297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35508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5080" y="2697480"/>
            <a:ext cx="2331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SPOT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55080" y="2971800"/>
            <a:ext cx="2331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スポットインスタンス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55080" y="379476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6355080" y="3931920"/>
            <a:ext cx="233172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余剰リソースを
最大90%安く利用
(本番非推奨)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55080" y="5074920"/>
            <a:ext cx="2331720" cy="914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6446520" y="5166360"/>
            <a:ext cx="2148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学習用には◎
強制停止に注意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915400" y="1828800"/>
            <a:ext cx="26974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Rectangle 32"/>
          <p:cNvSpPr/>
          <p:nvPr/>
        </p:nvSpPr>
        <p:spPr>
          <a:xfrm>
            <a:off x="8915400" y="1828800"/>
            <a:ext cx="73152" cy="4297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914400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0B981"/>
                </a:solidFill>
                <a:latin typeface="Cambria"/>
              </a:rPr>
              <a:t>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4000" y="2697480"/>
            <a:ext cx="2331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FREE TIER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0" y="2971800"/>
            <a:ext cx="2331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無料枠を最大活用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44000" y="379476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9144000" y="3931920"/>
            <a:ext cx="233172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t2.micro 超えない
データ転送 15GB以内
不要リソース即削除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44000" y="5074920"/>
            <a:ext cx="2331720" cy="914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9235440" y="5166360"/>
            <a:ext cx="2148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請求ダッシュボードで
定期確認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16 / 18</a:t>
            </a:r>
          </a:p>
        </p:txBody>
      </p:sp>
      <p:pic>
        <p:nvPicPr>
          <p:cNvPr id="43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TROUBLESHOOTING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つまずきポイント TOP 4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062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914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EF4444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78892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アラートメール
未着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374904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Rectangle 9"/>
          <p:cNvSpPr/>
          <p:nvPr/>
        </p:nvSpPr>
        <p:spPr>
          <a:xfrm>
            <a:off x="777240" y="3931920"/>
            <a:ext cx="233172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822960" y="3977640"/>
            <a:ext cx="224028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0" i="0">
                <a:solidFill>
                  <a:srgbClr val="EF4444"/>
                </a:solidFill>
                <a:latin typeface="Consolas"/>
              </a:rPr>
              <a:t>通知が届かない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4663440"/>
            <a:ext cx="233172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Confirm subscription
→ スパム確認
→ メアド再確認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756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3337560" y="1828800"/>
            <a:ext cx="73152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566160" y="2011680"/>
            <a:ext cx="914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6160" y="278892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AWS CLI
認証エラー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66160" y="374904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3566160" y="3931920"/>
            <a:ext cx="233172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3611880" y="3977640"/>
            <a:ext cx="224028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0" i="0">
                <a:solidFill>
                  <a:srgbClr val="EF4444"/>
                </a:solidFill>
                <a:latin typeface="Consolas"/>
              </a:rPr>
              <a:t>InvalidClientTokenId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6160" y="4663440"/>
            <a:ext cx="233172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~/.aws/credentials 確認
→ Key ID/Secret 再入力
→ スペース/改行除去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8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6126480" y="1828800"/>
            <a:ext cx="73152" cy="42062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6355080" y="2011680"/>
            <a:ext cx="914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080" y="278892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Billingメトリクス
見つからない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55080" y="374904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6355080" y="3931920"/>
            <a:ext cx="233172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6400800" y="3977640"/>
            <a:ext cx="224028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0" i="0">
                <a:solidFill>
                  <a:srgbClr val="EF4444"/>
                </a:solidFill>
                <a:latin typeface="Consolas"/>
              </a:rPr>
              <a:t>CloudWatchで Billing無し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5080" y="4663440"/>
            <a:ext cx="233172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請求アラート有効化
→ 数時間待つ
→ ルートで確認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1540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8915400" y="1828800"/>
            <a:ext cx="73152" cy="42062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9144000" y="2011680"/>
            <a:ext cx="914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3B82F6"/>
                </a:solidFill>
                <a:latin typeface="Cambria"/>
              </a:rPr>
              <a:t>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0" y="278892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予期しない
課金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44000" y="374904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9144000" y="3931920"/>
            <a:ext cx="233172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9189720" y="3977640"/>
            <a:ext cx="224028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0" i="0">
                <a:solidFill>
                  <a:srgbClr val="EF4444"/>
                </a:solidFill>
                <a:latin typeface="Consolas"/>
              </a:rPr>
              <a:t>請求が膨らんでいる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0" y="4663440"/>
            <a:ext cx="233172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EC2 stop-instances
→ Elastic IP 解放
→ コストエクスプローラー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39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DONE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Cambria"/>
              </a:rPr>
              <a:t>デプロイの土台が完成。次はEC2に展開。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33172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この章で学んだこと</a:t>
            </a:r>
          </a:p>
        </p:txBody>
      </p:sp>
      <p:sp>
        <p:nvSpPr>
          <p:cNvPr id="6" name="Oval 5"/>
          <p:cNvSpPr/>
          <p:nvPr/>
        </p:nvSpPr>
        <p:spPr>
          <a:xfrm>
            <a:off x="640080" y="2880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640080" y="2852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862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請求アラートを有効化</a:t>
            </a:r>
          </a:p>
        </p:txBody>
      </p:sp>
      <p:sp>
        <p:nvSpPr>
          <p:cNvPr id="9" name="Oval 8"/>
          <p:cNvSpPr/>
          <p:nvPr/>
        </p:nvSpPr>
        <p:spPr>
          <a:xfrm>
            <a:off x="640080" y="3337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640080" y="3310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" y="3319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CloudWatchアラーム ($5)</a:t>
            </a:r>
          </a:p>
        </p:txBody>
      </p:sp>
      <p:sp>
        <p:nvSpPr>
          <p:cNvPr id="12" name="Oval 11"/>
          <p:cNvSpPr/>
          <p:nvPr/>
        </p:nvSpPr>
        <p:spPr>
          <a:xfrm>
            <a:off x="640080" y="37947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40080" y="37673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" y="37764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段階的アラート ($1/$5/$10)</a:t>
            </a:r>
          </a:p>
        </p:txBody>
      </p:sp>
      <p:sp>
        <p:nvSpPr>
          <p:cNvPr id="15" name="Oval 14"/>
          <p:cNvSpPr/>
          <p:nvPr/>
        </p:nvSpPr>
        <p:spPr>
          <a:xfrm>
            <a:off x="640080" y="42519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0080" y="42245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" y="42336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IAMユーザー admin-user 作成</a:t>
            </a:r>
          </a:p>
        </p:txBody>
      </p:sp>
      <p:sp>
        <p:nvSpPr>
          <p:cNvPr id="18" name="Oval 17"/>
          <p:cNvSpPr/>
          <p:nvPr/>
        </p:nvSpPr>
        <p:spPr>
          <a:xfrm>
            <a:off x="640080" y="47091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0080" y="46817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" y="46908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アクセスキー取得 (CSV保存)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" y="5166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0080" y="5138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" y="5148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AWS CLI インストール + configure</a:t>
            </a:r>
          </a:p>
        </p:txBody>
      </p:sp>
      <p:sp>
        <p:nvSpPr>
          <p:cNvPr id="24" name="Oval 23"/>
          <p:cNvSpPr/>
          <p:nvPr/>
        </p:nvSpPr>
        <p:spPr>
          <a:xfrm>
            <a:off x="640080" y="5623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40080" y="5596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560" y="5605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コスト試算 (月額 ~$13.50)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63840" y="2331720"/>
            <a:ext cx="3749039" cy="3657600"/>
          </a:xfrm>
          <a:prstGeom prst="rect">
            <a:avLst/>
          </a:prstGeom>
          <a:solidFill>
            <a:srgbClr val="1E3A5F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8092440" y="2468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92440" y="27432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Cambria"/>
              </a:rPr>
              <a:t>第10章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92440" y="338328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AWSへのデプロイ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92440" y="388620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8092440" y="411480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21040" y="41148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EC2 インスタンス作成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92440" y="448056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1040" y="448056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セキュリティグループ設定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2440" y="484632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21040" y="484632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SSH 接続 + デプロイ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92440" y="521208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21040" y="52120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Webアプリの公開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92440" y="562356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いよいよ世界に公開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コンソール = ルート / CLI = IAM(admin-user) の使い分けを忘れずに。</a:t>
            </a:r>
          </a:p>
        </p:txBody>
      </p:sp>
      <p:pic>
        <p:nvPicPr>
          <p:cNvPr id="42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87452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185623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請求アラート設定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13055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予期せぬ課金から自分を守る最重要設定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532888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532888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2624328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40" y="2606040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CloudWatch アラーム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2880360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$5 で通知 / 段階的に $1 / $5 / $10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3282696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548640" y="3282696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3374136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3355848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IAM ユーザーの作成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3630168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CLI 専用の admin-user を作る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4032504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548640" y="4032504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4123944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40" y="4105656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アクセスキーの取得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379976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一度しか表示されない・CSV保存必須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782312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548640" y="4782312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4873752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40" y="4855464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AWS CLI のセットアップ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1640" y="5129784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aws configure で4項目を入力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553212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ectangle 30"/>
          <p:cNvSpPr/>
          <p:nvPr/>
        </p:nvSpPr>
        <p:spPr>
          <a:xfrm>
            <a:off x="548640" y="553212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77240" y="562356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1640" y="560527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コスト試算と節約のコツ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40" y="587959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月額目安 $13.50 / 約 2,000 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37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請求アラート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予期せぬ課金を防ぐ最重要設定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ENABLE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請求設定の有効化 (3ステップ)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4688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4688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69748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77240" y="2880360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コンソール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429000"/>
            <a:ext cx="3291840" cy="8686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アカウント名 → Billing and Cost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828800"/>
            <a:ext cx="3657600" cy="24688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73152" cy="24688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452628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6280" y="269748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4526280" y="2880360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請求設定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6280" y="3429000"/>
            <a:ext cx="3291840" cy="8686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左メニュー下部の「請求設定」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828800"/>
            <a:ext cx="3657600" cy="24688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8046720" y="1828800"/>
            <a:ext cx="73152" cy="24688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827532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0B981"/>
                </a:solidFill>
                <a:latin typeface="Cambria"/>
              </a:rPr>
              <a:t>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5320" y="269748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8275320" y="2880360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アラート有効化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320" y="3429000"/>
            <a:ext cx="3291840" cy="8686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✓ AWS 無料利用枠アラート
✓ CloudWatch 請求アラート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4572000"/>
            <a:ext cx="1106424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548640" y="4572000"/>
            <a:ext cx="73152" cy="16916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" y="470916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POINT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" y="4937760"/>
            <a:ext cx="73152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なぜ最初に設定すべき？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" y="5440680"/>
            <a:ext cx="105156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EC2インスタンスの停止忘れ・Elastic IP の置きっぱなしで、気づかぬうちに課金が膨らむ。
AWS を触る前に、最初に「請求アラート」を仕掛けておくのが鉄則。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 / 18</a:t>
            </a:r>
          </a:p>
        </p:txBody>
      </p:sp>
      <p:pic>
        <p:nvPicPr>
          <p:cNvPr id="30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CLOUDWATCH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アラーム作成の流れ (8ステップ)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103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Oval 6"/>
          <p:cNvSpPr/>
          <p:nvPr/>
        </p:nvSpPr>
        <p:spPr>
          <a:xfrm>
            <a:off x="777240" y="2057400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10312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320" y="2103120"/>
            <a:ext cx="1645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CloudWatch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2788920"/>
            <a:ext cx="457200" cy="274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292608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コンソールから検索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7560" y="1828800"/>
            <a:ext cx="269748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3337560" y="1828800"/>
            <a:ext cx="73152" cy="2103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Oval 13"/>
          <p:cNvSpPr/>
          <p:nvPr/>
        </p:nvSpPr>
        <p:spPr>
          <a:xfrm>
            <a:off x="3566160" y="2057400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566160" y="210312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6240" y="2103120"/>
            <a:ext cx="1645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アラームの作成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66160" y="2788920"/>
            <a:ext cx="457200" cy="274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3566160" y="292608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「メトリクスの選択」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26480" y="1828800"/>
            <a:ext cx="269748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6126480" y="1828800"/>
            <a:ext cx="73152" cy="2103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Oval 20"/>
          <p:cNvSpPr/>
          <p:nvPr/>
        </p:nvSpPr>
        <p:spPr>
          <a:xfrm>
            <a:off x="6355080" y="2057400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355080" y="210312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5160" y="2103120"/>
            <a:ext cx="1645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Billing → 概算合計請求額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55080" y="2788920"/>
            <a:ext cx="457200" cy="274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355080" y="292608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USD を選択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15400" y="1828800"/>
            <a:ext cx="269748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8915400" y="1828800"/>
            <a:ext cx="73152" cy="21031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Oval 27"/>
          <p:cNvSpPr/>
          <p:nvPr/>
        </p:nvSpPr>
        <p:spPr>
          <a:xfrm>
            <a:off x="9144000" y="2057400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9144000" y="210312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84080" y="2103120"/>
            <a:ext cx="1645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条件: 静的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44000" y="2788920"/>
            <a:ext cx="457200" cy="2743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9144000" y="292608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EstimatedCharges 5 USD 以上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8640" y="4069080"/>
            <a:ext cx="269748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548640" y="4069080"/>
            <a:ext cx="73152" cy="2103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Oval 34"/>
          <p:cNvSpPr/>
          <p:nvPr/>
        </p:nvSpPr>
        <p:spPr>
          <a:xfrm>
            <a:off x="777240" y="4297680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777240" y="434340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7320" y="4343400"/>
            <a:ext cx="1645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新しい SNS トピック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7240" y="5029200"/>
            <a:ext cx="457200" cy="274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777240" y="516636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通知メールアドレスを入力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37560" y="4069080"/>
            <a:ext cx="269748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Rectangle 40"/>
          <p:cNvSpPr/>
          <p:nvPr/>
        </p:nvSpPr>
        <p:spPr>
          <a:xfrm>
            <a:off x="3337560" y="4069080"/>
            <a:ext cx="73152" cy="21031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2" name="Oval 41"/>
          <p:cNvSpPr/>
          <p:nvPr/>
        </p:nvSpPr>
        <p:spPr>
          <a:xfrm>
            <a:off x="3566160" y="4297680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3566160" y="434340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06240" y="4343400"/>
            <a:ext cx="1645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メール購読確認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66160" y="5029200"/>
            <a:ext cx="457200" cy="2743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6" name="TextBox 45"/>
          <p:cNvSpPr txBox="1"/>
          <p:nvPr/>
        </p:nvSpPr>
        <p:spPr>
          <a:xfrm>
            <a:off x="3566160" y="516636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Confirm subscription をクリック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26480" y="4069080"/>
            <a:ext cx="269748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8" name="Rectangle 47"/>
          <p:cNvSpPr/>
          <p:nvPr/>
        </p:nvSpPr>
        <p:spPr>
          <a:xfrm>
            <a:off x="6126480" y="4069080"/>
            <a:ext cx="73152" cy="2103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9" name="Oval 48"/>
          <p:cNvSpPr/>
          <p:nvPr/>
        </p:nvSpPr>
        <p:spPr>
          <a:xfrm>
            <a:off x="6355080" y="4297680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0" name="TextBox 49"/>
          <p:cNvSpPr txBox="1"/>
          <p:nvPr/>
        </p:nvSpPr>
        <p:spPr>
          <a:xfrm>
            <a:off x="6355080" y="434340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5160" y="4343400"/>
            <a:ext cx="1645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アラーム名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55080" y="5029200"/>
            <a:ext cx="457200" cy="274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3" name="TextBox 52"/>
          <p:cNvSpPr txBox="1"/>
          <p:nvPr/>
        </p:nvSpPr>
        <p:spPr>
          <a:xfrm>
            <a:off x="6355080" y="516636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BillingAlert-5USD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915400" y="4069080"/>
            <a:ext cx="269748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5" name="Rectangle 54"/>
          <p:cNvSpPr/>
          <p:nvPr/>
        </p:nvSpPr>
        <p:spPr>
          <a:xfrm>
            <a:off x="8915400" y="4069080"/>
            <a:ext cx="73152" cy="2103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6" name="Oval 55"/>
          <p:cNvSpPr/>
          <p:nvPr/>
        </p:nvSpPr>
        <p:spPr>
          <a:xfrm>
            <a:off x="9144000" y="4297680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7" name="TextBox 56"/>
          <p:cNvSpPr txBox="1"/>
          <p:nvPr/>
        </p:nvSpPr>
        <p:spPr>
          <a:xfrm>
            <a:off x="9144000" y="434340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84080" y="4343400"/>
            <a:ext cx="1645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アラームの作成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144000" y="5029200"/>
            <a:ext cx="457200" cy="274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0" name="TextBox 59"/>
          <p:cNvSpPr txBox="1"/>
          <p:nvPr/>
        </p:nvSpPr>
        <p:spPr>
          <a:xfrm>
            <a:off x="9144000" y="516636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確認 → 作成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8640" y="6446520"/>
            <a:ext cx="10515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→ 請求額が 5 USD を超えるとメール通知が届く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5 / 18</a:t>
            </a:r>
          </a:p>
        </p:txBody>
      </p:sp>
      <p:pic>
        <p:nvPicPr>
          <p:cNvPr id="63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3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RECOMMENDED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段階的アラート設定の推奨値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ounded Rectangle 6"/>
          <p:cNvSpPr/>
          <p:nvPr/>
        </p:nvSpPr>
        <p:spPr>
          <a:xfrm>
            <a:off x="777240" y="2011680"/>
            <a:ext cx="2194560" cy="36576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05740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GREEN ZONE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606040"/>
            <a:ext cx="329184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3B82F6"/>
                </a:solidFill>
                <a:latin typeface="Cambria"/>
              </a:rPr>
              <a:t>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406908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420624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早期警告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4754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3B82F6"/>
                </a:solidFill>
                <a:latin typeface="Calibri"/>
              </a:rPr>
              <a:t>EARLY WARNING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5120640"/>
            <a:ext cx="32918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無料枠を超え始めた
サインを掴む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9768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429768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ounded Rectangle 15"/>
          <p:cNvSpPr/>
          <p:nvPr/>
        </p:nvSpPr>
        <p:spPr>
          <a:xfrm>
            <a:off x="4526280" y="2011680"/>
            <a:ext cx="2194560" cy="365760"/>
          </a:xfrm>
          <a:prstGeom prst="round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4526280" y="205740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YELLOW ZONE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6280" y="2606040"/>
            <a:ext cx="329184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$5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26280" y="406908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4526280" y="420624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本設定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6280" y="4754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F59E0B"/>
                </a:solidFill>
                <a:latin typeface="Calibri"/>
              </a:rPr>
              <a:t>ACTIVE ALERT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6280" y="5120640"/>
            <a:ext cx="32918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明確に課金が発生
要確認のレベル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4672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8046720" y="1828800"/>
            <a:ext cx="73152" cy="429768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ounded Rectangle 24"/>
          <p:cNvSpPr/>
          <p:nvPr/>
        </p:nvSpPr>
        <p:spPr>
          <a:xfrm>
            <a:off x="8275320" y="2011680"/>
            <a:ext cx="2194560" cy="365760"/>
          </a:xfrm>
          <a:prstGeom prst="round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8275320" y="205740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RED ZONE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320" y="2606040"/>
            <a:ext cx="329184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EF4444"/>
                </a:solidFill>
                <a:latin typeface="Cambria"/>
              </a:rPr>
              <a:t>$10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75320" y="406908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8275320" y="420624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想定外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5320" y="4754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EF4444"/>
                </a:solidFill>
                <a:latin typeface="Calibri"/>
              </a:rPr>
              <a:t>CRITICAL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5320" y="5120640"/>
            <a:ext cx="32918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想定外のコスト
直ちに対処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6 / 18</a:t>
            </a:r>
          </a:p>
        </p:txBody>
      </p:sp>
      <p:pic>
        <p:nvPicPr>
          <p:cNvPr id="34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IAM ユーザーの作成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ルートユーザーの代わりに admin-user を使う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WHY IAM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ルートユーザー vs IAM ユーザー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1064240" cy="4572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TextBox 5"/>
          <p:cNvSpPr txBox="1"/>
          <p:nvPr/>
        </p:nvSpPr>
        <p:spPr>
          <a:xfrm>
            <a:off x="777240" y="192024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項目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920240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59E0B"/>
                </a:solidFill>
                <a:latin typeface="Calibri"/>
              </a:rPr>
              <a:t>ルートユーザー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840" y="1920240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59E0B"/>
                </a:solidFill>
                <a:latin typeface="Calibri"/>
              </a:rPr>
              <a:t>IAM (AdministratorAccess)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2331720"/>
            <a:ext cx="11064240" cy="45720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2450592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サービス操作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24505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0B981"/>
                </a:solidFill>
                <a:latin typeface="Calibri"/>
              </a:rPr>
              <a:t>✓ すべて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3840" y="24505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0B981"/>
                </a:solidFill>
                <a:latin typeface="Calibri"/>
              </a:rPr>
              <a:t>✓ すべて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834640"/>
            <a:ext cx="11064240" cy="45720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77240" y="2953512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アカウント設定変更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295351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0B981"/>
                </a:solidFill>
                <a:latin typeface="Calibri"/>
              </a:rPr>
              <a:t>✓ 可能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63840" y="295351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EF4444"/>
                </a:solidFill>
                <a:latin typeface="Calibri"/>
              </a:rPr>
              <a:t>✗ 不可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3337560"/>
            <a:ext cx="11064240" cy="45720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" y="3456432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課金情報の閲覧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345643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0B981"/>
                </a:solidFill>
                <a:latin typeface="Calibri"/>
              </a:rPr>
              <a:t>✓ 可能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3840" y="345643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EF4444"/>
                </a:solidFill>
                <a:latin typeface="Calibri"/>
              </a:rPr>
              <a:t>✗ 不可（別途設定）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3840480"/>
            <a:ext cx="11064240" cy="45720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3959352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アクセスキーの削除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395935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59E0B"/>
                </a:solidFill>
                <a:latin typeface="Calibri"/>
              </a:rPr>
              <a:t>本人のみ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63840" y="395935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0B981"/>
                </a:solidFill>
                <a:latin typeface="Calibri"/>
              </a:rPr>
              <a:t>ルートで削除可能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617720"/>
            <a:ext cx="11064240" cy="16459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548640" y="4617720"/>
            <a:ext cx="73152" cy="164592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475488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8B5CF6"/>
                </a:solidFill>
                <a:latin typeface="Cambria"/>
              </a:rPr>
              <a:t>本書の使い分け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7240" y="5166360"/>
            <a:ext cx="5212080" cy="96012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960120" y="5257800"/>
            <a:ext cx="484632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alibri"/>
              </a:rPr>
              <a:t>コンソール (ブラウザ)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" y="5577840"/>
            <a:ext cx="484632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ルートユーザー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0120" y="5897880"/>
            <a:ext cx="4846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EC2作成・SG設定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63640" y="5166360"/>
            <a:ext cx="5212080" cy="96012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6446520" y="5257800"/>
            <a:ext cx="484632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AWS CLI (コマンドライン)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6520" y="5577840"/>
            <a:ext cx="484632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IAM (admin-user)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46520" y="5897880"/>
            <a:ext cx="4846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デプロイ・サーバー操作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第9章 — AWSデプロイの準備2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8 / 18</a:t>
            </a:r>
          </a:p>
        </p:txBody>
      </p:sp>
      <p:pic>
        <p:nvPicPr>
          <p:cNvPr id="38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CREATE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IAM ユーザー作成 6ステップ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148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5920" y="210312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IAM サービス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69748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2880360"/>
            <a:ext cx="329184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コンソールで「IAM」検索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73152" cy="21488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4526280" y="2011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0D9488"/>
                </a:solidFill>
                <a:latin typeface="Cambria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4960" y="210312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ユーザーを作成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26280" y="269748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4526280" y="2880360"/>
            <a:ext cx="329184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左メニュー → ユーザー → 作成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8046720" y="1828800"/>
            <a:ext cx="73152" cy="2148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8275320" y="2011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F59E0B"/>
                </a:solidFill>
                <a:latin typeface="Cambria"/>
              </a:rPr>
              <a:t>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0" y="210312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ユーザー名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75320" y="269748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8275320" y="2880360"/>
            <a:ext cx="329184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admin-user (CLI専用)
→ コンソールアクセスはチェックなし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548640" y="4114800"/>
            <a:ext cx="73152" cy="2148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" y="4297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8B5CF6"/>
                </a:solidFill>
                <a:latin typeface="Cambria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5920" y="438912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ポリシーを直接アタッチ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7240" y="498348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7240" y="5166360"/>
            <a:ext cx="329184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AdministratorAccess を検索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9768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4297680" y="4114800"/>
            <a:ext cx="73152" cy="2148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4526280" y="4297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EC4899"/>
                </a:solidFill>
                <a:latin typeface="Cambria"/>
              </a:rPr>
              <a:t>05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4960" y="438912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AdministratorAccess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26280" y="4983480"/>
            <a:ext cx="457200" cy="36576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4526280" y="5166360"/>
            <a:ext cx="329184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✓ チェックを入れる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4672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Rectangle 35"/>
          <p:cNvSpPr/>
          <p:nvPr/>
        </p:nvSpPr>
        <p:spPr>
          <a:xfrm>
            <a:off x="8046720" y="4114800"/>
            <a:ext cx="73152" cy="2148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8275320" y="4297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10B981"/>
                </a:solidFill>
                <a:latin typeface="Cambria"/>
              </a:rPr>
              <a:t>06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0" y="438912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ユーザーを作成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5320" y="498348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8275320" y="5166360"/>
            <a:ext cx="329184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確認 → 作成完了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10515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AdministratorAccess: すべての AWS サービスを操作できる権限 (本書で使用)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43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