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media1.mp3" ContentType="audio/mpeg"/>
  <Override PartName="/ppt/media/media10.mp3" ContentType="audio/mpeg"/>
  <Override PartName="/ppt/media/media11.mp3" ContentType="audio/mpeg"/>
  <Override PartName="/ppt/media/media12.mp3" ContentType="audio/mpeg"/>
  <Override PartName="/ppt/media/media13.mp3" ContentType="audio/mpeg"/>
  <Override PartName="/ppt/media/media14.mp3" ContentType="audio/mpeg"/>
  <Override PartName="/ppt/media/media15.mp3" ContentType="audio/mpeg"/>
  <Override PartName="/ppt/media/media16.mp3" ContentType="audio/mpeg"/>
  <Override PartName="/ppt/media/media17.mp3" ContentType="audio/mpeg"/>
  <Override PartName="/ppt/media/media18.mp3" ContentType="audio/mpeg"/>
  <Override PartName="/ppt/media/media2.mp3" ContentType="audio/mpeg"/>
  <Override PartName="/ppt/media/media3.mp3" ContentType="audio/mpeg"/>
  <Override PartName="/ppt/media/media4.mp3" ContentType="audio/mpeg"/>
  <Override PartName="/ppt/media/media5.mp3" ContentType="audio/mpeg"/>
  <Override PartName="/ppt/media/media6.mp3" ContentType="audio/mpeg"/>
  <Override PartName="/ppt/media/media7.mp3" ContentType="audio/mpeg"/>
  <Override PartName="/ppt/media/media8.mp3" ContentType="audio/mpeg"/>
  <Override PartName="/ppt/media/media9.mp3" ContentType="audio/mpeg"/>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s>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こんにちは。これから、第8章「AWSデプロイの準備1」をお届けします。ローカル環境で動くアプリを、いよいよ世界に公開するための第一歩です。この章では、AWSアカウントの作成から、マネジメントコンソールの基本操作までを学びます。それでは、はじめましょう。</a:t>
            </a:r>
          </a:p>
        </p:txBody>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AWSの無料プランは6ヶ月間有効で、200ドルのクレジットが付与されます。6ヶ月後にアップグレードしない場合、アカウントは自動的に閉鎖されます。重要なポイントをいくつか押さえておきましょう。無料枠内のサービスは、クレジットから消費されません。たとえば、EC2のt2.microは750時間まで無料です。31日間フル稼働させても750時間以内に収まるため、1台なら全月無料で運用できます。東京リージョンでは、t2.microとt3.microが無料枠の対象です。学習用途には十分すぎるほどの枠が用意されています。</a:t>
            </a:r>
          </a:p>
        </p:txBody>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無料枠で利用できる主要サービスを確認しましょう。本書で使用するサービスは主に3つです。1つ目はEC2、仮想サーバーです。t2.microまたはt3.microを月750時間まで無料で使えます。2つ目はEBS、ブロックストレージです。30ギガバイトまで無料で使えます。EC2のディスクとして機能します。3つ目はデータ転送、アウトバウンドです。月15ギガバイトまでのインターネット送信が無料です。なお、RDSというマネージドデータベースも750時間まで無料ですが、本書では使用しません。これらのリソースを上手に活用することで、ほぼ無料でウェブアプリを公開できます。</a:t>
            </a:r>
          </a:p>
        </p:txBody>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残高の確認と予算アラートの設定方法を説明します。残高の確認は4ステップです。コンソールにログインして、右上のアカウント名をクリックします。「Billing and Cost Management」、日本語では請求とコスト管理を選択します。「クレジット」タブで残高をドル単位で確認できます。「Free Tier」タブではサービスごとの使用量が確認できます。予算アラートの設定も強く推奨します。「Billing」から「予算」を開いて「予算を作成」をクリックします。予算額を180ドルに設定し、90パーセント、つまり162ドルでアラートが届くように設定します。メール通知を有効化すれば、残り20ドルになった時点で通知が来ます。意図せぬ課金を事前に防ぐ、重要な設定です。</a:t>
            </a:r>
          </a:p>
        </p:txBody>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次のテーマは「コンソールとセキュリティ」です。ログインして、サービスを操作するための基礎を学びましょう。</a:t>
            </a:r>
          </a:p>
        </p:txBody>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マネジメントコンソールへのサインインは7つのステップです。まず、aws.amazon.com/jp/console/にアクセスします。「ルートユーザーのEメールを使用したサインイン」をクリックします。アカウント作成時のメールアドレスを入力します。アカウント作成時のパスワードを入力します。メールで届いた数字の検証コードを入力します。MFA設定の画面が出た場合、今は「省略する」で構いません。本格的な運用を始める前には必ず設定してください。コンソールのホーム画面が表示されたら、サインイン成功です。</a:t>
            </a:r>
          </a:p>
        </p:txBody>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AWSのサービスを素早く見つけるには、コンソール左上の検索バーを使います。検索バーにEC2と入力すると、Virtual Servers in the Cloudなど候補が表示されます。候補の中から目的のサービスをクリックして開きます。検索のコツが4つあります。サービス名の一部だけでも検索できます。例えば「bill」と入力すればBillingが出てきます。英語名で検索するほうが候補数が安定して確実です。よく使うサービスは検索バー横の星マークでお気に入りに登録できます。そして右上でリージョンを確認し、東京リージョン、ap-northeast-1になっているか必ず確かめましょう。リージョンが違うとサービスが見つからない原因になります。</a:t>
            </a:r>
          </a:p>
        </p:txBody>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セキュリティのベストプラクティスを3つのポイントで説明します。1つ目はルートユーザーの取り扱いです。ルートユーザーは最強の権限を持つため、慎重に管理します。通常の作業にはIAMユーザーを使います。IAMユーザーの作成は第9章で行います。2つ目はパスワード管理です。1PasswordやBitwardenのようなパスワードマネージャーの使用を推奨します。共有パソコンでのブラウザへのパスワード保存は避けましょう。3つ目はMFA、多要素認証の設定です。アカウント乗っ取り防止に必須の設定です。Google AuthenticatorやAuthyというアプリを使ってコンソールで設定できます。学習用途であれば今の設定でも問題ありませんが、本番運用時はIAMとMFAを必ず設定しましょう。</a:t>
            </a:r>
          </a:p>
        </p:txBody>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つまずきやすいポイントとその対処法を2つ紹介します。1つ目はアカウント作成時のエラーです。クレジットカード登録が失敗する場合は、カード情報を再確認するか別のブラウザで試してください。電話番号認証のSMSが届かない場合は、先頭の0を省いて入力しているか確認し、それでも届かなければ「音声通話で受信」を選びましょう。アカウント作成が完了しない場合は、ブラウザのキャッシュをクリアして再試行します。2つ目はサービスが見つからない場合です。まずリージョンをap-northeast-1、東京に変更してみてください。次に英語名で検索してみましょう。それでも見つからない場合はルートユーザーで再ログインして確認します。どのエラーが出ても、エラーメッセージをそのままLLMに貼り付けて質問すれば、数秒で原因と解決策が返ってきます。</a:t>
            </a:r>
          </a:p>
        </p:txBody>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お疲れさまでした。この章のまとめです。この章では、AWSの入口に立つために必要な準備を行いました。AWSアカウントを作成し、6ヶ月間と200ドルクレジットの無料プランを確認しました。クレジットカード登録と電話認証を完了させました。予算アラートを180ドルで設定し、90パーセントの時点で通知が届くようにしました。ルートユーザーの安全な取り扱い方を学びました。マネジメントコンソールにログインし、英語名でのサービス検索をマスターしました。次の第9章では、さらにセキュリティを固めます。請求アラートの詳細設定、IAMユーザーの作成、そしてAWSシーエルアイのセットアップを行います。コマンドラインでAWSを操る準備を整えましょう。無料枠は6ヶ月間です。残り時間とクレジットを定期的にチェックする習慣をつけましょう。</a:t>
            </a:r>
          </a:p>
        </p:txBody>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この章では6つのテーマを扱います。1つ目は、なぜデプロイが必要なのか。ローカルホストを超えて世界に公開する意義を理解します。2つ目は、AWSアカウントの作成。メールアドレス、クレジットカード、電話認証で完了します。3つ目は、無料プランについて。6ヶ月間に加え、200ドルのクレジットが付与されます。4つ目は、予算アラートの設定。予期せぬ課金から自分を守る重要な設定です。5つ目は、セキュリティのベストプラクティス。ルートユーザーとMFAの取り扱いを学びます。そして6つ目が、コンソールとサービス検索。ログインして目的のサービスを素早く開きます。</a:t>
            </a:r>
          </a:p>
        </p:txBody>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まず、なぜデプロイが必要なのかを理解しましょう。デプロイ前の状態では、アプリはローカルホストでしか動きません。自分のパソコンでしか動かず、友人や家族に見せることができません。ポートフォリオとして公開することもできず、実務スキルも身につきません。しかしデプロイすると、これが大きく変わります。URLを共有すれば誰でもアクセスできるようになります。ポートフォリオとして就職活動に活用できます。24時間365日稼働する本物のウェブサービスを経験できます。学習の流れとして、この第8章でアカウント作成とコンソール操作を学び、第9章で請求アラートとAWSシーエルアイを設定し、第10章でEC2へのデプロイを実現します。</a:t>
            </a:r>
          </a:p>
        </p:txBody>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次のテーマは「AWSアカウント作成」です。10分で完了する登録手順を確認しましょう。</a:t>
            </a:r>
          </a:p>
        </p:txBody>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AWSアカウントの作成は9つのステップで完了します。まずステップ1、aws.amazon.com/jpにアクセスします。ステップ2で「アカウントの作成」をクリックします。ステップ3でメールアドレスとアカウント名を入力します。ステップ4でメールに届いた検証コードを入力します。ステップ5でルートユーザーのパスワードを設定します。強固なパスワードを使いましょう。ステップ6でプランを選択します。「無料」を選んでください。ステップ7で連絡先情報として、個人情報や住所、電話番号を入力します。ステップ8でクレジットカードを登録します。1ドルの仮承認が行われますが、すぐに返金されます。ステップ9で電話認証を行います。SMSで届いたコードを入力します。完了するとサポートプランの選択画面が表示されます。Basicプランの無料を選びましょう。</a:t>
            </a:r>
          </a:p>
        </p:txBody>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クレジットカード登録にはいくつかの重要な注意点があります。まず、無料枠であってもクレジットカードの登録は必須です。これは避けられません。登録時に約150円の1ドル仮承認が行われますが、これは確認用で、すぐに返金されます。デビットカードも使用できますが、一部のサービスで制限が生じる場合があります。カードによっては3Dセキュアという追加認証が必要になることがあります。入力する項目は、カード番号、有効期限、セキュリティコード（CVV）、カード名義、請求先住所、そして支払い通貨です。通貨は日本円、JPYを推奨します。全て入力したら「同意して次へ」をクリックして進みます。</a:t>
            </a:r>
          </a:p>
        </p:txBody>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電話番号認証とサポートプランの選択について説明します。電話番号認証は5つのステップです。日本の国コード、プラス81を選択します。次に携帯番号を入力します。先頭の0は省略して入力してください。「SMSを送信する」をクリックします。CAPTCHAの文字を入力します。最後に受信した4桁のコードを入力します。5分待ってもSMSが届かない場合は、「音声通話で受信」を選ぶと確実です。サポートプランはBasicを選びましょう。個人学習には最適で、完全無料です。DeveloperやBusinessなどの有料プランは本書では不要です。「サインアップを完了する」をクリックして登録を終えましょう。</a:t>
            </a:r>
          </a:p>
        </p:txBody>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アカウント作成が完了したら、4つの項目を確認しましょう。まず、コンソールにログインできることを確認します。aws.amazon.com/jp/console/にアクセスしてサインインしてみましょう。次に、ルートユーザーのメールアドレスとパスワードを安全な場所に記録したか確認します。これは絶対に他人に見せてはいけない大切な情報です。3つ目に、無料プランが選択されていることを確認します。6ヶ月間の期間に加え、200ドルのクレジットが付与されているはずです。4つ目に、クレジットカードへの1ドル仮承認が返金されているか確認します。これらが揃えば、アカウント作成は完璧です。</a:t>
            </a:r>
          </a:p>
        </p:txBody>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p:nvPr>
        </p:nvSpPr>
        <p:spPr/>
        <p:txBody>
          <a:bodyPr/>
          <a:lstStyle/>
          <a:p>
            <a:r>
              <a:t>次のテーマは「無料枠と費用管理」です。200ドルのクレジットを賢く使い切る方法を学びましょう。</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microsoft.com/office/2007/relationships/media" Target="../media/media1.mp3"/><Relationship Id="rId4" Type="http://schemas.openxmlformats.org/officeDocument/2006/relationships/video" Target="../media/media1.mp3"/><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microsoft.com/office/2007/relationships/media" Target="../media/media10.mp3"/><Relationship Id="rId4" Type="http://schemas.openxmlformats.org/officeDocument/2006/relationships/video" Target="../media/media10.mp3"/><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microsoft.com/office/2007/relationships/media" Target="../media/media11.mp3"/><Relationship Id="rId4" Type="http://schemas.openxmlformats.org/officeDocument/2006/relationships/video" Target="../media/media11.mp3"/><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microsoft.com/office/2007/relationships/media" Target="../media/media12.mp3"/><Relationship Id="rId4" Type="http://schemas.openxmlformats.org/officeDocument/2006/relationships/video" Target="../media/media12.mp3"/><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microsoft.com/office/2007/relationships/media" Target="../media/media13.mp3"/><Relationship Id="rId4" Type="http://schemas.openxmlformats.org/officeDocument/2006/relationships/video" Target="../media/media13.mp3"/><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microsoft.com/office/2007/relationships/media" Target="../media/media14.mp3"/><Relationship Id="rId4" Type="http://schemas.openxmlformats.org/officeDocument/2006/relationships/video" Target="../media/media14.mp3"/><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microsoft.com/office/2007/relationships/media" Target="../media/media15.mp3"/><Relationship Id="rId4" Type="http://schemas.openxmlformats.org/officeDocument/2006/relationships/video" Target="../media/media15.mp3"/><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microsoft.com/office/2007/relationships/media" Target="../media/media16.mp3"/><Relationship Id="rId4" Type="http://schemas.openxmlformats.org/officeDocument/2006/relationships/video" Target="../media/media16.mp3"/><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microsoft.com/office/2007/relationships/media" Target="../media/media17.mp3"/><Relationship Id="rId4" Type="http://schemas.openxmlformats.org/officeDocument/2006/relationships/video" Target="../media/media17.mp3"/><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microsoft.com/office/2007/relationships/media" Target="../media/media18.mp3"/><Relationship Id="rId4" Type="http://schemas.openxmlformats.org/officeDocument/2006/relationships/video" Target="../media/media18.mp3"/><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microsoft.com/office/2007/relationships/media" Target="../media/media2.mp3"/><Relationship Id="rId4" Type="http://schemas.openxmlformats.org/officeDocument/2006/relationships/video" Target="../media/media2.mp3"/><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microsoft.com/office/2007/relationships/media" Target="../media/media3.mp3"/><Relationship Id="rId4" Type="http://schemas.openxmlformats.org/officeDocument/2006/relationships/video" Target="../media/media3.mp3"/><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microsoft.com/office/2007/relationships/media" Target="../media/media4.mp3"/><Relationship Id="rId4" Type="http://schemas.openxmlformats.org/officeDocument/2006/relationships/video" Target="../media/media4.mp3"/><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microsoft.com/office/2007/relationships/media" Target="../media/media5.mp3"/><Relationship Id="rId4" Type="http://schemas.openxmlformats.org/officeDocument/2006/relationships/video" Target="../media/media5.mp3"/><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microsoft.com/office/2007/relationships/media" Target="../media/media6.mp3"/><Relationship Id="rId4" Type="http://schemas.openxmlformats.org/officeDocument/2006/relationships/video" Target="../media/media6.mp3"/><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microsoft.com/office/2007/relationships/media" Target="../media/media7.mp3"/><Relationship Id="rId4" Type="http://schemas.openxmlformats.org/officeDocument/2006/relationships/video" Target="../media/media7.mp3"/><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microsoft.com/office/2007/relationships/media" Target="../media/media8.mp3"/><Relationship Id="rId4" Type="http://schemas.openxmlformats.org/officeDocument/2006/relationships/video" Target="../media/media8.mp3"/><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microsoft.com/office/2007/relationships/media" Target="../media/media9.mp3"/><Relationship Id="rId4" Type="http://schemas.openxmlformats.org/officeDocument/2006/relationships/video" Target="../media/media9.mp3"/><Relationship Id="rId5" Type="http://schemas.openxmlformats.org/officeDocument/2006/relationships/image" Target="../media/image1.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142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640080" y="548640"/>
            <a:ext cx="1828800" cy="1097280"/>
          </a:xfrm>
          <a:prstGeom prst="rect">
            <a:avLst/>
          </a:prstGeom>
          <a:noFill/>
        </p:spPr>
        <p:txBody>
          <a:bodyPr wrap="square" lIns="45720" rIns="45720" tIns="18288" bIns="18288" anchor="t">
            <a:spAutoFit/>
          </a:bodyPr>
          <a:lstStyle/>
          <a:p>
            <a:pPr algn="l"/>
            <a:r>
              <a:rPr sz="7200" b="1" i="0">
                <a:solidFill>
                  <a:srgbClr val="F59E0B"/>
                </a:solidFill>
                <a:latin typeface="Cambria"/>
              </a:rPr>
              <a:t>08</a:t>
            </a:r>
          </a:p>
        </p:txBody>
      </p:sp>
      <p:sp>
        <p:nvSpPr>
          <p:cNvPr id="4" name="TextBox 3"/>
          <p:cNvSpPr txBox="1"/>
          <p:nvPr/>
        </p:nvSpPr>
        <p:spPr>
          <a:xfrm>
            <a:off x="713232" y="1691640"/>
            <a:ext cx="2743200" cy="365760"/>
          </a:xfrm>
          <a:prstGeom prst="rect">
            <a:avLst/>
          </a:prstGeom>
          <a:noFill/>
        </p:spPr>
        <p:txBody>
          <a:bodyPr wrap="square" lIns="45720" rIns="45720" tIns="18288" bIns="18288" anchor="t">
            <a:spAutoFit/>
          </a:bodyPr>
          <a:lstStyle/>
          <a:p>
            <a:pPr algn="l"/>
            <a:r>
              <a:rPr sz="1400" b="1" i="0">
                <a:solidFill>
                  <a:srgbClr val="CBD5E1"/>
                </a:solidFill>
                <a:latin typeface="Calibri"/>
              </a:rPr>
              <a:t>CHAPTER</a:t>
            </a:r>
          </a:p>
        </p:txBody>
      </p:sp>
      <p:sp>
        <p:nvSpPr>
          <p:cNvPr id="5" name="TextBox 4"/>
          <p:cNvSpPr txBox="1"/>
          <p:nvPr/>
        </p:nvSpPr>
        <p:spPr>
          <a:xfrm>
            <a:off x="640080" y="2468880"/>
            <a:ext cx="10972800" cy="914400"/>
          </a:xfrm>
          <a:prstGeom prst="rect">
            <a:avLst/>
          </a:prstGeom>
          <a:noFill/>
        </p:spPr>
        <p:txBody>
          <a:bodyPr wrap="square" lIns="45720" rIns="45720" tIns="18288" bIns="18288" anchor="t">
            <a:spAutoFit/>
          </a:bodyPr>
          <a:lstStyle/>
          <a:p>
            <a:pPr algn="l"/>
            <a:r>
              <a:rPr sz="5400" b="1" i="0">
                <a:solidFill>
                  <a:srgbClr val="FFFFFF"/>
                </a:solidFill>
                <a:latin typeface="Cambria"/>
              </a:rPr>
              <a:t>AWS デプロイの</a:t>
            </a:r>
          </a:p>
        </p:txBody>
      </p:sp>
      <p:sp>
        <p:nvSpPr>
          <p:cNvPr id="6" name="TextBox 5"/>
          <p:cNvSpPr txBox="1"/>
          <p:nvPr/>
        </p:nvSpPr>
        <p:spPr>
          <a:xfrm>
            <a:off x="640080" y="3337560"/>
            <a:ext cx="10972800" cy="914400"/>
          </a:xfrm>
          <a:prstGeom prst="rect">
            <a:avLst/>
          </a:prstGeom>
          <a:noFill/>
        </p:spPr>
        <p:txBody>
          <a:bodyPr wrap="square" lIns="45720" rIns="45720" tIns="18288" bIns="18288" anchor="t">
            <a:spAutoFit/>
          </a:bodyPr>
          <a:lstStyle/>
          <a:p>
            <a:pPr algn="l"/>
            <a:r>
              <a:rPr sz="5400" b="1" i="0">
                <a:solidFill>
                  <a:srgbClr val="F59E0B"/>
                </a:solidFill>
                <a:latin typeface="Cambria"/>
              </a:rPr>
              <a:t>準備 1</a:t>
            </a:r>
          </a:p>
        </p:txBody>
      </p:sp>
      <p:sp>
        <p:nvSpPr>
          <p:cNvPr id="7" name="TextBox 6"/>
          <p:cNvSpPr txBox="1"/>
          <p:nvPr/>
        </p:nvSpPr>
        <p:spPr>
          <a:xfrm>
            <a:off x="640080" y="4526280"/>
            <a:ext cx="10972800" cy="365760"/>
          </a:xfrm>
          <a:prstGeom prst="rect">
            <a:avLst/>
          </a:prstGeom>
          <a:noFill/>
        </p:spPr>
        <p:txBody>
          <a:bodyPr wrap="square" lIns="45720" rIns="45720" tIns="18288" bIns="18288" anchor="t">
            <a:spAutoFit/>
          </a:bodyPr>
          <a:lstStyle/>
          <a:p>
            <a:pPr algn="l"/>
            <a:r>
              <a:rPr sz="1800" b="0" i="0">
                <a:solidFill>
                  <a:srgbClr val="CBD5E1"/>
                </a:solidFill>
                <a:latin typeface="Calibri"/>
              </a:rPr>
              <a:t>ローカル環境から世界へ — AWSアカウントを作る</a:t>
            </a:r>
          </a:p>
        </p:txBody>
      </p:sp>
      <p:sp>
        <p:nvSpPr>
          <p:cNvPr id="8" name="Rectangle 7"/>
          <p:cNvSpPr/>
          <p:nvPr/>
        </p:nvSpPr>
        <p:spPr>
          <a:xfrm>
            <a:off x="640080" y="5852160"/>
            <a:ext cx="274320" cy="54864"/>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9" name="TextBox 8"/>
          <p:cNvSpPr txBox="1"/>
          <p:nvPr/>
        </p:nvSpPr>
        <p:spPr>
          <a:xfrm>
            <a:off x="1005840" y="5715000"/>
            <a:ext cx="7315200" cy="365760"/>
          </a:xfrm>
          <a:prstGeom prst="rect">
            <a:avLst/>
          </a:prstGeom>
          <a:noFill/>
        </p:spPr>
        <p:txBody>
          <a:bodyPr wrap="square" lIns="45720" rIns="45720" tIns="18288" bIns="18288" anchor="t">
            <a:spAutoFit/>
          </a:bodyPr>
          <a:lstStyle/>
          <a:p>
            <a:pPr algn="l"/>
            <a:r>
              <a:rPr sz="1200" b="0" i="0">
                <a:solidFill>
                  <a:srgbClr val="CBD5E1"/>
                </a:solidFill>
                <a:latin typeface="Calibri"/>
              </a:rPr>
              <a:t>本書のサンプル章</a:t>
            </a:r>
          </a:p>
        </p:txBody>
      </p:sp>
      <p:pic>
        <p:nvPicPr>
          <p:cNvPr id="10" name="slide_01.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10"/>
                </p:tgtEl>
              </p:cMediaNode>
            </p:audio>
          </p:childTnLst>
        </p:cTn>
      </p:par>
    </p:tnLst>
  </p:timing>
  <p:transition spd="med">
    <p:fade/>
  </p:transition>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FREE PLAN</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無料プラン (6ヶ月) の特徴</a:t>
            </a:r>
          </a:p>
        </p:txBody>
      </p:sp>
      <p:sp>
        <p:nvSpPr>
          <p:cNvPr id="5" name="Rectangle 4"/>
          <p:cNvSpPr/>
          <p:nvPr/>
        </p:nvSpPr>
        <p:spPr>
          <a:xfrm>
            <a:off x="548640" y="1783080"/>
            <a:ext cx="3657600" cy="182880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6" name="Rectangle 5"/>
          <p:cNvSpPr/>
          <p:nvPr/>
        </p:nvSpPr>
        <p:spPr>
          <a:xfrm>
            <a:off x="548640" y="1783080"/>
            <a:ext cx="73152" cy="182880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TextBox 6"/>
          <p:cNvSpPr txBox="1"/>
          <p:nvPr/>
        </p:nvSpPr>
        <p:spPr>
          <a:xfrm>
            <a:off x="777240" y="1965960"/>
            <a:ext cx="2286000" cy="1005840"/>
          </a:xfrm>
          <a:prstGeom prst="rect">
            <a:avLst/>
          </a:prstGeom>
          <a:noFill/>
        </p:spPr>
        <p:txBody>
          <a:bodyPr wrap="square" lIns="45720" rIns="45720" tIns="18288" bIns="18288" anchor="t">
            <a:spAutoFit/>
          </a:bodyPr>
          <a:lstStyle/>
          <a:p>
            <a:pPr algn="l"/>
            <a:r>
              <a:rPr sz="6000" b="1" i="0">
                <a:solidFill>
                  <a:srgbClr val="3B82F6"/>
                </a:solidFill>
                <a:latin typeface="Cambria"/>
              </a:rPr>
              <a:t>6</a:t>
            </a:r>
          </a:p>
        </p:txBody>
      </p:sp>
      <p:sp>
        <p:nvSpPr>
          <p:cNvPr id="8" name="TextBox 7"/>
          <p:cNvSpPr txBox="1"/>
          <p:nvPr/>
        </p:nvSpPr>
        <p:spPr>
          <a:xfrm>
            <a:off x="2926080" y="2286000"/>
            <a:ext cx="1188720" cy="457200"/>
          </a:xfrm>
          <a:prstGeom prst="rect">
            <a:avLst/>
          </a:prstGeom>
          <a:noFill/>
        </p:spPr>
        <p:txBody>
          <a:bodyPr wrap="square" lIns="45720" rIns="45720" tIns="18288" bIns="18288" anchor="t">
            <a:spAutoFit/>
          </a:bodyPr>
          <a:lstStyle/>
          <a:p>
            <a:pPr algn="l"/>
            <a:r>
              <a:rPr sz="2000" b="1" i="0">
                <a:solidFill>
                  <a:srgbClr val="1E3A5F"/>
                </a:solidFill>
                <a:latin typeface="Cambria"/>
              </a:rPr>
              <a:t>ヶ月</a:t>
            </a:r>
          </a:p>
        </p:txBody>
      </p:sp>
      <p:sp>
        <p:nvSpPr>
          <p:cNvPr id="9" name="Rectangle 8"/>
          <p:cNvSpPr/>
          <p:nvPr/>
        </p:nvSpPr>
        <p:spPr>
          <a:xfrm>
            <a:off x="777240" y="3063240"/>
            <a:ext cx="457200" cy="36576"/>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0" name="TextBox 9"/>
          <p:cNvSpPr txBox="1"/>
          <p:nvPr/>
        </p:nvSpPr>
        <p:spPr>
          <a:xfrm>
            <a:off x="777240" y="3154680"/>
            <a:ext cx="3200400" cy="365760"/>
          </a:xfrm>
          <a:prstGeom prst="rect">
            <a:avLst/>
          </a:prstGeom>
          <a:noFill/>
        </p:spPr>
        <p:txBody>
          <a:bodyPr wrap="square" lIns="45720" rIns="45720" tIns="18288" bIns="18288" anchor="t">
            <a:spAutoFit/>
          </a:bodyPr>
          <a:lstStyle/>
          <a:p>
            <a:pPr algn="l"/>
            <a:r>
              <a:rPr sz="1100" b="0" i="0">
                <a:solidFill>
                  <a:srgbClr val="64748B"/>
                </a:solidFill>
                <a:latin typeface="Calibri"/>
              </a:rPr>
              <a:t>無料期間</a:t>
            </a:r>
          </a:p>
        </p:txBody>
      </p:sp>
      <p:sp>
        <p:nvSpPr>
          <p:cNvPr id="11" name="Rectangle 10"/>
          <p:cNvSpPr/>
          <p:nvPr/>
        </p:nvSpPr>
        <p:spPr>
          <a:xfrm>
            <a:off x="4343400" y="1783080"/>
            <a:ext cx="3657600" cy="182880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2" name="Rectangle 11"/>
          <p:cNvSpPr/>
          <p:nvPr/>
        </p:nvSpPr>
        <p:spPr>
          <a:xfrm>
            <a:off x="4343400" y="1783080"/>
            <a:ext cx="73152" cy="182880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3" name="TextBox 12"/>
          <p:cNvSpPr txBox="1"/>
          <p:nvPr/>
        </p:nvSpPr>
        <p:spPr>
          <a:xfrm>
            <a:off x="4572000" y="1965960"/>
            <a:ext cx="2286000" cy="1005840"/>
          </a:xfrm>
          <a:prstGeom prst="rect">
            <a:avLst/>
          </a:prstGeom>
          <a:noFill/>
        </p:spPr>
        <p:txBody>
          <a:bodyPr wrap="square" lIns="45720" rIns="45720" tIns="18288" bIns="18288" anchor="t">
            <a:spAutoFit/>
          </a:bodyPr>
          <a:lstStyle/>
          <a:p>
            <a:pPr algn="l"/>
            <a:r>
              <a:rPr sz="6000" b="1" i="0">
                <a:solidFill>
                  <a:srgbClr val="F59E0B"/>
                </a:solidFill>
                <a:latin typeface="Cambria"/>
              </a:rPr>
              <a:t>200</a:t>
            </a:r>
          </a:p>
        </p:txBody>
      </p:sp>
      <p:sp>
        <p:nvSpPr>
          <p:cNvPr id="14" name="TextBox 13"/>
          <p:cNvSpPr txBox="1"/>
          <p:nvPr/>
        </p:nvSpPr>
        <p:spPr>
          <a:xfrm>
            <a:off x="6720840" y="2286000"/>
            <a:ext cx="1188720" cy="457200"/>
          </a:xfrm>
          <a:prstGeom prst="rect">
            <a:avLst/>
          </a:prstGeom>
          <a:noFill/>
        </p:spPr>
        <p:txBody>
          <a:bodyPr wrap="square" lIns="45720" rIns="45720" tIns="18288" bIns="18288" anchor="t">
            <a:spAutoFit/>
          </a:bodyPr>
          <a:lstStyle/>
          <a:p>
            <a:pPr algn="l"/>
            <a:r>
              <a:rPr sz="2000" b="1" i="0">
                <a:solidFill>
                  <a:srgbClr val="1E3A5F"/>
                </a:solidFill>
                <a:latin typeface="Cambria"/>
              </a:rPr>
              <a:t>USD</a:t>
            </a:r>
          </a:p>
        </p:txBody>
      </p:sp>
      <p:sp>
        <p:nvSpPr>
          <p:cNvPr id="15" name="Rectangle 14"/>
          <p:cNvSpPr/>
          <p:nvPr/>
        </p:nvSpPr>
        <p:spPr>
          <a:xfrm>
            <a:off x="4572000" y="3063240"/>
            <a:ext cx="457200" cy="36576"/>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6" name="TextBox 15"/>
          <p:cNvSpPr txBox="1"/>
          <p:nvPr/>
        </p:nvSpPr>
        <p:spPr>
          <a:xfrm>
            <a:off x="4572000" y="3154680"/>
            <a:ext cx="3200400" cy="365760"/>
          </a:xfrm>
          <a:prstGeom prst="rect">
            <a:avLst/>
          </a:prstGeom>
          <a:noFill/>
        </p:spPr>
        <p:txBody>
          <a:bodyPr wrap="square" lIns="45720" rIns="45720" tIns="18288" bIns="18288" anchor="t">
            <a:spAutoFit/>
          </a:bodyPr>
          <a:lstStyle/>
          <a:p>
            <a:pPr algn="l"/>
            <a:r>
              <a:rPr sz="1100" b="0" i="0">
                <a:solidFill>
                  <a:srgbClr val="64748B"/>
                </a:solidFill>
                <a:latin typeface="Calibri"/>
              </a:rPr>
              <a:t>クレジット付与</a:t>
            </a:r>
          </a:p>
        </p:txBody>
      </p:sp>
      <p:sp>
        <p:nvSpPr>
          <p:cNvPr id="17" name="Rectangle 16"/>
          <p:cNvSpPr/>
          <p:nvPr/>
        </p:nvSpPr>
        <p:spPr>
          <a:xfrm>
            <a:off x="8138160" y="1783080"/>
            <a:ext cx="3657600" cy="182880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8" name="Rectangle 17"/>
          <p:cNvSpPr/>
          <p:nvPr/>
        </p:nvSpPr>
        <p:spPr>
          <a:xfrm>
            <a:off x="8138160" y="1783080"/>
            <a:ext cx="73152" cy="1828800"/>
          </a:xfrm>
          <a:prstGeom prst="rect">
            <a:avLst/>
          </a:prstGeom>
          <a:solidFill>
            <a:srgbClr val="EF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9" name="TextBox 18"/>
          <p:cNvSpPr txBox="1"/>
          <p:nvPr/>
        </p:nvSpPr>
        <p:spPr>
          <a:xfrm>
            <a:off x="8366760" y="1965960"/>
            <a:ext cx="2286000" cy="1005840"/>
          </a:xfrm>
          <a:prstGeom prst="rect">
            <a:avLst/>
          </a:prstGeom>
          <a:noFill/>
        </p:spPr>
        <p:txBody>
          <a:bodyPr wrap="square" lIns="45720" rIns="45720" tIns="18288" bIns="18288" anchor="t">
            <a:spAutoFit/>
          </a:bodyPr>
          <a:lstStyle/>
          <a:p>
            <a:pPr algn="l"/>
            <a:r>
              <a:rPr sz="6000" b="1" i="0">
                <a:solidFill>
                  <a:srgbClr val="EF4444"/>
                </a:solidFill>
                <a:latin typeface="Cambria"/>
              </a:rPr>
              <a:t>自動</a:t>
            </a:r>
          </a:p>
        </p:txBody>
      </p:sp>
      <p:sp>
        <p:nvSpPr>
          <p:cNvPr id="20" name="TextBox 19"/>
          <p:cNvSpPr txBox="1"/>
          <p:nvPr/>
        </p:nvSpPr>
        <p:spPr>
          <a:xfrm>
            <a:off x="10515600" y="2286000"/>
            <a:ext cx="1188720" cy="457200"/>
          </a:xfrm>
          <a:prstGeom prst="rect">
            <a:avLst/>
          </a:prstGeom>
          <a:noFill/>
        </p:spPr>
        <p:txBody>
          <a:bodyPr wrap="square" lIns="45720" rIns="45720" tIns="18288" bIns="18288" anchor="t">
            <a:spAutoFit/>
          </a:bodyPr>
          <a:lstStyle/>
          <a:p>
            <a:pPr algn="l"/>
            <a:r>
              <a:rPr sz="2000" b="1" i="0">
                <a:solidFill>
                  <a:srgbClr val="1E3A5F"/>
                </a:solidFill>
                <a:latin typeface="Cambria"/>
              </a:rPr>
              <a:t>閉鎖</a:t>
            </a:r>
          </a:p>
        </p:txBody>
      </p:sp>
      <p:sp>
        <p:nvSpPr>
          <p:cNvPr id="21" name="Rectangle 20"/>
          <p:cNvSpPr/>
          <p:nvPr/>
        </p:nvSpPr>
        <p:spPr>
          <a:xfrm>
            <a:off x="8366760" y="3063240"/>
            <a:ext cx="457200" cy="36576"/>
          </a:xfrm>
          <a:prstGeom prst="rect">
            <a:avLst/>
          </a:prstGeom>
          <a:solidFill>
            <a:srgbClr val="EF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2" name="TextBox 21"/>
          <p:cNvSpPr txBox="1"/>
          <p:nvPr/>
        </p:nvSpPr>
        <p:spPr>
          <a:xfrm>
            <a:off x="8366760" y="3154680"/>
            <a:ext cx="3200400" cy="365760"/>
          </a:xfrm>
          <a:prstGeom prst="rect">
            <a:avLst/>
          </a:prstGeom>
          <a:noFill/>
        </p:spPr>
        <p:txBody>
          <a:bodyPr wrap="square" lIns="45720" rIns="45720" tIns="18288" bIns="18288" anchor="t">
            <a:spAutoFit/>
          </a:bodyPr>
          <a:lstStyle/>
          <a:p>
            <a:pPr algn="l"/>
            <a:r>
              <a:rPr sz="1100" b="0" i="0">
                <a:solidFill>
                  <a:srgbClr val="64748B"/>
                </a:solidFill>
                <a:latin typeface="Calibri"/>
              </a:rPr>
              <a:t>期間後アップグレードしないと</a:t>
            </a:r>
          </a:p>
        </p:txBody>
      </p:sp>
      <p:sp>
        <p:nvSpPr>
          <p:cNvPr id="23" name="TextBox 22"/>
          <p:cNvSpPr txBox="1"/>
          <p:nvPr/>
        </p:nvSpPr>
        <p:spPr>
          <a:xfrm>
            <a:off x="548640" y="3931920"/>
            <a:ext cx="7315200" cy="365760"/>
          </a:xfrm>
          <a:prstGeom prst="rect">
            <a:avLst/>
          </a:prstGeom>
          <a:noFill/>
        </p:spPr>
        <p:txBody>
          <a:bodyPr wrap="square" lIns="45720" rIns="45720" tIns="18288" bIns="18288" anchor="t">
            <a:spAutoFit/>
          </a:bodyPr>
          <a:lstStyle/>
          <a:p>
            <a:pPr algn="l"/>
            <a:r>
              <a:rPr sz="1400" b="1" i="0">
                <a:solidFill>
                  <a:srgbClr val="1E3A5F"/>
                </a:solidFill>
                <a:latin typeface="Cambria"/>
              </a:rPr>
              <a:t>押さえるポイント</a:t>
            </a:r>
          </a:p>
        </p:txBody>
      </p:sp>
      <p:sp>
        <p:nvSpPr>
          <p:cNvPr id="24" name="Rectangle 23"/>
          <p:cNvSpPr/>
          <p:nvPr/>
        </p:nvSpPr>
        <p:spPr>
          <a:xfrm>
            <a:off x="548640" y="4389120"/>
            <a:ext cx="5486400" cy="7772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5" name="Rectangle 24"/>
          <p:cNvSpPr/>
          <p:nvPr/>
        </p:nvSpPr>
        <p:spPr>
          <a:xfrm>
            <a:off x="548640" y="4389120"/>
            <a:ext cx="54864" cy="777240"/>
          </a:xfrm>
          <a:prstGeom prst="rect">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6" name="TextBox 25"/>
          <p:cNvSpPr txBox="1"/>
          <p:nvPr/>
        </p:nvSpPr>
        <p:spPr>
          <a:xfrm>
            <a:off x="777240" y="4507992"/>
            <a:ext cx="5120640" cy="365760"/>
          </a:xfrm>
          <a:prstGeom prst="rect">
            <a:avLst/>
          </a:prstGeom>
          <a:noFill/>
        </p:spPr>
        <p:txBody>
          <a:bodyPr wrap="square" lIns="45720" rIns="45720" tIns="18288" bIns="18288" anchor="t">
            <a:spAutoFit/>
          </a:bodyPr>
          <a:lstStyle/>
          <a:p>
            <a:pPr algn="l"/>
            <a:r>
              <a:rPr sz="1300" b="1" i="0">
                <a:solidFill>
                  <a:srgbClr val="1E3A5F"/>
                </a:solidFill>
                <a:latin typeface="Calibri"/>
              </a:rPr>
              <a:t>無料枠内サービスは</a:t>
            </a:r>
          </a:p>
        </p:txBody>
      </p:sp>
      <p:sp>
        <p:nvSpPr>
          <p:cNvPr id="27" name="TextBox 26"/>
          <p:cNvSpPr txBox="1"/>
          <p:nvPr/>
        </p:nvSpPr>
        <p:spPr>
          <a:xfrm>
            <a:off x="777240" y="4800600"/>
            <a:ext cx="5120640" cy="365760"/>
          </a:xfrm>
          <a:prstGeom prst="rect">
            <a:avLst/>
          </a:prstGeom>
          <a:noFill/>
        </p:spPr>
        <p:txBody>
          <a:bodyPr wrap="square" lIns="45720" rIns="45720" tIns="18288" bIns="18288" anchor="t">
            <a:spAutoFit/>
          </a:bodyPr>
          <a:lstStyle/>
          <a:p>
            <a:pPr algn="l"/>
            <a:r>
              <a:rPr sz="1100" b="0" i="1">
                <a:solidFill>
                  <a:srgbClr val="10B981"/>
                </a:solidFill>
                <a:latin typeface="Calibri"/>
              </a:rPr>
              <a:t>クレジットから消費されない</a:t>
            </a:r>
          </a:p>
        </p:txBody>
      </p:sp>
      <p:sp>
        <p:nvSpPr>
          <p:cNvPr id="28" name="Rectangle 27"/>
          <p:cNvSpPr/>
          <p:nvPr/>
        </p:nvSpPr>
        <p:spPr>
          <a:xfrm>
            <a:off x="6126480" y="4389120"/>
            <a:ext cx="5486400" cy="7772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9" name="Rectangle 28"/>
          <p:cNvSpPr/>
          <p:nvPr/>
        </p:nvSpPr>
        <p:spPr>
          <a:xfrm>
            <a:off x="6126480" y="4389120"/>
            <a:ext cx="54864" cy="777240"/>
          </a:xfrm>
          <a:prstGeom prst="rect">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0" name="TextBox 29"/>
          <p:cNvSpPr txBox="1"/>
          <p:nvPr/>
        </p:nvSpPr>
        <p:spPr>
          <a:xfrm>
            <a:off x="6355080" y="4507992"/>
            <a:ext cx="5120640" cy="365760"/>
          </a:xfrm>
          <a:prstGeom prst="rect">
            <a:avLst/>
          </a:prstGeom>
          <a:noFill/>
        </p:spPr>
        <p:txBody>
          <a:bodyPr wrap="square" lIns="45720" rIns="45720" tIns="18288" bIns="18288" anchor="t">
            <a:spAutoFit/>
          </a:bodyPr>
          <a:lstStyle/>
          <a:p>
            <a:pPr algn="l"/>
            <a:r>
              <a:rPr sz="1300" b="1" i="0">
                <a:solidFill>
                  <a:srgbClr val="1E3A5F"/>
                </a:solidFill>
                <a:latin typeface="Calibri"/>
              </a:rPr>
              <a:t>750時間/月 = 31日フル稼働</a:t>
            </a:r>
          </a:p>
        </p:txBody>
      </p:sp>
      <p:sp>
        <p:nvSpPr>
          <p:cNvPr id="31" name="TextBox 30"/>
          <p:cNvSpPr txBox="1"/>
          <p:nvPr/>
        </p:nvSpPr>
        <p:spPr>
          <a:xfrm>
            <a:off x="6355080" y="4800600"/>
            <a:ext cx="5120640" cy="365760"/>
          </a:xfrm>
          <a:prstGeom prst="rect">
            <a:avLst/>
          </a:prstGeom>
          <a:noFill/>
        </p:spPr>
        <p:txBody>
          <a:bodyPr wrap="square" lIns="45720" rIns="45720" tIns="18288" bIns="18288" anchor="t">
            <a:spAutoFit/>
          </a:bodyPr>
          <a:lstStyle/>
          <a:p>
            <a:pPr algn="l"/>
            <a:r>
              <a:rPr sz="1100" b="0" i="1">
                <a:solidFill>
                  <a:srgbClr val="10B981"/>
                </a:solidFill>
                <a:latin typeface="Calibri"/>
              </a:rPr>
              <a:t>1台運用なら全月OK</a:t>
            </a:r>
          </a:p>
        </p:txBody>
      </p:sp>
      <p:sp>
        <p:nvSpPr>
          <p:cNvPr id="32" name="Rectangle 31"/>
          <p:cNvSpPr/>
          <p:nvPr/>
        </p:nvSpPr>
        <p:spPr>
          <a:xfrm>
            <a:off x="548640" y="5257800"/>
            <a:ext cx="5486400" cy="7772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3" name="Rectangle 32"/>
          <p:cNvSpPr/>
          <p:nvPr/>
        </p:nvSpPr>
        <p:spPr>
          <a:xfrm>
            <a:off x="548640" y="5257800"/>
            <a:ext cx="54864" cy="777240"/>
          </a:xfrm>
          <a:prstGeom prst="rect">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4" name="TextBox 33"/>
          <p:cNvSpPr txBox="1"/>
          <p:nvPr/>
        </p:nvSpPr>
        <p:spPr>
          <a:xfrm>
            <a:off x="777240" y="5376672"/>
            <a:ext cx="5120640" cy="365760"/>
          </a:xfrm>
          <a:prstGeom prst="rect">
            <a:avLst/>
          </a:prstGeom>
          <a:noFill/>
        </p:spPr>
        <p:txBody>
          <a:bodyPr wrap="square" lIns="45720" rIns="45720" tIns="18288" bIns="18288" anchor="t">
            <a:spAutoFit/>
          </a:bodyPr>
          <a:lstStyle/>
          <a:p>
            <a:pPr algn="l"/>
            <a:r>
              <a:rPr sz="1300" b="1" i="0">
                <a:solidFill>
                  <a:srgbClr val="1E3A5F"/>
                </a:solidFill>
                <a:latin typeface="Calibri"/>
              </a:rPr>
              <a:t>有料プランも200USDあり</a:t>
            </a:r>
          </a:p>
        </p:txBody>
      </p:sp>
      <p:sp>
        <p:nvSpPr>
          <p:cNvPr id="35" name="TextBox 34"/>
          <p:cNvSpPr txBox="1"/>
          <p:nvPr/>
        </p:nvSpPr>
        <p:spPr>
          <a:xfrm>
            <a:off x="777240" y="5669280"/>
            <a:ext cx="5120640" cy="365760"/>
          </a:xfrm>
          <a:prstGeom prst="rect">
            <a:avLst/>
          </a:prstGeom>
          <a:noFill/>
        </p:spPr>
        <p:txBody>
          <a:bodyPr wrap="square" lIns="45720" rIns="45720" tIns="18288" bIns="18288" anchor="t">
            <a:spAutoFit/>
          </a:bodyPr>
          <a:lstStyle/>
          <a:p>
            <a:pPr algn="l"/>
            <a:r>
              <a:rPr sz="1100" b="0" i="1">
                <a:solidFill>
                  <a:srgbClr val="10B981"/>
                </a:solidFill>
                <a:latin typeface="Calibri"/>
              </a:rPr>
              <a:t>違いはクレジット切れ後の挙動</a:t>
            </a:r>
          </a:p>
        </p:txBody>
      </p:sp>
      <p:sp>
        <p:nvSpPr>
          <p:cNvPr id="36" name="Rectangle 35"/>
          <p:cNvSpPr/>
          <p:nvPr/>
        </p:nvSpPr>
        <p:spPr>
          <a:xfrm>
            <a:off x="6126480" y="5257800"/>
            <a:ext cx="5486400" cy="7772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7" name="Rectangle 36"/>
          <p:cNvSpPr/>
          <p:nvPr/>
        </p:nvSpPr>
        <p:spPr>
          <a:xfrm>
            <a:off x="6126480" y="5257800"/>
            <a:ext cx="54864" cy="777240"/>
          </a:xfrm>
          <a:prstGeom prst="rect">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8" name="TextBox 37"/>
          <p:cNvSpPr txBox="1"/>
          <p:nvPr/>
        </p:nvSpPr>
        <p:spPr>
          <a:xfrm>
            <a:off x="6355080" y="5376672"/>
            <a:ext cx="5120640" cy="365760"/>
          </a:xfrm>
          <a:prstGeom prst="rect">
            <a:avLst/>
          </a:prstGeom>
          <a:noFill/>
        </p:spPr>
        <p:txBody>
          <a:bodyPr wrap="square" lIns="45720" rIns="45720" tIns="18288" bIns="18288" anchor="t">
            <a:spAutoFit/>
          </a:bodyPr>
          <a:lstStyle/>
          <a:p>
            <a:pPr algn="l"/>
            <a:r>
              <a:rPr sz="1300" b="1" i="0">
                <a:solidFill>
                  <a:srgbClr val="1E3A5F"/>
                </a:solidFill>
                <a:latin typeface="Calibri"/>
              </a:rPr>
              <a:t>東京リージョンは</a:t>
            </a:r>
          </a:p>
        </p:txBody>
      </p:sp>
      <p:sp>
        <p:nvSpPr>
          <p:cNvPr id="39" name="TextBox 38"/>
          <p:cNvSpPr txBox="1"/>
          <p:nvPr/>
        </p:nvSpPr>
        <p:spPr>
          <a:xfrm>
            <a:off x="6355080" y="5669280"/>
            <a:ext cx="5120640" cy="365760"/>
          </a:xfrm>
          <a:prstGeom prst="rect">
            <a:avLst/>
          </a:prstGeom>
          <a:noFill/>
        </p:spPr>
        <p:txBody>
          <a:bodyPr wrap="square" lIns="45720" rIns="45720" tIns="18288" bIns="18288" anchor="t">
            <a:spAutoFit/>
          </a:bodyPr>
          <a:lstStyle/>
          <a:p>
            <a:pPr algn="l"/>
            <a:r>
              <a:rPr sz="1100" b="0" i="1">
                <a:solidFill>
                  <a:srgbClr val="10B981"/>
                </a:solidFill>
                <a:latin typeface="Calibri"/>
              </a:rPr>
              <a:t>t2.micro / t3.micro が無料</a:t>
            </a:r>
          </a:p>
        </p:txBody>
      </p:sp>
      <p:sp>
        <p:nvSpPr>
          <p:cNvPr id="40" name="TextBox 39"/>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第8章 — AWSデプロイの準備1</a:t>
            </a:r>
          </a:p>
        </p:txBody>
      </p:sp>
      <p:sp>
        <p:nvSpPr>
          <p:cNvPr id="41" name="TextBox 40"/>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10 / 18</a:t>
            </a:r>
          </a:p>
        </p:txBody>
      </p:sp>
      <p:pic>
        <p:nvPicPr>
          <p:cNvPr id="42" name="slide_10.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2"/>
                </p:tgtEl>
              </p:cMediaNode>
            </p:audio>
          </p:childTnLst>
        </p:cTn>
      </p:par>
    </p:tnLst>
  </p:timing>
  <p:transition spd="med">
    <p:fade/>
  </p:transition>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SERVICES</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無料枠の主要サービス</a:t>
            </a:r>
          </a:p>
        </p:txBody>
      </p:sp>
      <p:sp>
        <p:nvSpPr>
          <p:cNvPr id="5" name="Rectangle 4"/>
          <p:cNvSpPr/>
          <p:nvPr/>
        </p:nvSpPr>
        <p:spPr>
          <a:xfrm>
            <a:off x="548640" y="1828800"/>
            <a:ext cx="2697480" cy="42062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6" name="Rectangle 5"/>
          <p:cNvSpPr/>
          <p:nvPr/>
        </p:nvSpPr>
        <p:spPr>
          <a:xfrm>
            <a:off x="548640" y="1828800"/>
            <a:ext cx="73152" cy="420624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Rounded Rectangle 6"/>
          <p:cNvSpPr/>
          <p:nvPr/>
        </p:nvSpPr>
        <p:spPr>
          <a:xfrm>
            <a:off x="777240" y="2057400"/>
            <a:ext cx="2331720" cy="640080"/>
          </a:xfrm>
          <a:prstGeom prst="round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8" name="TextBox 7"/>
          <p:cNvSpPr txBox="1"/>
          <p:nvPr/>
        </p:nvSpPr>
        <p:spPr>
          <a:xfrm>
            <a:off x="777240" y="2121408"/>
            <a:ext cx="2331720" cy="502920"/>
          </a:xfrm>
          <a:prstGeom prst="rect">
            <a:avLst/>
          </a:prstGeom>
          <a:noFill/>
        </p:spPr>
        <p:txBody>
          <a:bodyPr wrap="square" lIns="45720" rIns="45720" tIns="18288" bIns="18288" anchor="t">
            <a:spAutoFit/>
          </a:bodyPr>
          <a:lstStyle/>
          <a:p>
            <a:pPr algn="ctr"/>
            <a:r>
              <a:rPr sz="2200" b="1" i="0">
                <a:solidFill>
                  <a:srgbClr val="FFFFFF"/>
                </a:solidFill>
                <a:latin typeface="Cambria"/>
              </a:rPr>
              <a:t>EC2</a:t>
            </a:r>
          </a:p>
        </p:txBody>
      </p:sp>
      <p:sp>
        <p:nvSpPr>
          <p:cNvPr id="9" name="TextBox 8"/>
          <p:cNvSpPr txBox="1"/>
          <p:nvPr/>
        </p:nvSpPr>
        <p:spPr>
          <a:xfrm>
            <a:off x="777240" y="2834640"/>
            <a:ext cx="2331720" cy="365760"/>
          </a:xfrm>
          <a:prstGeom prst="rect">
            <a:avLst/>
          </a:prstGeom>
          <a:noFill/>
        </p:spPr>
        <p:txBody>
          <a:bodyPr wrap="square" lIns="45720" rIns="45720" tIns="18288" bIns="18288" anchor="t">
            <a:spAutoFit/>
          </a:bodyPr>
          <a:lstStyle/>
          <a:p>
            <a:pPr algn="ctr"/>
            <a:r>
              <a:rPr sz="1400" b="1" i="0">
                <a:solidFill>
                  <a:srgbClr val="1E3A5F"/>
                </a:solidFill>
                <a:latin typeface="Cambria"/>
              </a:rPr>
              <a:t>仮想サーバー</a:t>
            </a:r>
          </a:p>
        </p:txBody>
      </p:sp>
      <p:sp>
        <p:nvSpPr>
          <p:cNvPr id="10" name="Rectangle 9"/>
          <p:cNvSpPr/>
          <p:nvPr/>
        </p:nvSpPr>
        <p:spPr>
          <a:xfrm>
            <a:off x="1325880" y="3246120"/>
            <a:ext cx="1097280" cy="36576"/>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1" name="TextBox 10"/>
          <p:cNvSpPr txBox="1"/>
          <p:nvPr/>
        </p:nvSpPr>
        <p:spPr>
          <a:xfrm>
            <a:off x="777240" y="3429000"/>
            <a:ext cx="2331720" cy="274320"/>
          </a:xfrm>
          <a:prstGeom prst="rect">
            <a:avLst/>
          </a:prstGeom>
          <a:noFill/>
        </p:spPr>
        <p:txBody>
          <a:bodyPr wrap="square" lIns="45720" rIns="45720" tIns="18288" bIns="18288" anchor="t">
            <a:spAutoFit/>
          </a:bodyPr>
          <a:lstStyle/>
          <a:p>
            <a:pPr algn="ctr"/>
            <a:r>
              <a:rPr sz="1000" b="1" i="0">
                <a:solidFill>
                  <a:srgbClr val="3B82F6"/>
                </a:solidFill>
                <a:latin typeface="Calibri"/>
              </a:rPr>
              <a:t>無料枠</a:t>
            </a:r>
          </a:p>
        </p:txBody>
      </p:sp>
      <p:sp>
        <p:nvSpPr>
          <p:cNvPr id="12" name="TextBox 11"/>
          <p:cNvSpPr txBox="1"/>
          <p:nvPr/>
        </p:nvSpPr>
        <p:spPr>
          <a:xfrm>
            <a:off x="777240" y="3703319"/>
            <a:ext cx="2331720" cy="914400"/>
          </a:xfrm>
          <a:prstGeom prst="rect">
            <a:avLst/>
          </a:prstGeom>
          <a:noFill/>
        </p:spPr>
        <p:txBody>
          <a:bodyPr wrap="square" lIns="45720" rIns="45720" tIns="18288" bIns="18288" anchor="t">
            <a:spAutoFit/>
          </a:bodyPr>
          <a:lstStyle/>
          <a:p>
            <a:pPr algn="ctr"/>
            <a:r>
              <a:rPr sz="1200" b="0" i="0">
                <a:solidFill>
                  <a:srgbClr val="0F172A"/>
                </a:solidFill>
                <a:latin typeface="Calibri"/>
              </a:rPr>
              <a:t>t2.micro / t3.micro
750 時間/月</a:t>
            </a:r>
          </a:p>
        </p:txBody>
      </p:sp>
      <p:sp>
        <p:nvSpPr>
          <p:cNvPr id="13" name="Rounded Rectangle 12"/>
          <p:cNvSpPr/>
          <p:nvPr/>
        </p:nvSpPr>
        <p:spPr>
          <a:xfrm>
            <a:off x="960120" y="5120640"/>
            <a:ext cx="1965960" cy="457200"/>
          </a:xfrm>
          <a:prstGeom prst="roundRect">
            <a:avLst/>
          </a:prstGeom>
          <a:solidFill>
            <a:srgbClr val="F8FAFC"/>
          </a:solidFill>
          <a:ln w="9525">
            <a:solidFill>
              <a:srgbClr val="10B981"/>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4" name="TextBox 13"/>
          <p:cNvSpPr txBox="1"/>
          <p:nvPr/>
        </p:nvSpPr>
        <p:spPr>
          <a:xfrm>
            <a:off x="960120" y="5166360"/>
            <a:ext cx="1965960" cy="365760"/>
          </a:xfrm>
          <a:prstGeom prst="rect">
            <a:avLst/>
          </a:prstGeom>
          <a:noFill/>
        </p:spPr>
        <p:txBody>
          <a:bodyPr wrap="square" lIns="45720" rIns="45720" tIns="18288" bIns="18288" anchor="ctr">
            <a:spAutoFit/>
          </a:bodyPr>
          <a:lstStyle/>
          <a:p>
            <a:pPr algn="ctr"/>
            <a:r>
              <a:rPr sz="1000" b="1" i="0">
                <a:solidFill>
                  <a:srgbClr val="10B981"/>
                </a:solidFill>
                <a:latin typeface="Calibri"/>
              </a:rPr>
              <a:t>本書で使用</a:t>
            </a:r>
          </a:p>
        </p:txBody>
      </p:sp>
      <p:sp>
        <p:nvSpPr>
          <p:cNvPr id="15" name="Rectangle 14"/>
          <p:cNvSpPr/>
          <p:nvPr/>
        </p:nvSpPr>
        <p:spPr>
          <a:xfrm>
            <a:off x="3337560" y="1828800"/>
            <a:ext cx="2697480" cy="42062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6" name="Rectangle 15"/>
          <p:cNvSpPr/>
          <p:nvPr/>
        </p:nvSpPr>
        <p:spPr>
          <a:xfrm>
            <a:off x="3337560" y="1828800"/>
            <a:ext cx="73152" cy="4206240"/>
          </a:xfrm>
          <a:prstGeom prst="rect">
            <a:avLst/>
          </a:prstGeom>
          <a:solidFill>
            <a:srgbClr val="0D94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7" name="Rounded Rectangle 16"/>
          <p:cNvSpPr/>
          <p:nvPr/>
        </p:nvSpPr>
        <p:spPr>
          <a:xfrm>
            <a:off x="3566160" y="2057400"/>
            <a:ext cx="2331720" cy="640080"/>
          </a:xfrm>
          <a:prstGeom prst="roundRect">
            <a:avLst/>
          </a:prstGeom>
          <a:solidFill>
            <a:srgbClr val="0D94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8" name="TextBox 17"/>
          <p:cNvSpPr txBox="1"/>
          <p:nvPr/>
        </p:nvSpPr>
        <p:spPr>
          <a:xfrm>
            <a:off x="3566160" y="2121408"/>
            <a:ext cx="2331720" cy="502920"/>
          </a:xfrm>
          <a:prstGeom prst="rect">
            <a:avLst/>
          </a:prstGeom>
          <a:noFill/>
        </p:spPr>
        <p:txBody>
          <a:bodyPr wrap="square" lIns="45720" rIns="45720" tIns="18288" bIns="18288" anchor="t">
            <a:spAutoFit/>
          </a:bodyPr>
          <a:lstStyle/>
          <a:p>
            <a:pPr algn="ctr"/>
            <a:r>
              <a:rPr sz="2200" b="1" i="0">
                <a:solidFill>
                  <a:srgbClr val="FFFFFF"/>
                </a:solidFill>
                <a:latin typeface="Cambria"/>
              </a:rPr>
              <a:t>EBS</a:t>
            </a:r>
          </a:p>
        </p:txBody>
      </p:sp>
      <p:sp>
        <p:nvSpPr>
          <p:cNvPr id="19" name="TextBox 18"/>
          <p:cNvSpPr txBox="1"/>
          <p:nvPr/>
        </p:nvSpPr>
        <p:spPr>
          <a:xfrm>
            <a:off x="3566160" y="2834640"/>
            <a:ext cx="2331720" cy="365760"/>
          </a:xfrm>
          <a:prstGeom prst="rect">
            <a:avLst/>
          </a:prstGeom>
          <a:noFill/>
        </p:spPr>
        <p:txBody>
          <a:bodyPr wrap="square" lIns="45720" rIns="45720" tIns="18288" bIns="18288" anchor="t">
            <a:spAutoFit/>
          </a:bodyPr>
          <a:lstStyle/>
          <a:p>
            <a:pPr algn="ctr"/>
            <a:r>
              <a:rPr sz="1400" b="1" i="0">
                <a:solidFill>
                  <a:srgbClr val="1E3A5F"/>
                </a:solidFill>
                <a:latin typeface="Cambria"/>
              </a:rPr>
              <a:t>ブロックストレージ</a:t>
            </a:r>
          </a:p>
        </p:txBody>
      </p:sp>
      <p:sp>
        <p:nvSpPr>
          <p:cNvPr id="20" name="Rectangle 19"/>
          <p:cNvSpPr/>
          <p:nvPr/>
        </p:nvSpPr>
        <p:spPr>
          <a:xfrm>
            <a:off x="4114800" y="3246120"/>
            <a:ext cx="1097280" cy="36576"/>
          </a:xfrm>
          <a:prstGeom prst="rect">
            <a:avLst/>
          </a:prstGeom>
          <a:solidFill>
            <a:srgbClr val="0D94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1" name="TextBox 20"/>
          <p:cNvSpPr txBox="1"/>
          <p:nvPr/>
        </p:nvSpPr>
        <p:spPr>
          <a:xfrm>
            <a:off x="3566160" y="3429000"/>
            <a:ext cx="2331720" cy="274320"/>
          </a:xfrm>
          <a:prstGeom prst="rect">
            <a:avLst/>
          </a:prstGeom>
          <a:noFill/>
        </p:spPr>
        <p:txBody>
          <a:bodyPr wrap="square" lIns="45720" rIns="45720" tIns="18288" bIns="18288" anchor="t">
            <a:spAutoFit/>
          </a:bodyPr>
          <a:lstStyle/>
          <a:p>
            <a:pPr algn="ctr"/>
            <a:r>
              <a:rPr sz="1000" b="1" i="0">
                <a:solidFill>
                  <a:srgbClr val="0D9488"/>
                </a:solidFill>
                <a:latin typeface="Calibri"/>
              </a:rPr>
              <a:t>無料枠</a:t>
            </a:r>
          </a:p>
        </p:txBody>
      </p:sp>
      <p:sp>
        <p:nvSpPr>
          <p:cNvPr id="22" name="TextBox 21"/>
          <p:cNvSpPr txBox="1"/>
          <p:nvPr/>
        </p:nvSpPr>
        <p:spPr>
          <a:xfrm>
            <a:off x="3566160" y="3703319"/>
            <a:ext cx="2331720" cy="914400"/>
          </a:xfrm>
          <a:prstGeom prst="rect">
            <a:avLst/>
          </a:prstGeom>
          <a:noFill/>
        </p:spPr>
        <p:txBody>
          <a:bodyPr wrap="square" lIns="45720" rIns="45720" tIns="18288" bIns="18288" anchor="t">
            <a:spAutoFit/>
          </a:bodyPr>
          <a:lstStyle/>
          <a:p>
            <a:pPr algn="ctr"/>
            <a:r>
              <a:rPr sz="1200" b="0" i="0">
                <a:solidFill>
                  <a:srgbClr val="0F172A"/>
                </a:solidFill>
                <a:latin typeface="Calibri"/>
              </a:rPr>
              <a:t>30 GB
(EC2のディスク)</a:t>
            </a:r>
          </a:p>
        </p:txBody>
      </p:sp>
      <p:sp>
        <p:nvSpPr>
          <p:cNvPr id="23" name="Rounded Rectangle 22"/>
          <p:cNvSpPr/>
          <p:nvPr/>
        </p:nvSpPr>
        <p:spPr>
          <a:xfrm>
            <a:off x="3749040" y="5120640"/>
            <a:ext cx="1965960" cy="457200"/>
          </a:xfrm>
          <a:prstGeom prst="roundRect">
            <a:avLst/>
          </a:prstGeom>
          <a:solidFill>
            <a:srgbClr val="F8FAFC"/>
          </a:solidFill>
          <a:ln w="9525">
            <a:solidFill>
              <a:srgbClr val="10B981"/>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4" name="TextBox 23"/>
          <p:cNvSpPr txBox="1"/>
          <p:nvPr/>
        </p:nvSpPr>
        <p:spPr>
          <a:xfrm>
            <a:off x="3749040" y="5166360"/>
            <a:ext cx="1965960" cy="365760"/>
          </a:xfrm>
          <a:prstGeom prst="rect">
            <a:avLst/>
          </a:prstGeom>
          <a:noFill/>
        </p:spPr>
        <p:txBody>
          <a:bodyPr wrap="square" lIns="45720" rIns="45720" tIns="18288" bIns="18288" anchor="ctr">
            <a:spAutoFit/>
          </a:bodyPr>
          <a:lstStyle/>
          <a:p>
            <a:pPr algn="ctr"/>
            <a:r>
              <a:rPr sz="1000" b="1" i="0">
                <a:solidFill>
                  <a:srgbClr val="10B981"/>
                </a:solidFill>
                <a:latin typeface="Calibri"/>
              </a:rPr>
              <a:t>本書で使用</a:t>
            </a:r>
          </a:p>
        </p:txBody>
      </p:sp>
      <p:sp>
        <p:nvSpPr>
          <p:cNvPr id="25" name="Rectangle 24"/>
          <p:cNvSpPr/>
          <p:nvPr/>
        </p:nvSpPr>
        <p:spPr>
          <a:xfrm>
            <a:off x="6126480" y="1828800"/>
            <a:ext cx="2697480" cy="42062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6" name="Rectangle 25"/>
          <p:cNvSpPr/>
          <p:nvPr/>
        </p:nvSpPr>
        <p:spPr>
          <a:xfrm>
            <a:off x="6126480" y="1828800"/>
            <a:ext cx="73152" cy="420624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7" name="Rounded Rectangle 26"/>
          <p:cNvSpPr/>
          <p:nvPr/>
        </p:nvSpPr>
        <p:spPr>
          <a:xfrm>
            <a:off x="6355080" y="2057400"/>
            <a:ext cx="2331720" cy="640080"/>
          </a:xfrm>
          <a:prstGeom prst="round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8" name="TextBox 27"/>
          <p:cNvSpPr txBox="1"/>
          <p:nvPr/>
        </p:nvSpPr>
        <p:spPr>
          <a:xfrm>
            <a:off x="6355080" y="2121408"/>
            <a:ext cx="2331720" cy="502920"/>
          </a:xfrm>
          <a:prstGeom prst="rect">
            <a:avLst/>
          </a:prstGeom>
          <a:noFill/>
        </p:spPr>
        <p:txBody>
          <a:bodyPr wrap="square" lIns="45720" rIns="45720" tIns="18288" bIns="18288" anchor="t">
            <a:spAutoFit/>
          </a:bodyPr>
          <a:lstStyle/>
          <a:p>
            <a:pPr algn="ctr"/>
            <a:r>
              <a:rPr sz="2200" b="1" i="0">
                <a:solidFill>
                  <a:srgbClr val="FFFFFF"/>
                </a:solidFill>
                <a:latin typeface="Cambria"/>
              </a:rPr>
              <a:t>データ転送</a:t>
            </a:r>
          </a:p>
        </p:txBody>
      </p:sp>
      <p:sp>
        <p:nvSpPr>
          <p:cNvPr id="29" name="TextBox 28"/>
          <p:cNvSpPr txBox="1"/>
          <p:nvPr/>
        </p:nvSpPr>
        <p:spPr>
          <a:xfrm>
            <a:off x="6355080" y="2834640"/>
            <a:ext cx="2331720" cy="365760"/>
          </a:xfrm>
          <a:prstGeom prst="rect">
            <a:avLst/>
          </a:prstGeom>
          <a:noFill/>
        </p:spPr>
        <p:txBody>
          <a:bodyPr wrap="square" lIns="45720" rIns="45720" tIns="18288" bIns="18288" anchor="t">
            <a:spAutoFit/>
          </a:bodyPr>
          <a:lstStyle/>
          <a:p>
            <a:pPr algn="ctr"/>
            <a:r>
              <a:rPr sz="1400" b="1" i="0">
                <a:solidFill>
                  <a:srgbClr val="1E3A5F"/>
                </a:solidFill>
                <a:latin typeface="Cambria"/>
              </a:rPr>
              <a:t>アウトバウンド</a:t>
            </a:r>
          </a:p>
        </p:txBody>
      </p:sp>
      <p:sp>
        <p:nvSpPr>
          <p:cNvPr id="30" name="Rectangle 29"/>
          <p:cNvSpPr/>
          <p:nvPr/>
        </p:nvSpPr>
        <p:spPr>
          <a:xfrm>
            <a:off x="6903720" y="3246120"/>
            <a:ext cx="1097280" cy="36576"/>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1" name="TextBox 30"/>
          <p:cNvSpPr txBox="1"/>
          <p:nvPr/>
        </p:nvSpPr>
        <p:spPr>
          <a:xfrm>
            <a:off x="6355080" y="3429000"/>
            <a:ext cx="2331720" cy="274320"/>
          </a:xfrm>
          <a:prstGeom prst="rect">
            <a:avLst/>
          </a:prstGeom>
          <a:noFill/>
        </p:spPr>
        <p:txBody>
          <a:bodyPr wrap="square" lIns="45720" rIns="45720" tIns="18288" bIns="18288" anchor="t">
            <a:spAutoFit/>
          </a:bodyPr>
          <a:lstStyle/>
          <a:p>
            <a:pPr algn="ctr"/>
            <a:r>
              <a:rPr sz="1000" b="1" i="0">
                <a:solidFill>
                  <a:srgbClr val="F59E0B"/>
                </a:solidFill>
                <a:latin typeface="Calibri"/>
              </a:rPr>
              <a:t>無料枠</a:t>
            </a:r>
          </a:p>
        </p:txBody>
      </p:sp>
      <p:sp>
        <p:nvSpPr>
          <p:cNvPr id="32" name="TextBox 31"/>
          <p:cNvSpPr txBox="1"/>
          <p:nvPr/>
        </p:nvSpPr>
        <p:spPr>
          <a:xfrm>
            <a:off x="6355080" y="3703319"/>
            <a:ext cx="2331720" cy="914400"/>
          </a:xfrm>
          <a:prstGeom prst="rect">
            <a:avLst/>
          </a:prstGeom>
          <a:noFill/>
        </p:spPr>
        <p:txBody>
          <a:bodyPr wrap="square" lIns="45720" rIns="45720" tIns="18288" bIns="18288" anchor="t">
            <a:spAutoFit/>
          </a:bodyPr>
          <a:lstStyle/>
          <a:p>
            <a:pPr algn="ctr"/>
            <a:r>
              <a:rPr sz="1200" b="0" i="0">
                <a:solidFill>
                  <a:srgbClr val="0F172A"/>
                </a:solidFill>
                <a:latin typeface="Calibri"/>
              </a:rPr>
              <a:t>15 GB/月
インターネット送信</a:t>
            </a:r>
          </a:p>
        </p:txBody>
      </p:sp>
      <p:sp>
        <p:nvSpPr>
          <p:cNvPr id="33" name="Rounded Rectangle 32"/>
          <p:cNvSpPr/>
          <p:nvPr/>
        </p:nvSpPr>
        <p:spPr>
          <a:xfrm>
            <a:off x="6537960" y="5120640"/>
            <a:ext cx="1965960" cy="457200"/>
          </a:xfrm>
          <a:prstGeom prst="roundRect">
            <a:avLst/>
          </a:prstGeom>
          <a:solidFill>
            <a:srgbClr val="F8FAFC"/>
          </a:solidFill>
          <a:ln w="9525">
            <a:solidFill>
              <a:srgbClr val="10B981"/>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4" name="TextBox 33"/>
          <p:cNvSpPr txBox="1"/>
          <p:nvPr/>
        </p:nvSpPr>
        <p:spPr>
          <a:xfrm>
            <a:off x="6537960" y="5166360"/>
            <a:ext cx="1965960" cy="365760"/>
          </a:xfrm>
          <a:prstGeom prst="rect">
            <a:avLst/>
          </a:prstGeom>
          <a:noFill/>
        </p:spPr>
        <p:txBody>
          <a:bodyPr wrap="square" lIns="45720" rIns="45720" tIns="18288" bIns="18288" anchor="ctr">
            <a:spAutoFit/>
          </a:bodyPr>
          <a:lstStyle/>
          <a:p>
            <a:pPr algn="ctr"/>
            <a:r>
              <a:rPr sz="1000" b="1" i="0">
                <a:solidFill>
                  <a:srgbClr val="10B981"/>
                </a:solidFill>
                <a:latin typeface="Calibri"/>
              </a:rPr>
              <a:t>本書で使用</a:t>
            </a:r>
          </a:p>
        </p:txBody>
      </p:sp>
      <p:sp>
        <p:nvSpPr>
          <p:cNvPr id="35" name="Rectangle 34"/>
          <p:cNvSpPr/>
          <p:nvPr/>
        </p:nvSpPr>
        <p:spPr>
          <a:xfrm>
            <a:off x="8915400" y="1828800"/>
            <a:ext cx="2697480" cy="42062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6" name="Rectangle 35"/>
          <p:cNvSpPr/>
          <p:nvPr/>
        </p:nvSpPr>
        <p:spPr>
          <a:xfrm>
            <a:off x="8915400" y="1828800"/>
            <a:ext cx="73152" cy="4206240"/>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7" name="Rounded Rectangle 36"/>
          <p:cNvSpPr/>
          <p:nvPr/>
        </p:nvSpPr>
        <p:spPr>
          <a:xfrm>
            <a:off x="9144000" y="2057400"/>
            <a:ext cx="2331720" cy="640080"/>
          </a:xfrm>
          <a:prstGeom prst="round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8" name="TextBox 37"/>
          <p:cNvSpPr txBox="1"/>
          <p:nvPr/>
        </p:nvSpPr>
        <p:spPr>
          <a:xfrm>
            <a:off x="9144000" y="2121408"/>
            <a:ext cx="2331720" cy="502920"/>
          </a:xfrm>
          <a:prstGeom prst="rect">
            <a:avLst/>
          </a:prstGeom>
          <a:noFill/>
        </p:spPr>
        <p:txBody>
          <a:bodyPr wrap="square" lIns="45720" rIns="45720" tIns="18288" bIns="18288" anchor="t">
            <a:spAutoFit/>
          </a:bodyPr>
          <a:lstStyle/>
          <a:p>
            <a:pPr algn="ctr"/>
            <a:r>
              <a:rPr sz="2200" b="1" i="0">
                <a:solidFill>
                  <a:srgbClr val="FFFFFF"/>
                </a:solidFill>
                <a:latin typeface="Cambria"/>
              </a:rPr>
              <a:t>RDS</a:t>
            </a:r>
          </a:p>
        </p:txBody>
      </p:sp>
      <p:sp>
        <p:nvSpPr>
          <p:cNvPr id="39" name="TextBox 38"/>
          <p:cNvSpPr txBox="1"/>
          <p:nvPr/>
        </p:nvSpPr>
        <p:spPr>
          <a:xfrm>
            <a:off x="9144000" y="2834640"/>
            <a:ext cx="2331720" cy="365760"/>
          </a:xfrm>
          <a:prstGeom prst="rect">
            <a:avLst/>
          </a:prstGeom>
          <a:noFill/>
        </p:spPr>
        <p:txBody>
          <a:bodyPr wrap="square" lIns="45720" rIns="45720" tIns="18288" bIns="18288" anchor="t">
            <a:spAutoFit/>
          </a:bodyPr>
          <a:lstStyle/>
          <a:p>
            <a:pPr algn="ctr"/>
            <a:r>
              <a:rPr sz="1400" b="1" i="0">
                <a:solidFill>
                  <a:srgbClr val="1E3A5F"/>
                </a:solidFill>
                <a:latin typeface="Cambria"/>
              </a:rPr>
              <a:t>マネージドDB</a:t>
            </a:r>
          </a:p>
        </p:txBody>
      </p:sp>
      <p:sp>
        <p:nvSpPr>
          <p:cNvPr id="40" name="Rectangle 39"/>
          <p:cNvSpPr/>
          <p:nvPr/>
        </p:nvSpPr>
        <p:spPr>
          <a:xfrm>
            <a:off x="9692640" y="3246120"/>
            <a:ext cx="1097280" cy="36576"/>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1" name="TextBox 40"/>
          <p:cNvSpPr txBox="1"/>
          <p:nvPr/>
        </p:nvSpPr>
        <p:spPr>
          <a:xfrm>
            <a:off x="9144000" y="3429000"/>
            <a:ext cx="2331720" cy="274320"/>
          </a:xfrm>
          <a:prstGeom prst="rect">
            <a:avLst/>
          </a:prstGeom>
          <a:noFill/>
        </p:spPr>
        <p:txBody>
          <a:bodyPr wrap="square" lIns="45720" rIns="45720" tIns="18288" bIns="18288" anchor="t">
            <a:spAutoFit/>
          </a:bodyPr>
          <a:lstStyle/>
          <a:p>
            <a:pPr algn="ctr"/>
            <a:r>
              <a:rPr sz="1000" b="1" i="0">
                <a:solidFill>
                  <a:srgbClr val="8B5CF6"/>
                </a:solidFill>
                <a:latin typeface="Calibri"/>
              </a:rPr>
              <a:t>無料枠</a:t>
            </a:r>
          </a:p>
        </p:txBody>
      </p:sp>
      <p:sp>
        <p:nvSpPr>
          <p:cNvPr id="42" name="TextBox 41"/>
          <p:cNvSpPr txBox="1"/>
          <p:nvPr/>
        </p:nvSpPr>
        <p:spPr>
          <a:xfrm>
            <a:off x="9144000" y="3703319"/>
            <a:ext cx="2331720" cy="914400"/>
          </a:xfrm>
          <a:prstGeom prst="rect">
            <a:avLst/>
          </a:prstGeom>
          <a:noFill/>
        </p:spPr>
        <p:txBody>
          <a:bodyPr wrap="square" lIns="45720" rIns="45720" tIns="18288" bIns="18288" anchor="t">
            <a:spAutoFit/>
          </a:bodyPr>
          <a:lstStyle/>
          <a:p>
            <a:pPr algn="ctr"/>
            <a:r>
              <a:rPr sz="1200" b="0" i="0">
                <a:solidFill>
                  <a:srgbClr val="0F172A"/>
                </a:solidFill>
                <a:latin typeface="Calibri"/>
              </a:rPr>
              <a:t>db.t2/t3.micro
750 時間/月</a:t>
            </a:r>
          </a:p>
        </p:txBody>
      </p:sp>
      <p:sp>
        <p:nvSpPr>
          <p:cNvPr id="43" name="Rounded Rectangle 42"/>
          <p:cNvSpPr/>
          <p:nvPr/>
        </p:nvSpPr>
        <p:spPr>
          <a:xfrm>
            <a:off x="9326880" y="5120640"/>
            <a:ext cx="1965960" cy="457200"/>
          </a:xfrm>
          <a:prstGeom prst="roundRect">
            <a:avLst/>
          </a:prstGeom>
          <a:solidFill>
            <a:srgbClr val="F8FAFC"/>
          </a:solidFill>
          <a:ln w="9525">
            <a:solidFill>
              <a:srgbClr val="64748B"/>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4" name="TextBox 43"/>
          <p:cNvSpPr txBox="1"/>
          <p:nvPr/>
        </p:nvSpPr>
        <p:spPr>
          <a:xfrm>
            <a:off x="9326880" y="5166360"/>
            <a:ext cx="1965960" cy="365760"/>
          </a:xfrm>
          <a:prstGeom prst="rect">
            <a:avLst/>
          </a:prstGeom>
          <a:noFill/>
        </p:spPr>
        <p:txBody>
          <a:bodyPr wrap="square" lIns="45720" rIns="45720" tIns="18288" bIns="18288" anchor="ctr">
            <a:spAutoFit/>
          </a:bodyPr>
          <a:lstStyle/>
          <a:p>
            <a:pPr algn="ctr"/>
            <a:r>
              <a:rPr sz="1000" b="1" i="0">
                <a:solidFill>
                  <a:srgbClr val="64748B"/>
                </a:solidFill>
                <a:latin typeface="Calibri"/>
              </a:rPr>
              <a:t>本書では未使用</a:t>
            </a:r>
          </a:p>
        </p:txBody>
      </p:sp>
      <p:sp>
        <p:nvSpPr>
          <p:cNvPr id="45" name="TextBox 44"/>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第8章 — AWSデプロイの準備1</a:t>
            </a:r>
          </a:p>
        </p:txBody>
      </p:sp>
      <p:sp>
        <p:nvSpPr>
          <p:cNvPr id="46" name="TextBox 45"/>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11 / 18</a:t>
            </a:r>
          </a:p>
        </p:txBody>
      </p:sp>
      <p:pic>
        <p:nvPicPr>
          <p:cNvPr id="47" name="slide_11.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4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7"/>
                </p:tgtEl>
              </p:cMediaNode>
            </p:audio>
          </p:childTnLst>
        </p:cTn>
      </p:par>
    </p:tnLst>
  </p:timing>
  <p:transition spd="med">
    <p:fade/>
  </p:transition>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BUDGET</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残高確認と予算アラート</a:t>
            </a:r>
          </a:p>
        </p:txBody>
      </p:sp>
      <p:sp>
        <p:nvSpPr>
          <p:cNvPr id="5" name="Rectangle 4"/>
          <p:cNvSpPr/>
          <p:nvPr/>
        </p:nvSpPr>
        <p:spPr>
          <a:xfrm>
            <a:off x="548640" y="1783080"/>
            <a:ext cx="5394960" cy="4434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6" name="Rectangle 5"/>
          <p:cNvSpPr/>
          <p:nvPr/>
        </p:nvSpPr>
        <p:spPr>
          <a:xfrm>
            <a:off x="548640" y="1783080"/>
            <a:ext cx="73152" cy="443484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TextBox 6"/>
          <p:cNvSpPr txBox="1"/>
          <p:nvPr/>
        </p:nvSpPr>
        <p:spPr>
          <a:xfrm>
            <a:off x="777240" y="1965960"/>
            <a:ext cx="4572000" cy="274320"/>
          </a:xfrm>
          <a:prstGeom prst="rect">
            <a:avLst/>
          </a:prstGeom>
          <a:noFill/>
        </p:spPr>
        <p:txBody>
          <a:bodyPr wrap="square" lIns="45720" rIns="45720" tIns="18288" bIns="18288" anchor="t">
            <a:spAutoFit/>
          </a:bodyPr>
          <a:lstStyle/>
          <a:p>
            <a:pPr algn="l"/>
            <a:r>
              <a:rPr sz="1000" b="1" i="0">
                <a:solidFill>
                  <a:srgbClr val="3B82F6"/>
                </a:solidFill>
                <a:latin typeface="Calibri"/>
              </a:rPr>
              <a:t>BALANCE CHECK</a:t>
            </a:r>
          </a:p>
        </p:txBody>
      </p:sp>
      <p:sp>
        <p:nvSpPr>
          <p:cNvPr id="8" name="TextBox 7"/>
          <p:cNvSpPr txBox="1"/>
          <p:nvPr/>
        </p:nvSpPr>
        <p:spPr>
          <a:xfrm>
            <a:off x="777240" y="2240280"/>
            <a:ext cx="4937760" cy="457200"/>
          </a:xfrm>
          <a:prstGeom prst="rect">
            <a:avLst/>
          </a:prstGeom>
          <a:noFill/>
        </p:spPr>
        <p:txBody>
          <a:bodyPr wrap="square" lIns="45720" rIns="45720" tIns="18288" bIns="18288" anchor="t">
            <a:spAutoFit/>
          </a:bodyPr>
          <a:lstStyle/>
          <a:p>
            <a:pPr algn="l"/>
            <a:r>
              <a:rPr sz="2000" b="1" i="0">
                <a:solidFill>
                  <a:srgbClr val="1E3A5F"/>
                </a:solidFill>
                <a:latin typeface="Cambria"/>
              </a:rPr>
              <a:t>残高の確認方法</a:t>
            </a:r>
          </a:p>
        </p:txBody>
      </p:sp>
      <p:sp>
        <p:nvSpPr>
          <p:cNvPr id="9" name="Oval 8"/>
          <p:cNvSpPr/>
          <p:nvPr/>
        </p:nvSpPr>
        <p:spPr>
          <a:xfrm>
            <a:off x="777240" y="2834640"/>
            <a:ext cx="411480" cy="41148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0" name="TextBox 9"/>
          <p:cNvSpPr txBox="1"/>
          <p:nvPr/>
        </p:nvSpPr>
        <p:spPr>
          <a:xfrm>
            <a:off x="777240" y="2880360"/>
            <a:ext cx="411480" cy="365760"/>
          </a:xfrm>
          <a:prstGeom prst="rect">
            <a:avLst/>
          </a:prstGeom>
          <a:noFill/>
        </p:spPr>
        <p:txBody>
          <a:bodyPr wrap="square" lIns="45720" rIns="45720" tIns="18288" bIns="18288" anchor="t">
            <a:spAutoFit/>
          </a:bodyPr>
          <a:lstStyle/>
          <a:p>
            <a:pPr algn="ctr"/>
            <a:r>
              <a:rPr sz="1400" b="1" i="0">
                <a:solidFill>
                  <a:srgbClr val="FFFFFF"/>
                </a:solidFill>
                <a:latin typeface="Calibri"/>
              </a:rPr>
              <a:t>1</a:t>
            </a:r>
          </a:p>
        </p:txBody>
      </p:sp>
      <p:sp>
        <p:nvSpPr>
          <p:cNvPr id="11" name="TextBox 10"/>
          <p:cNvSpPr txBox="1"/>
          <p:nvPr/>
        </p:nvSpPr>
        <p:spPr>
          <a:xfrm>
            <a:off x="1325880" y="2834640"/>
            <a:ext cx="4297680" cy="365760"/>
          </a:xfrm>
          <a:prstGeom prst="rect">
            <a:avLst/>
          </a:prstGeom>
          <a:noFill/>
        </p:spPr>
        <p:txBody>
          <a:bodyPr wrap="square" lIns="45720" rIns="45720" tIns="18288" bIns="18288" anchor="t">
            <a:spAutoFit/>
          </a:bodyPr>
          <a:lstStyle/>
          <a:p>
            <a:pPr algn="l"/>
            <a:r>
              <a:rPr sz="1300" b="1" i="0">
                <a:solidFill>
                  <a:srgbClr val="1E3A5F"/>
                </a:solidFill>
                <a:latin typeface="Calibri"/>
              </a:rPr>
              <a:t>コンソールにログイン</a:t>
            </a:r>
          </a:p>
        </p:txBody>
      </p:sp>
      <p:sp>
        <p:nvSpPr>
          <p:cNvPr id="12" name="TextBox 11"/>
          <p:cNvSpPr txBox="1"/>
          <p:nvPr/>
        </p:nvSpPr>
        <p:spPr>
          <a:xfrm>
            <a:off x="1325880" y="3200400"/>
            <a:ext cx="4297680" cy="320040"/>
          </a:xfrm>
          <a:prstGeom prst="rect">
            <a:avLst/>
          </a:prstGeom>
          <a:noFill/>
        </p:spPr>
        <p:txBody>
          <a:bodyPr wrap="square" lIns="45720" rIns="45720" tIns="18288" bIns="18288" anchor="t">
            <a:spAutoFit/>
          </a:bodyPr>
          <a:lstStyle/>
          <a:p>
            <a:pPr algn="l"/>
            <a:r>
              <a:rPr sz="1000" b="0" i="1">
                <a:solidFill>
                  <a:srgbClr val="64748B"/>
                </a:solidFill>
                <a:latin typeface="Calibri"/>
              </a:rPr>
              <a:t>右上アカウント名をクリック</a:t>
            </a:r>
          </a:p>
        </p:txBody>
      </p:sp>
      <p:sp>
        <p:nvSpPr>
          <p:cNvPr id="13" name="Oval 12"/>
          <p:cNvSpPr/>
          <p:nvPr/>
        </p:nvSpPr>
        <p:spPr>
          <a:xfrm>
            <a:off x="777240" y="3611880"/>
            <a:ext cx="411480" cy="41148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4" name="TextBox 13"/>
          <p:cNvSpPr txBox="1"/>
          <p:nvPr/>
        </p:nvSpPr>
        <p:spPr>
          <a:xfrm>
            <a:off x="777240" y="3657600"/>
            <a:ext cx="411480" cy="365760"/>
          </a:xfrm>
          <a:prstGeom prst="rect">
            <a:avLst/>
          </a:prstGeom>
          <a:noFill/>
        </p:spPr>
        <p:txBody>
          <a:bodyPr wrap="square" lIns="45720" rIns="45720" tIns="18288" bIns="18288" anchor="t">
            <a:spAutoFit/>
          </a:bodyPr>
          <a:lstStyle/>
          <a:p>
            <a:pPr algn="ctr"/>
            <a:r>
              <a:rPr sz="1400" b="1" i="0">
                <a:solidFill>
                  <a:srgbClr val="FFFFFF"/>
                </a:solidFill>
                <a:latin typeface="Calibri"/>
              </a:rPr>
              <a:t>2</a:t>
            </a:r>
          </a:p>
        </p:txBody>
      </p:sp>
      <p:sp>
        <p:nvSpPr>
          <p:cNvPr id="15" name="TextBox 14"/>
          <p:cNvSpPr txBox="1"/>
          <p:nvPr/>
        </p:nvSpPr>
        <p:spPr>
          <a:xfrm>
            <a:off x="1325880" y="3611880"/>
            <a:ext cx="4297680" cy="365760"/>
          </a:xfrm>
          <a:prstGeom prst="rect">
            <a:avLst/>
          </a:prstGeom>
          <a:noFill/>
        </p:spPr>
        <p:txBody>
          <a:bodyPr wrap="square" lIns="45720" rIns="45720" tIns="18288" bIns="18288" anchor="t">
            <a:spAutoFit/>
          </a:bodyPr>
          <a:lstStyle/>
          <a:p>
            <a:pPr algn="l"/>
            <a:r>
              <a:rPr sz="1300" b="1" i="0">
                <a:solidFill>
                  <a:srgbClr val="1E3A5F"/>
                </a:solidFill>
                <a:latin typeface="Calibri"/>
              </a:rPr>
              <a:t>Billing and Cost Management</a:t>
            </a:r>
          </a:p>
        </p:txBody>
      </p:sp>
      <p:sp>
        <p:nvSpPr>
          <p:cNvPr id="16" name="TextBox 15"/>
          <p:cNvSpPr txBox="1"/>
          <p:nvPr/>
        </p:nvSpPr>
        <p:spPr>
          <a:xfrm>
            <a:off x="1325880" y="3977640"/>
            <a:ext cx="4297680" cy="320040"/>
          </a:xfrm>
          <a:prstGeom prst="rect">
            <a:avLst/>
          </a:prstGeom>
          <a:noFill/>
        </p:spPr>
        <p:txBody>
          <a:bodyPr wrap="square" lIns="45720" rIns="45720" tIns="18288" bIns="18288" anchor="t">
            <a:spAutoFit/>
          </a:bodyPr>
          <a:lstStyle/>
          <a:p>
            <a:pPr algn="l"/>
            <a:r>
              <a:rPr sz="1000" b="0" i="1">
                <a:solidFill>
                  <a:srgbClr val="64748B"/>
                </a:solidFill>
                <a:latin typeface="Calibri"/>
              </a:rPr>
              <a:t>請求とコスト管理</a:t>
            </a:r>
          </a:p>
        </p:txBody>
      </p:sp>
      <p:sp>
        <p:nvSpPr>
          <p:cNvPr id="17" name="Oval 16"/>
          <p:cNvSpPr/>
          <p:nvPr/>
        </p:nvSpPr>
        <p:spPr>
          <a:xfrm>
            <a:off x="777240" y="4389120"/>
            <a:ext cx="411480" cy="41148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8" name="TextBox 17"/>
          <p:cNvSpPr txBox="1"/>
          <p:nvPr/>
        </p:nvSpPr>
        <p:spPr>
          <a:xfrm>
            <a:off x="777240" y="4434840"/>
            <a:ext cx="411480" cy="365760"/>
          </a:xfrm>
          <a:prstGeom prst="rect">
            <a:avLst/>
          </a:prstGeom>
          <a:noFill/>
        </p:spPr>
        <p:txBody>
          <a:bodyPr wrap="square" lIns="45720" rIns="45720" tIns="18288" bIns="18288" anchor="t">
            <a:spAutoFit/>
          </a:bodyPr>
          <a:lstStyle/>
          <a:p>
            <a:pPr algn="ctr"/>
            <a:r>
              <a:rPr sz="1400" b="1" i="0">
                <a:solidFill>
                  <a:srgbClr val="FFFFFF"/>
                </a:solidFill>
                <a:latin typeface="Calibri"/>
              </a:rPr>
              <a:t>3</a:t>
            </a:r>
          </a:p>
        </p:txBody>
      </p:sp>
      <p:sp>
        <p:nvSpPr>
          <p:cNvPr id="19" name="TextBox 18"/>
          <p:cNvSpPr txBox="1"/>
          <p:nvPr/>
        </p:nvSpPr>
        <p:spPr>
          <a:xfrm>
            <a:off x="1325880" y="4389120"/>
            <a:ext cx="4297680" cy="365760"/>
          </a:xfrm>
          <a:prstGeom prst="rect">
            <a:avLst/>
          </a:prstGeom>
          <a:noFill/>
        </p:spPr>
        <p:txBody>
          <a:bodyPr wrap="square" lIns="45720" rIns="45720" tIns="18288" bIns="18288" anchor="t">
            <a:spAutoFit/>
          </a:bodyPr>
          <a:lstStyle/>
          <a:p>
            <a:pPr algn="l"/>
            <a:r>
              <a:rPr sz="1300" b="1" i="0">
                <a:solidFill>
                  <a:srgbClr val="1E3A5F"/>
                </a:solidFill>
                <a:latin typeface="Calibri"/>
              </a:rPr>
              <a:t>「クレジット」タブ</a:t>
            </a:r>
          </a:p>
        </p:txBody>
      </p:sp>
      <p:sp>
        <p:nvSpPr>
          <p:cNvPr id="20" name="TextBox 19"/>
          <p:cNvSpPr txBox="1"/>
          <p:nvPr/>
        </p:nvSpPr>
        <p:spPr>
          <a:xfrm>
            <a:off x="1325880" y="4754880"/>
            <a:ext cx="4297680" cy="320040"/>
          </a:xfrm>
          <a:prstGeom prst="rect">
            <a:avLst/>
          </a:prstGeom>
          <a:noFill/>
        </p:spPr>
        <p:txBody>
          <a:bodyPr wrap="square" lIns="45720" rIns="45720" tIns="18288" bIns="18288" anchor="t">
            <a:spAutoFit/>
          </a:bodyPr>
          <a:lstStyle/>
          <a:p>
            <a:pPr algn="l"/>
            <a:r>
              <a:rPr sz="1000" b="0" i="1">
                <a:solidFill>
                  <a:srgbClr val="64748B"/>
                </a:solidFill>
                <a:latin typeface="Calibri"/>
              </a:rPr>
              <a:t>残高 USD を表示</a:t>
            </a:r>
          </a:p>
        </p:txBody>
      </p:sp>
      <p:sp>
        <p:nvSpPr>
          <p:cNvPr id="21" name="Oval 20"/>
          <p:cNvSpPr/>
          <p:nvPr/>
        </p:nvSpPr>
        <p:spPr>
          <a:xfrm>
            <a:off x="777240" y="5166360"/>
            <a:ext cx="411480" cy="41148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2" name="TextBox 21"/>
          <p:cNvSpPr txBox="1"/>
          <p:nvPr/>
        </p:nvSpPr>
        <p:spPr>
          <a:xfrm>
            <a:off x="777240" y="5212080"/>
            <a:ext cx="411480" cy="365760"/>
          </a:xfrm>
          <a:prstGeom prst="rect">
            <a:avLst/>
          </a:prstGeom>
          <a:noFill/>
        </p:spPr>
        <p:txBody>
          <a:bodyPr wrap="square" lIns="45720" rIns="45720" tIns="18288" bIns="18288" anchor="t">
            <a:spAutoFit/>
          </a:bodyPr>
          <a:lstStyle/>
          <a:p>
            <a:pPr algn="ctr"/>
            <a:r>
              <a:rPr sz="1400" b="1" i="0">
                <a:solidFill>
                  <a:srgbClr val="FFFFFF"/>
                </a:solidFill>
                <a:latin typeface="Calibri"/>
              </a:rPr>
              <a:t>4</a:t>
            </a:r>
          </a:p>
        </p:txBody>
      </p:sp>
      <p:sp>
        <p:nvSpPr>
          <p:cNvPr id="23" name="TextBox 22"/>
          <p:cNvSpPr txBox="1"/>
          <p:nvPr/>
        </p:nvSpPr>
        <p:spPr>
          <a:xfrm>
            <a:off x="1325880" y="5166360"/>
            <a:ext cx="4297680" cy="365760"/>
          </a:xfrm>
          <a:prstGeom prst="rect">
            <a:avLst/>
          </a:prstGeom>
          <a:noFill/>
        </p:spPr>
        <p:txBody>
          <a:bodyPr wrap="square" lIns="45720" rIns="45720" tIns="18288" bIns="18288" anchor="t">
            <a:spAutoFit/>
          </a:bodyPr>
          <a:lstStyle/>
          <a:p>
            <a:pPr algn="l"/>
            <a:r>
              <a:rPr sz="1300" b="1" i="0">
                <a:solidFill>
                  <a:srgbClr val="1E3A5F"/>
                </a:solidFill>
                <a:latin typeface="Calibri"/>
              </a:rPr>
              <a:t>「Free Tier」タブ</a:t>
            </a:r>
          </a:p>
        </p:txBody>
      </p:sp>
      <p:sp>
        <p:nvSpPr>
          <p:cNvPr id="24" name="TextBox 23"/>
          <p:cNvSpPr txBox="1"/>
          <p:nvPr/>
        </p:nvSpPr>
        <p:spPr>
          <a:xfrm>
            <a:off x="1325880" y="5532120"/>
            <a:ext cx="4297680" cy="320040"/>
          </a:xfrm>
          <a:prstGeom prst="rect">
            <a:avLst/>
          </a:prstGeom>
          <a:noFill/>
        </p:spPr>
        <p:txBody>
          <a:bodyPr wrap="square" lIns="45720" rIns="45720" tIns="18288" bIns="18288" anchor="t">
            <a:spAutoFit/>
          </a:bodyPr>
          <a:lstStyle/>
          <a:p>
            <a:pPr algn="l"/>
            <a:r>
              <a:rPr sz="1000" b="0" i="1">
                <a:solidFill>
                  <a:srgbClr val="64748B"/>
                </a:solidFill>
                <a:latin typeface="Calibri"/>
              </a:rPr>
              <a:t>サービスごとの使用量</a:t>
            </a:r>
          </a:p>
        </p:txBody>
      </p:sp>
      <p:sp>
        <p:nvSpPr>
          <p:cNvPr id="25" name="Rectangle 24"/>
          <p:cNvSpPr/>
          <p:nvPr/>
        </p:nvSpPr>
        <p:spPr>
          <a:xfrm>
            <a:off x="6263640" y="1783080"/>
            <a:ext cx="5349240" cy="4434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6" name="Rectangle 25"/>
          <p:cNvSpPr/>
          <p:nvPr/>
        </p:nvSpPr>
        <p:spPr>
          <a:xfrm>
            <a:off x="6263640" y="1783080"/>
            <a:ext cx="73152" cy="443484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7" name="TextBox 26"/>
          <p:cNvSpPr txBox="1"/>
          <p:nvPr/>
        </p:nvSpPr>
        <p:spPr>
          <a:xfrm>
            <a:off x="6492240" y="1965960"/>
            <a:ext cx="4572000" cy="274320"/>
          </a:xfrm>
          <a:prstGeom prst="rect">
            <a:avLst/>
          </a:prstGeom>
          <a:noFill/>
        </p:spPr>
        <p:txBody>
          <a:bodyPr wrap="square" lIns="45720" rIns="45720" tIns="18288" bIns="18288" anchor="t">
            <a:spAutoFit/>
          </a:bodyPr>
          <a:lstStyle/>
          <a:p>
            <a:pPr algn="l"/>
            <a:r>
              <a:rPr sz="1000" b="1" i="0">
                <a:solidFill>
                  <a:srgbClr val="F59E0B"/>
                </a:solidFill>
                <a:latin typeface="Calibri"/>
              </a:rPr>
              <a:t>BUDGET ALERT (推奨)</a:t>
            </a:r>
          </a:p>
        </p:txBody>
      </p:sp>
      <p:sp>
        <p:nvSpPr>
          <p:cNvPr id="28" name="TextBox 27"/>
          <p:cNvSpPr txBox="1"/>
          <p:nvPr/>
        </p:nvSpPr>
        <p:spPr>
          <a:xfrm>
            <a:off x="6492240" y="2240280"/>
            <a:ext cx="4937760" cy="457200"/>
          </a:xfrm>
          <a:prstGeom prst="rect">
            <a:avLst/>
          </a:prstGeom>
          <a:noFill/>
        </p:spPr>
        <p:txBody>
          <a:bodyPr wrap="square" lIns="45720" rIns="45720" tIns="18288" bIns="18288" anchor="t">
            <a:spAutoFit/>
          </a:bodyPr>
          <a:lstStyle/>
          <a:p>
            <a:pPr algn="l"/>
            <a:r>
              <a:rPr sz="2000" b="1" i="0">
                <a:solidFill>
                  <a:srgbClr val="1E3A5F"/>
                </a:solidFill>
                <a:latin typeface="Cambria"/>
              </a:rPr>
              <a:t>予算アラートを設定</a:t>
            </a:r>
          </a:p>
        </p:txBody>
      </p:sp>
      <p:sp>
        <p:nvSpPr>
          <p:cNvPr id="29" name="Oval 28"/>
          <p:cNvSpPr/>
          <p:nvPr/>
        </p:nvSpPr>
        <p:spPr>
          <a:xfrm>
            <a:off x="6492240" y="2907792"/>
            <a:ext cx="228600" cy="228600"/>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0" name="TextBox 29"/>
          <p:cNvSpPr txBox="1"/>
          <p:nvPr/>
        </p:nvSpPr>
        <p:spPr>
          <a:xfrm>
            <a:off x="6492240" y="2880360"/>
            <a:ext cx="228600" cy="228600"/>
          </a:xfrm>
          <a:prstGeom prst="rect">
            <a:avLst/>
          </a:prstGeom>
          <a:noFill/>
        </p:spPr>
        <p:txBody>
          <a:bodyPr wrap="square" lIns="45720" rIns="45720" tIns="18288" bIns="18288" anchor="t">
            <a:spAutoFit/>
          </a:bodyPr>
          <a:lstStyle/>
          <a:p>
            <a:pPr algn="ctr"/>
            <a:r>
              <a:rPr sz="1100" b="1" i="0">
                <a:solidFill>
                  <a:srgbClr val="FFFFFF"/>
                </a:solidFill>
                <a:latin typeface="Calibri"/>
              </a:rPr>
              <a:t>✓</a:t>
            </a:r>
          </a:p>
        </p:txBody>
      </p:sp>
      <p:sp>
        <p:nvSpPr>
          <p:cNvPr id="31" name="TextBox 30"/>
          <p:cNvSpPr txBox="1"/>
          <p:nvPr/>
        </p:nvSpPr>
        <p:spPr>
          <a:xfrm>
            <a:off x="6858000" y="2834640"/>
            <a:ext cx="4572000" cy="365760"/>
          </a:xfrm>
          <a:prstGeom prst="rect">
            <a:avLst/>
          </a:prstGeom>
          <a:noFill/>
        </p:spPr>
        <p:txBody>
          <a:bodyPr wrap="square" lIns="45720" rIns="45720" tIns="18288" bIns="18288" anchor="t">
            <a:spAutoFit/>
          </a:bodyPr>
          <a:lstStyle/>
          <a:p>
            <a:pPr algn="l"/>
            <a:r>
              <a:rPr sz="1300" b="0" i="0">
                <a:solidFill>
                  <a:srgbClr val="0F172A"/>
                </a:solidFill>
                <a:latin typeface="Calibri"/>
              </a:rPr>
              <a:t>Billing → 予算 → 「予算を作成」</a:t>
            </a:r>
          </a:p>
        </p:txBody>
      </p:sp>
      <p:sp>
        <p:nvSpPr>
          <p:cNvPr id="32" name="Oval 31"/>
          <p:cNvSpPr/>
          <p:nvPr/>
        </p:nvSpPr>
        <p:spPr>
          <a:xfrm>
            <a:off x="6492240" y="3410712"/>
            <a:ext cx="228600" cy="228600"/>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3" name="TextBox 32"/>
          <p:cNvSpPr txBox="1"/>
          <p:nvPr/>
        </p:nvSpPr>
        <p:spPr>
          <a:xfrm>
            <a:off x="6492240" y="3383280"/>
            <a:ext cx="228600" cy="228600"/>
          </a:xfrm>
          <a:prstGeom prst="rect">
            <a:avLst/>
          </a:prstGeom>
          <a:noFill/>
        </p:spPr>
        <p:txBody>
          <a:bodyPr wrap="square" lIns="45720" rIns="45720" tIns="18288" bIns="18288" anchor="t">
            <a:spAutoFit/>
          </a:bodyPr>
          <a:lstStyle/>
          <a:p>
            <a:pPr algn="ctr"/>
            <a:r>
              <a:rPr sz="1100" b="1" i="0">
                <a:solidFill>
                  <a:srgbClr val="FFFFFF"/>
                </a:solidFill>
                <a:latin typeface="Calibri"/>
              </a:rPr>
              <a:t>✓</a:t>
            </a:r>
          </a:p>
        </p:txBody>
      </p:sp>
      <p:sp>
        <p:nvSpPr>
          <p:cNvPr id="34" name="TextBox 33"/>
          <p:cNvSpPr txBox="1"/>
          <p:nvPr/>
        </p:nvSpPr>
        <p:spPr>
          <a:xfrm>
            <a:off x="6858000" y="3337560"/>
            <a:ext cx="4572000" cy="365760"/>
          </a:xfrm>
          <a:prstGeom prst="rect">
            <a:avLst/>
          </a:prstGeom>
          <a:noFill/>
        </p:spPr>
        <p:txBody>
          <a:bodyPr wrap="square" lIns="45720" rIns="45720" tIns="18288" bIns="18288" anchor="t">
            <a:spAutoFit/>
          </a:bodyPr>
          <a:lstStyle/>
          <a:p>
            <a:pPr algn="l"/>
            <a:r>
              <a:rPr sz="1300" b="0" i="0">
                <a:solidFill>
                  <a:srgbClr val="0F172A"/>
                </a:solidFill>
                <a:latin typeface="Calibri"/>
              </a:rPr>
              <a:t>予算額: 180 USD</a:t>
            </a:r>
          </a:p>
        </p:txBody>
      </p:sp>
      <p:sp>
        <p:nvSpPr>
          <p:cNvPr id="35" name="Oval 34"/>
          <p:cNvSpPr/>
          <p:nvPr/>
        </p:nvSpPr>
        <p:spPr>
          <a:xfrm>
            <a:off x="6492240" y="3913632"/>
            <a:ext cx="228600" cy="228600"/>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6" name="TextBox 35"/>
          <p:cNvSpPr txBox="1"/>
          <p:nvPr/>
        </p:nvSpPr>
        <p:spPr>
          <a:xfrm>
            <a:off x="6492240" y="3886200"/>
            <a:ext cx="228600" cy="228600"/>
          </a:xfrm>
          <a:prstGeom prst="rect">
            <a:avLst/>
          </a:prstGeom>
          <a:noFill/>
        </p:spPr>
        <p:txBody>
          <a:bodyPr wrap="square" lIns="45720" rIns="45720" tIns="18288" bIns="18288" anchor="t">
            <a:spAutoFit/>
          </a:bodyPr>
          <a:lstStyle/>
          <a:p>
            <a:pPr algn="ctr"/>
            <a:r>
              <a:rPr sz="1100" b="1" i="0">
                <a:solidFill>
                  <a:srgbClr val="FFFFFF"/>
                </a:solidFill>
                <a:latin typeface="Calibri"/>
              </a:rPr>
              <a:t>✓</a:t>
            </a:r>
          </a:p>
        </p:txBody>
      </p:sp>
      <p:sp>
        <p:nvSpPr>
          <p:cNvPr id="37" name="TextBox 36"/>
          <p:cNvSpPr txBox="1"/>
          <p:nvPr/>
        </p:nvSpPr>
        <p:spPr>
          <a:xfrm>
            <a:off x="6858000" y="3840480"/>
            <a:ext cx="4572000" cy="365760"/>
          </a:xfrm>
          <a:prstGeom prst="rect">
            <a:avLst/>
          </a:prstGeom>
          <a:noFill/>
        </p:spPr>
        <p:txBody>
          <a:bodyPr wrap="square" lIns="45720" rIns="45720" tIns="18288" bIns="18288" anchor="t">
            <a:spAutoFit/>
          </a:bodyPr>
          <a:lstStyle/>
          <a:p>
            <a:pPr algn="l"/>
            <a:r>
              <a:rPr sz="1300" b="0" i="0">
                <a:solidFill>
                  <a:srgbClr val="0F172A"/>
                </a:solidFill>
                <a:latin typeface="Calibri"/>
              </a:rPr>
              <a:t>アラート: 90% (162 USD)</a:t>
            </a:r>
          </a:p>
        </p:txBody>
      </p:sp>
      <p:sp>
        <p:nvSpPr>
          <p:cNvPr id="38" name="Oval 37"/>
          <p:cNvSpPr/>
          <p:nvPr/>
        </p:nvSpPr>
        <p:spPr>
          <a:xfrm>
            <a:off x="6492240" y="4416552"/>
            <a:ext cx="228600" cy="228600"/>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9" name="TextBox 38"/>
          <p:cNvSpPr txBox="1"/>
          <p:nvPr/>
        </p:nvSpPr>
        <p:spPr>
          <a:xfrm>
            <a:off x="6492240" y="4389120"/>
            <a:ext cx="228600" cy="228600"/>
          </a:xfrm>
          <a:prstGeom prst="rect">
            <a:avLst/>
          </a:prstGeom>
          <a:noFill/>
        </p:spPr>
        <p:txBody>
          <a:bodyPr wrap="square" lIns="45720" rIns="45720" tIns="18288" bIns="18288" anchor="t">
            <a:spAutoFit/>
          </a:bodyPr>
          <a:lstStyle/>
          <a:p>
            <a:pPr algn="ctr"/>
            <a:r>
              <a:rPr sz="1100" b="1" i="0">
                <a:solidFill>
                  <a:srgbClr val="FFFFFF"/>
                </a:solidFill>
                <a:latin typeface="Calibri"/>
              </a:rPr>
              <a:t>✓</a:t>
            </a:r>
          </a:p>
        </p:txBody>
      </p:sp>
      <p:sp>
        <p:nvSpPr>
          <p:cNvPr id="40" name="TextBox 39"/>
          <p:cNvSpPr txBox="1"/>
          <p:nvPr/>
        </p:nvSpPr>
        <p:spPr>
          <a:xfrm>
            <a:off x="6858000" y="4343400"/>
            <a:ext cx="4572000" cy="365760"/>
          </a:xfrm>
          <a:prstGeom prst="rect">
            <a:avLst/>
          </a:prstGeom>
          <a:noFill/>
        </p:spPr>
        <p:txBody>
          <a:bodyPr wrap="square" lIns="45720" rIns="45720" tIns="18288" bIns="18288" anchor="t">
            <a:spAutoFit/>
          </a:bodyPr>
          <a:lstStyle/>
          <a:p>
            <a:pPr algn="l"/>
            <a:r>
              <a:rPr sz="1300" b="0" i="0">
                <a:solidFill>
                  <a:srgbClr val="0F172A"/>
                </a:solidFill>
                <a:latin typeface="Calibri"/>
              </a:rPr>
              <a:t>メール通知を有効化</a:t>
            </a:r>
          </a:p>
        </p:txBody>
      </p:sp>
      <p:sp>
        <p:nvSpPr>
          <p:cNvPr id="41" name="Rounded Rectangle 40"/>
          <p:cNvSpPr/>
          <p:nvPr/>
        </p:nvSpPr>
        <p:spPr>
          <a:xfrm>
            <a:off x="6492240" y="5029200"/>
            <a:ext cx="4937760" cy="1097280"/>
          </a:xfrm>
          <a:prstGeom prst="round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2" name="TextBox 41"/>
          <p:cNvSpPr txBox="1"/>
          <p:nvPr/>
        </p:nvSpPr>
        <p:spPr>
          <a:xfrm>
            <a:off x="6675120" y="5120640"/>
            <a:ext cx="1371600" cy="274320"/>
          </a:xfrm>
          <a:prstGeom prst="rect">
            <a:avLst/>
          </a:prstGeom>
          <a:noFill/>
        </p:spPr>
        <p:txBody>
          <a:bodyPr wrap="square" lIns="45720" rIns="45720" tIns="18288" bIns="18288" anchor="t">
            <a:spAutoFit/>
          </a:bodyPr>
          <a:lstStyle/>
          <a:p>
            <a:pPr algn="l"/>
            <a:r>
              <a:rPr sz="1000" b="1" i="0">
                <a:solidFill>
                  <a:srgbClr val="F59E0B"/>
                </a:solidFill>
                <a:latin typeface="Calibri"/>
              </a:rPr>
              <a:t>TIP</a:t>
            </a:r>
          </a:p>
        </p:txBody>
      </p:sp>
      <p:sp>
        <p:nvSpPr>
          <p:cNvPr id="43" name="TextBox 42"/>
          <p:cNvSpPr txBox="1"/>
          <p:nvPr/>
        </p:nvSpPr>
        <p:spPr>
          <a:xfrm>
            <a:off x="6675120" y="5394960"/>
            <a:ext cx="4754880" cy="640080"/>
          </a:xfrm>
          <a:prstGeom prst="rect">
            <a:avLst/>
          </a:prstGeom>
          <a:noFill/>
        </p:spPr>
        <p:txBody>
          <a:bodyPr wrap="square" lIns="45720" rIns="45720" tIns="18288" bIns="18288" anchor="t">
            <a:spAutoFit/>
          </a:bodyPr>
          <a:lstStyle/>
          <a:p>
            <a:pPr algn="l"/>
            <a:r>
              <a:rPr sz="1100" b="0" i="0">
                <a:solidFill>
                  <a:srgbClr val="0F172A"/>
                </a:solidFill>
                <a:latin typeface="Calibri"/>
              </a:rPr>
              <a:t>180 USD でアラート設定 → 残り 20 USD で通知。
意図せぬ課金を未然に防げる。</a:t>
            </a:r>
          </a:p>
        </p:txBody>
      </p:sp>
      <p:sp>
        <p:nvSpPr>
          <p:cNvPr id="44" name="TextBox 43"/>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第8章 — AWSデプロイの準備1</a:t>
            </a:r>
          </a:p>
        </p:txBody>
      </p:sp>
      <p:sp>
        <p:nvSpPr>
          <p:cNvPr id="45" name="TextBox 44"/>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12 / 18</a:t>
            </a:r>
          </a:p>
        </p:txBody>
      </p:sp>
      <p:pic>
        <p:nvPicPr>
          <p:cNvPr id="46" name="slide_12.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4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6"/>
                </p:tgtEl>
              </p:cMediaNode>
            </p:audio>
          </p:childTnLst>
        </p:cTn>
      </p:par>
    </p:tnLst>
  </p:timing>
  <p:transition spd="med">
    <p:fade/>
  </p:transition>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1E3A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640080" y="2377440"/>
            <a:ext cx="3657600" cy="365760"/>
          </a:xfrm>
          <a:prstGeom prst="rect">
            <a:avLst/>
          </a:prstGeom>
          <a:noFill/>
        </p:spPr>
        <p:txBody>
          <a:bodyPr wrap="square" lIns="45720" rIns="45720" tIns="18288" bIns="18288" anchor="t">
            <a:spAutoFit/>
          </a:bodyPr>
          <a:lstStyle/>
          <a:p>
            <a:pPr algn="l"/>
            <a:r>
              <a:rPr sz="1400" b="1" i="0">
                <a:solidFill>
                  <a:srgbClr val="F59E0B"/>
                </a:solidFill>
                <a:latin typeface="Calibri"/>
              </a:rPr>
              <a:t>PART 3</a:t>
            </a:r>
          </a:p>
        </p:txBody>
      </p:sp>
      <p:sp>
        <p:nvSpPr>
          <p:cNvPr id="4" name="TextBox 3"/>
          <p:cNvSpPr txBox="1"/>
          <p:nvPr/>
        </p:nvSpPr>
        <p:spPr>
          <a:xfrm>
            <a:off x="640080" y="2743200"/>
            <a:ext cx="10972800" cy="1097280"/>
          </a:xfrm>
          <a:prstGeom prst="rect">
            <a:avLst/>
          </a:prstGeom>
          <a:noFill/>
        </p:spPr>
        <p:txBody>
          <a:bodyPr wrap="square" lIns="45720" rIns="45720" tIns="18288" bIns="18288" anchor="t">
            <a:spAutoFit/>
          </a:bodyPr>
          <a:lstStyle/>
          <a:p>
            <a:pPr algn="l"/>
            <a:r>
              <a:rPr sz="5400" b="1" i="0">
                <a:solidFill>
                  <a:srgbClr val="FFFFFF"/>
                </a:solidFill>
                <a:latin typeface="Cambria"/>
              </a:rPr>
              <a:t>コンソール &amp; セキュリティ</a:t>
            </a:r>
          </a:p>
        </p:txBody>
      </p:sp>
      <p:sp>
        <p:nvSpPr>
          <p:cNvPr id="5" name="TextBox 4"/>
          <p:cNvSpPr txBox="1"/>
          <p:nvPr/>
        </p:nvSpPr>
        <p:spPr>
          <a:xfrm>
            <a:off x="640080" y="3840480"/>
            <a:ext cx="10972800" cy="457200"/>
          </a:xfrm>
          <a:prstGeom prst="rect">
            <a:avLst/>
          </a:prstGeom>
          <a:noFill/>
        </p:spPr>
        <p:txBody>
          <a:bodyPr wrap="square" lIns="45720" rIns="45720" tIns="18288" bIns="18288" anchor="t">
            <a:spAutoFit/>
          </a:bodyPr>
          <a:lstStyle/>
          <a:p>
            <a:pPr algn="l"/>
            <a:r>
              <a:rPr sz="1800" b="0" i="0">
                <a:solidFill>
                  <a:srgbClr val="CBD5E1"/>
                </a:solidFill>
                <a:latin typeface="Calibri"/>
              </a:rPr>
              <a:t>ログインして、サービスを操作する基礎</a:t>
            </a:r>
          </a:p>
        </p:txBody>
      </p:sp>
      <p:sp>
        <p:nvSpPr>
          <p:cNvPr id="6" name="Rectangle 5"/>
          <p:cNvSpPr/>
          <p:nvPr/>
        </p:nvSpPr>
        <p:spPr>
          <a:xfrm>
            <a:off x="640080" y="4572000"/>
            <a:ext cx="914400" cy="73152"/>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pic>
        <p:nvPicPr>
          <p:cNvPr id="7" name="slide_13.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7"/>
                </p:tgtEl>
              </p:cMediaNode>
            </p:audio>
          </p:childTnLst>
        </p:cTn>
      </p:par>
    </p:tnLst>
  </p:timing>
  <p:transition spd="med">
    <p:fade/>
  </p:transition>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SIGN IN</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マネジメントコンソールへのサインイン</a:t>
            </a:r>
          </a:p>
        </p:txBody>
      </p:sp>
      <p:sp>
        <p:nvSpPr>
          <p:cNvPr id="5" name="Oval 4"/>
          <p:cNvSpPr/>
          <p:nvPr/>
        </p:nvSpPr>
        <p:spPr>
          <a:xfrm>
            <a:off x="548640" y="1874520"/>
            <a:ext cx="502920" cy="50292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6" name="TextBox 5"/>
          <p:cNvSpPr txBox="1"/>
          <p:nvPr/>
        </p:nvSpPr>
        <p:spPr>
          <a:xfrm>
            <a:off x="548640" y="1920240"/>
            <a:ext cx="502920" cy="457200"/>
          </a:xfrm>
          <a:prstGeom prst="rect">
            <a:avLst/>
          </a:prstGeom>
          <a:noFill/>
        </p:spPr>
        <p:txBody>
          <a:bodyPr wrap="square" lIns="45720" rIns="45720" tIns="18288" bIns="18288" anchor="t">
            <a:spAutoFit/>
          </a:bodyPr>
          <a:lstStyle/>
          <a:p>
            <a:pPr algn="ctr"/>
            <a:r>
              <a:rPr sz="1400" b="1" i="0">
                <a:solidFill>
                  <a:srgbClr val="FFFFFF"/>
                </a:solidFill>
                <a:latin typeface="Calibri"/>
              </a:rPr>
              <a:t>01</a:t>
            </a:r>
          </a:p>
        </p:txBody>
      </p:sp>
      <p:sp>
        <p:nvSpPr>
          <p:cNvPr id="7" name="Rectangle 6"/>
          <p:cNvSpPr/>
          <p:nvPr/>
        </p:nvSpPr>
        <p:spPr>
          <a:xfrm>
            <a:off x="1325880" y="1828800"/>
            <a:ext cx="10287000" cy="59436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8" name="TextBox 7"/>
          <p:cNvSpPr txBox="1"/>
          <p:nvPr/>
        </p:nvSpPr>
        <p:spPr>
          <a:xfrm>
            <a:off x="1554480" y="1947672"/>
            <a:ext cx="4114800" cy="365760"/>
          </a:xfrm>
          <a:prstGeom prst="rect">
            <a:avLst/>
          </a:prstGeom>
          <a:noFill/>
        </p:spPr>
        <p:txBody>
          <a:bodyPr wrap="square" lIns="45720" rIns="45720" tIns="18288" bIns="18288" anchor="ctr">
            <a:spAutoFit/>
          </a:bodyPr>
          <a:lstStyle/>
          <a:p>
            <a:pPr algn="l"/>
            <a:r>
              <a:rPr sz="1400" b="1" i="0">
                <a:solidFill>
                  <a:srgbClr val="1E3A5F"/>
                </a:solidFill>
                <a:latin typeface="Cambria"/>
              </a:rPr>
              <a:t>コンソールページへ</a:t>
            </a:r>
          </a:p>
        </p:txBody>
      </p:sp>
      <p:sp>
        <p:nvSpPr>
          <p:cNvPr id="9" name="Rectangle 8"/>
          <p:cNvSpPr/>
          <p:nvPr/>
        </p:nvSpPr>
        <p:spPr>
          <a:xfrm>
            <a:off x="5760720" y="1947672"/>
            <a:ext cx="13716" cy="365760"/>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0" name="TextBox 9"/>
          <p:cNvSpPr txBox="1"/>
          <p:nvPr/>
        </p:nvSpPr>
        <p:spPr>
          <a:xfrm>
            <a:off x="5943600" y="1947672"/>
            <a:ext cx="5486400" cy="365760"/>
          </a:xfrm>
          <a:prstGeom prst="rect">
            <a:avLst/>
          </a:prstGeom>
          <a:noFill/>
        </p:spPr>
        <p:txBody>
          <a:bodyPr wrap="square" lIns="45720" rIns="45720" tIns="18288" bIns="18288" anchor="ctr">
            <a:spAutoFit/>
          </a:bodyPr>
          <a:lstStyle/>
          <a:p>
            <a:pPr algn="l"/>
            <a:r>
              <a:rPr sz="1200" b="0" i="0">
                <a:solidFill>
                  <a:srgbClr val="0F172A"/>
                </a:solidFill>
                <a:latin typeface="Calibri"/>
              </a:rPr>
              <a:t>https://aws.amazon.com/jp/console/</a:t>
            </a:r>
          </a:p>
        </p:txBody>
      </p:sp>
      <p:sp>
        <p:nvSpPr>
          <p:cNvPr id="11" name="Oval 10"/>
          <p:cNvSpPr/>
          <p:nvPr/>
        </p:nvSpPr>
        <p:spPr>
          <a:xfrm>
            <a:off x="548640" y="2532888"/>
            <a:ext cx="502920" cy="502920"/>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2" name="TextBox 11"/>
          <p:cNvSpPr txBox="1"/>
          <p:nvPr/>
        </p:nvSpPr>
        <p:spPr>
          <a:xfrm>
            <a:off x="548640" y="2578608"/>
            <a:ext cx="502920" cy="457200"/>
          </a:xfrm>
          <a:prstGeom prst="rect">
            <a:avLst/>
          </a:prstGeom>
          <a:noFill/>
        </p:spPr>
        <p:txBody>
          <a:bodyPr wrap="square" lIns="45720" rIns="45720" tIns="18288" bIns="18288" anchor="t">
            <a:spAutoFit/>
          </a:bodyPr>
          <a:lstStyle/>
          <a:p>
            <a:pPr algn="ctr"/>
            <a:r>
              <a:rPr sz="1400" b="1" i="0">
                <a:solidFill>
                  <a:srgbClr val="FFFFFF"/>
                </a:solidFill>
                <a:latin typeface="Calibri"/>
              </a:rPr>
              <a:t>02</a:t>
            </a:r>
          </a:p>
        </p:txBody>
      </p:sp>
      <p:sp>
        <p:nvSpPr>
          <p:cNvPr id="13" name="Rectangle 12"/>
          <p:cNvSpPr/>
          <p:nvPr/>
        </p:nvSpPr>
        <p:spPr>
          <a:xfrm>
            <a:off x="1325880" y="2487168"/>
            <a:ext cx="10287000" cy="59436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4" name="TextBox 13"/>
          <p:cNvSpPr txBox="1"/>
          <p:nvPr/>
        </p:nvSpPr>
        <p:spPr>
          <a:xfrm>
            <a:off x="1554480" y="2606040"/>
            <a:ext cx="4114800" cy="365760"/>
          </a:xfrm>
          <a:prstGeom prst="rect">
            <a:avLst/>
          </a:prstGeom>
          <a:noFill/>
        </p:spPr>
        <p:txBody>
          <a:bodyPr wrap="square" lIns="45720" rIns="45720" tIns="18288" bIns="18288" anchor="ctr">
            <a:spAutoFit/>
          </a:bodyPr>
          <a:lstStyle/>
          <a:p>
            <a:pPr algn="l"/>
            <a:r>
              <a:rPr sz="1400" b="1" i="0">
                <a:solidFill>
                  <a:srgbClr val="1E3A5F"/>
                </a:solidFill>
                <a:latin typeface="Cambria"/>
              </a:rPr>
              <a:t>ルートユーザーで</a:t>
            </a:r>
          </a:p>
        </p:txBody>
      </p:sp>
      <p:sp>
        <p:nvSpPr>
          <p:cNvPr id="15" name="Rectangle 14"/>
          <p:cNvSpPr/>
          <p:nvPr/>
        </p:nvSpPr>
        <p:spPr>
          <a:xfrm>
            <a:off x="5760720" y="2606040"/>
            <a:ext cx="13716" cy="365760"/>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6" name="TextBox 15"/>
          <p:cNvSpPr txBox="1"/>
          <p:nvPr/>
        </p:nvSpPr>
        <p:spPr>
          <a:xfrm>
            <a:off x="5943600" y="2606040"/>
            <a:ext cx="5486400" cy="365760"/>
          </a:xfrm>
          <a:prstGeom prst="rect">
            <a:avLst/>
          </a:prstGeom>
          <a:noFill/>
        </p:spPr>
        <p:txBody>
          <a:bodyPr wrap="square" lIns="45720" rIns="45720" tIns="18288" bIns="18288" anchor="ctr">
            <a:spAutoFit/>
          </a:bodyPr>
          <a:lstStyle/>
          <a:p>
            <a:pPr algn="l"/>
            <a:r>
              <a:rPr sz="1200" b="0" i="0">
                <a:solidFill>
                  <a:srgbClr val="0F172A"/>
                </a:solidFill>
                <a:latin typeface="Calibri"/>
              </a:rPr>
              <a:t>「ルートユーザーのEメールでサインイン」</a:t>
            </a:r>
          </a:p>
        </p:txBody>
      </p:sp>
      <p:sp>
        <p:nvSpPr>
          <p:cNvPr id="17" name="Oval 16"/>
          <p:cNvSpPr/>
          <p:nvPr/>
        </p:nvSpPr>
        <p:spPr>
          <a:xfrm>
            <a:off x="548640" y="3191256"/>
            <a:ext cx="502920" cy="502920"/>
          </a:xfrm>
          <a:prstGeom prst="ellipse">
            <a:avLst/>
          </a:prstGeom>
          <a:solidFill>
            <a:srgbClr val="0D94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8" name="TextBox 17"/>
          <p:cNvSpPr txBox="1"/>
          <p:nvPr/>
        </p:nvSpPr>
        <p:spPr>
          <a:xfrm>
            <a:off x="548640" y="3236976"/>
            <a:ext cx="502920" cy="457200"/>
          </a:xfrm>
          <a:prstGeom prst="rect">
            <a:avLst/>
          </a:prstGeom>
          <a:noFill/>
        </p:spPr>
        <p:txBody>
          <a:bodyPr wrap="square" lIns="45720" rIns="45720" tIns="18288" bIns="18288" anchor="t">
            <a:spAutoFit/>
          </a:bodyPr>
          <a:lstStyle/>
          <a:p>
            <a:pPr algn="ctr"/>
            <a:r>
              <a:rPr sz="1400" b="1" i="0">
                <a:solidFill>
                  <a:srgbClr val="FFFFFF"/>
                </a:solidFill>
                <a:latin typeface="Calibri"/>
              </a:rPr>
              <a:t>03</a:t>
            </a:r>
          </a:p>
        </p:txBody>
      </p:sp>
      <p:sp>
        <p:nvSpPr>
          <p:cNvPr id="19" name="Rectangle 18"/>
          <p:cNvSpPr/>
          <p:nvPr/>
        </p:nvSpPr>
        <p:spPr>
          <a:xfrm>
            <a:off x="1325880" y="3145536"/>
            <a:ext cx="10287000" cy="59436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0" name="TextBox 19"/>
          <p:cNvSpPr txBox="1"/>
          <p:nvPr/>
        </p:nvSpPr>
        <p:spPr>
          <a:xfrm>
            <a:off x="1554480" y="3264408"/>
            <a:ext cx="4114800" cy="365760"/>
          </a:xfrm>
          <a:prstGeom prst="rect">
            <a:avLst/>
          </a:prstGeom>
          <a:noFill/>
        </p:spPr>
        <p:txBody>
          <a:bodyPr wrap="square" lIns="45720" rIns="45720" tIns="18288" bIns="18288" anchor="ctr">
            <a:spAutoFit/>
          </a:bodyPr>
          <a:lstStyle/>
          <a:p>
            <a:pPr algn="l"/>
            <a:r>
              <a:rPr sz="1400" b="1" i="0">
                <a:solidFill>
                  <a:srgbClr val="1E3A5F"/>
                </a:solidFill>
                <a:latin typeface="Cambria"/>
              </a:rPr>
              <a:t>メアド入力</a:t>
            </a:r>
          </a:p>
        </p:txBody>
      </p:sp>
      <p:sp>
        <p:nvSpPr>
          <p:cNvPr id="21" name="Rectangle 20"/>
          <p:cNvSpPr/>
          <p:nvPr/>
        </p:nvSpPr>
        <p:spPr>
          <a:xfrm>
            <a:off x="5760720" y="3264408"/>
            <a:ext cx="13716" cy="365760"/>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2" name="TextBox 21"/>
          <p:cNvSpPr txBox="1"/>
          <p:nvPr/>
        </p:nvSpPr>
        <p:spPr>
          <a:xfrm>
            <a:off x="5943600" y="3264408"/>
            <a:ext cx="5486400" cy="365760"/>
          </a:xfrm>
          <a:prstGeom prst="rect">
            <a:avLst/>
          </a:prstGeom>
          <a:noFill/>
        </p:spPr>
        <p:txBody>
          <a:bodyPr wrap="square" lIns="45720" rIns="45720" tIns="18288" bIns="18288" anchor="ctr">
            <a:spAutoFit/>
          </a:bodyPr>
          <a:lstStyle/>
          <a:p>
            <a:pPr algn="l"/>
            <a:r>
              <a:rPr sz="1200" b="0" i="0">
                <a:solidFill>
                  <a:srgbClr val="0F172A"/>
                </a:solidFill>
                <a:latin typeface="Calibri"/>
              </a:rPr>
              <a:t>アカウント作成時のメアド</a:t>
            </a:r>
          </a:p>
        </p:txBody>
      </p:sp>
      <p:sp>
        <p:nvSpPr>
          <p:cNvPr id="23" name="Oval 22"/>
          <p:cNvSpPr/>
          <p:nvPr/>
        </p:nvSpPr>
        <p:spPr>
          <a:xfrm>
            <a:off x="548640" y="3849624"/>
            <a:ext cx="502920" cy="502920"/>
          </a:xfrm>
          <a:prstGeom prst="ellipse">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4" name="TextBox 23"/>
          <p:cNvSpPr txBox="1"/>
          <p:nvPr/>
        </p:nvSpPr>
        <p:spPr>
          <a:xfrm>
            <a:off x="548640" y="3895344"/>
            <a:ext cx="502920" cy="457200"/>
          </a:xfrm>
          <a:prstGeom prst="rect">
            <a:avLst/>
          </a:prstGeom>
          <a:noFill/>
        </p:spPr>
        <p:txBody>
          <a:bodyPr wrap="square" lIns="45720" rIns="45720" tIns="18288" bIns="18288" anchor="t">
            <a:spAutoFit/>
          </a:bodyPr>
          <a:lstStyle/>
          <a:p>
            <a:pPr algn="ctr"/>
            <a:r>
              <a:rPr sz="1400" b="1" i="0">
                <a:solidFill>
                  <a:srgbClr val="FFFFFF"/>
                </a:solidFill>
                <a:latin typeface="Calibri"/>
              </a:rPr>
              <a:t>04</a:t>
            </a:r>
          </a:p>
        </p:txBody>
      </p:sp>
      <p:sp>
        <p:nvSpPr>
          <p:cNvPr id="25" name="Rectangle 24"/>
          <p:cNvSpPr/>
          <p:nvPr/>
        </p:nvSpPr>
        <p:spPr>
          <a:xfrm>
            <a:off x="1325880" y="3803904"/>
            <a:ext cx="10287000" cy="59436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6" name="TextBox 25"/>
          <p:cNvSpPr txBox="1"/>
          <p:nvPr/>
        </p:nvSpPr>
        <p:spPr>
          <a:xfrm>
            <a:off x="1554480" y="3922776"/>
            <a:ext cx="4114800" cy="365760"/>
          </a:xfrm>
          <a:prstGeom prst="rect">
            <a:avLst/>
          </a:prstGeom>
          <a:noFill/>
        </p:spPr>
        <p:txBody>
          <a:bodyPr wrap="square" lIns="45720" rIns="45720" tIns="18288" bIns="18288" anchor="ctr">
            <a:spAutoFit/>
          </a:bodyPr>
          <a:lstStyle/>
          <a:p>
            <a:pPr algn="l"/>
            <a:r>
              <a:rPr sz="1400" b="1" i="0">
                <a:solidFill>
                  <a:srgbClr val="1E3A5F"/>
                </a:solidFill>
                <a:latin typeface="Cambria"/>
              </a:rPr>
              <a:t>パスワード入力</a:t>
            </a:r>
          </a:p>
        </p:txBody>
      </p:sp>
      <p:sp>
        <p:nvSpPr>
          <p:cNvPr id="27" name="Rectangle 26"/>
          <p:cNvSpPr/>
          <p:nvPr/>
        </p:nvSpPr>
        <p:spPr>
          <a:xfrm>
            <a:off x="5760720" y="3922776"/>
            <a:ext cx="13716" cy="365760"/>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8" name="TextBox 27"/>
          <p:cNvSpPr txBox="1"/>
          <p:nvPr/>
        </p:nvSpPr>
        <p:spPr>
          <a:xfrm>
            <a:off x="5943600" y="3922776"/>
            <a:ext cx="5486400" cy="365760"/>
          </a:xfrm>
          <a:prstGeom prst="rect">
            <a:avLst/>
          </a:prstGeom>
          <a:noFill/>
        </p:spPr>
        <p:txBody>
          <a:bodyPr wrap="square" lIns="45720" rIns="45720" tIns="18288" bIns="18288" anchor="ctr">
            <a:spAutoFit/>
          </a:bodyPr>
          <a:lstStyle/>
          <a:p>
            <a:pPr algn="l"/>
            <a:r>
              <a:rPr sz="1200" b="0" i="0">
                <a:solidFill>
                  <a:srgbClr val="0F172A"/>
                </a:solidFill>
                <a:latin typeface="Calibri"/>
              </a:rPr>
              <a:t>アカウント作成時のパスワード</a:t>
            </a:r>
          </a:p>
        </p:txBody>
      </p:sp>
      <p:sp>
        <p:nvSpPr>
          <p:cNvPr id="29" name="Oval 28"/>
          <p:cNvSpPr/>
          <p:nvPr/>
        </p:nvSpPr>
        <p:spPr>
          <a:xfrm>
            <a:off x="548640" y="4507992"/>
            <a:ext cx="502920" cy="502920"/>
          </a:xfrm>
          <a:prstGeom prst="ellipse">
            <a:avLst/>
          </a:prstGeom>
          <a:solidFill>
            <a:srgbClr val="EC48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0" name="TextBox 29"/>
          <p:cNvSpPr txBox="1"/>
          <p:nvPr/>
        </p:nvSpPr>
        <p:spPr>
          <a:xfrm>
            <a:off x="548640" y="4553712"/>
            <a:ext cx="502920" cy="457200"/>
          </a:xfrm>
          <a:prstGeom prst="rect">
            <a:avLst/>
          </a:prstGeom>
          <a:noFill/>
        </p:spPr>
        <p:txBody>
          <a:bodyPr wrap="square" lIns="45720" rIns="45720" tIns="18288" bIns="18288" anchor="t">
            <a:spAutoFit/>
          </a:bodyPr>
          <a:lstStyle/>
          <a:p>
            <a:pPr algn="ctr"/>
            <a:r>
              <a:rPr sz="1400" b="1" i="0">
                <a:solidFill>
                  <a:srgbClr val="FFFFFF"/>
                </a:solidFill>
                <a:latin typeface="Calibri"/>
              </a:rPr>
              <a:t>05</a:t>
            </a:r>
          </a:p>
        </p:txBody>
      </p:sp>
      <p:sp>
        <p:nvSpPr>
          <p:cNvPr id="31" name="Rectangle 30"/>
          <p:cNvSpPr/>
          <p:nvPr/>
        </p:nvSpPr>
        <p:spPr>
          <a:xfrm>
            <a:off x="1325880" y="4462272"/>
            <a:ext cx="10287000" cy="59436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2" name="TextBox 31"/>
          <p:cNvSpPr txBox="1"/>
          <p:nvPr/>
        </p:nvSpPr>
        <p:spPr>
          <a:xfrm>
            <a:off x="1554480" y="4581144"/>
            <a:ext cx="4114800" cy="365760"/>
          </a:xfrm>
          <a:prstGeom prst="rect">
            <a:avLst/>
          </a:prstGeom>
          <a:noFill/>
        </p:spPr>
        <p:txBody>
          <a:bodyPr wrap="square" lIns="45720" rIns="45720" tIns="18288" bIns="18288" anchor="ctr">
            <a:spAutoFit/>
          </a:bodyPr>
          <a:lstStyle/>
          <a:p>
            <a:pPr algn="l"/>
            <a:r>
              <a:rPr sz="1400" b="1" i="0">
                <a:solidFill>
                  <a:srgbClr val="1E3A5F"/>
                </a:solidFill>
                <a:latin typeface="Cambria"/>
              </a:rPr>
              <a:t>メール検証コード</a:t>
            </a:r>
          </a:p>
        </p:txBody>
      </p:sp>
      <p:sp>
        <p:nvSpPr>
          <p:cNvPr id="33" name="Rectangle 32"/>
          <p:cNvSpPr/>
          <p:nvPr/>
        </p:nvSpPr>
        <p:spPr>
          <a:xfrm>
            <a:off x="5760720" y="4581144"/>
            <a:ext cx="13716" cy="365760"/>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4" name="TextBox 33"/>
          <p:cNvSpPr txBox="1"/>
          <p:nvPr/>
        </p:nvSpPr>
        <p:spPr>
          <a:xfrm>
            <a:off x="5943600" y="4581144"/>
            <a:ext cx="5486400" cy="365760"/>
          </a:xfrm>
          <a:prstGeom prst="rect">
            <a:avLst/>
          </a:prstGeom>
          <a:noFill/>
        </p:spPr>
        <p:txBody>
          <a:bodyPr wrap="square" lIns="45720" rIns="45720" tIns="18288" bIns="18288" anchor="ctr">
            <a:spAutoFit/>
          </a:bodyPr>
          <a:lstStyle/>
          <a:p>
            <a:pPr algn="l"/>
            <a:r>
              <a:rPr sz="1200" b="0" i="0">
                <a:solidFill>
                  <a:srgbClr val="0F172A"/>
                </a:solidFill>
                <a:latin typeface="Calibri"/>
              </a:rPr>
              <a:t>受信した数字を入力</a:t>
            </a:r>
          </a:p>
        </p:txBody>
      </p:sp>
      <p:sp>
        <p:nvSpPr>
          <p:cNvPr id="35" name="Oval 34"/>
          <p:cNvSpPr/>
          <p:nvPr/>
        </p:nvSpPr>
        <p:spPr>
          <a:xfrm>
            <a:off x="548640" y="5166360"/>
            <a:ext cx="502920" cy="502920"/>
          </a:xfrm>
          <a:prstGeom prst="ellipse">
            <a:avLst/>
          </a:prstGeom>
          <a:solidFill>
            <a:srgbClr val="EF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6" name="TextBox 35"/>
          <p:cNvSpPr txBox="1"/>
          <p:nvPr/>
        </p:nvSpPr>
        <p:spPr>
          <a:xfrm>
            <a:off x="548640" y="5212080"/>
            <a:ext cx="502920" cy="457200"/>
          </a:xfrm>
          <a:prstGeom prst="rect">
            <a:avLst/>
          </a:prstGeom>
          <a:noFill/>
        </p:spPr>
        <p:txBody>
          <a:bodyPr wrap="square" lIns="45720" rIns="45720" tIns="18288" bIns="18288" anchor="t">
            <a:spAutoFit/>
          </a:bodyPr>
          <a:lstStyle/>
          <a:p>
            <a:pPr algn="ctr"/>
            <a:r>
              <a:rPr sz="1400" b="1" i="0">
                <a:solidFill>
                  <a:srgbClr val="FFFFFF"/>
                </a:solidFill>
                <a:latin typeface="Calibri"/>
              </a:rPr>
              <a:t>06</a:t>
            </a:r>
          </a:p>
        </p:txBody>
      </p:sp>
      <p:sp>
        <p:nvSpPr>
          <p:cNvPr id="37" name="Rectangle 36"/>
          <p:cNvSpPr/>
          <p:nvPr/>
        </p:nvSpPr>
        <p:spPr>
          <a:xfrm>
            <a:off x="1325880" y="5120640"/>
            <a:ext cx="10287000" cy="59436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8" name="TextBox 37"/>
          <p:cNvSpPr txBox="1"/>
          <p:nvPr/>
        </p:nvSpPr>
        <p:spPr>
          <a:xfrm>
            <a:off x="1554480" y="5239512"/>
            <a:ext cx="4114800" cy="365760"/>
          </a:xfrm>
          <a:prstGeom prst="rect">
            <a:avLst/>
          </a:prstGeom>
          <a:noFill/>
        </p:spPr>
        <p:txBody>
          <a:bodyPr wrap="square" lIns="45720" rIns="45720" tIns="18288" bIns="18288" anchor="ctr">
            <a:spAutoFit/>
          </a:bodyPr>
          <a:lstStyle/>
          <a:p>
            <a:pPr algn="l"/>
            <a:r>
              <a:rPr sz="1400" b="1" i="0">
                <a:solidFill>
                  <a:srgbClr val="1E3A5F"/>
                </a:solidFill>
                <a:latin typeface="Cambria"/>
              </a:rPr>
              <a:t>MFA設定 (任意)</a:t>
            </a:r>
          </a:p>
        </p:txBody>
      </p:sp>
      <p:sp>
        <p:nvSpPr>
          <p:cNvPr id="39" name="Rectangle 38"/>
          <p:cNvSpPr/>
          <p:nvPr/>
        </p:nvSpPr>
        <p:spPr>
          <a:xfrm>
            <a:off x="5760720" y="5239512"/>
            <a:ext cx="13716" cy="365760"/>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0" name="TextBox 39"/>
          <p:cNvSpPr txBox="1"/>
          <p:nvPr/>
        </p:nvSpPr>
        <p:spPr>
          <a:xfrm>
            <a:off x="5943600" y="5239512"/>
            <a:ext cx="5486400" cy="365760"/>
          </a:xfrm>
          <a:prstGeom prst="rect">
            <a:avLst/>
          </a:prstGeom>
          <a:noFill/>
        </p:spPr>
        <p:txBody>
          <a:bodyPr wrap="square" lIns="45720" rIns="45720" tIns="18288" bIns="18288" anchor="ctr">
            <a:spAutoFit/>
          </a:bodyPr>
          <a:lstStyle/>
          <a:p>
            <a:pPr algn="l"/>
            <a:r>
              <a:rPr sz="1200" b="0" i="0">
                <a:solidFill>
                  <a:srgbClr val="0F172A"/>
                </a:solidFill>
                <a:latin typeface="Calibri"/>
              </a:rPr>
              <a:t>今は「省略する」でOK
本格運用時は必須</a:t>
            </a:r>
          </a:p>
        </p:txBody>
      </p:sp>
      <p:sp>
        <p:nvSpPr>
          <p:cNvPr id="41" name="Oval 40"/>
          <p:cNvSpPr/>
          <p:nvPr/>
        </p:nvSpPr>
        <p:spPr>
          <a:xfrm>
            <a:off x="548640" y="5824728"/>
            <a:ext cx="502920" cy="502920"/>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2" name="TextBox 41"/>
          <p:cNvSpPr txBox="1"/>
          <p:nvPr/>
        </p:nvSpPr>
        <p:spPr>
          <a:xfrm>
            <a:off x="548640" y="5870448"/>
            <a:ext cx="502920" cy="457200"/>
          </a:xfrm>
          <a:prstGeom prst="rect">
            <a:avLst/>
          </a:prstGeom>
          <a:noFill/>
        </p:spPr>
        <p:txBody>
          <a:bodyPr wrap="square" lIns="45720" rIns="45720" tIns="18288" bIns="18288" anchor="t">
            <a:spAutoFit/>
          </a:bodyPr>
          <a:lstStyle/>
          <a:p>
            <a:pPr algn="ctr"/>
            <a:r>
              <a:rPr sz="1400" b="1" i="0">
                <a:solidFill>
                  <a:srgbClr val="FFFFFF"/>
                </a:solidFill>
                <a:latin typeface="Calibri"/>
              </a:rPr>
              <a:t>07</a:t>
            </a:r>
          </a:p>
        </p:txBody>
      </p:sp>
      <p:sp>
        <p:nvSpPr>
          <p:cNvPr id="43" name="Rectangle 42"/>
          <p:cNvSpPr/>
          <p:nvPr/>
        </p:nvSpPr>
        <p:spPr>
          <a:xfrm>
            <a:off x="1325880" y="5779008"/>
            <a:ext cx="10287000" cy="59436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4" name="TextBox 43"/>
          <p:cNvSpPr txBox="1"/>
          <p:nvPr/>
        </p:nvSpPr>
        <p:spPr>
          <a:xfrm>
            <a:off x="1554480" y="5897880"/>
            <a:ext cx="4114800" cy="365760"/>
          </a:xfrm>
          <a:prstGeom prst="rect">
            <a:avLst/>
          </a:prstGeom>
          <a:noFill/>
        </p:spPr>
        <p:txBody>
          <a:bodyPr wrap="square" lIns="45720" rIns="45720" tIns="18288" bIns="18288" anchor="ctr">
            <a:spAutoFit/>
          </a:bodyPr>
          <a:lstStyle/>
          <a:p>
            <a:pPr algn="l"/>
            <a:r>
              <a:rPr sz="1400" b="1" i="0">
                <a:solidFill>
                  <a:srgbClr val="1E3A5F"/>
                </a:solidFill>
                <a:latin typeface="Cambria"/>
              </a:rPr>
              <a:t>コンソール表示</a:t>
            </a:r>
          </a:p>
        </p:txBody>
      </p:sp>
      <p:sp>
        <p:nvSpPr>
          <p:cNvPr id="45" name="Rectangle 44"/>
          <p:cNvSpPr/>
          <p:nvPr/>
        </p:nvSpPr>
        <p:spPr>
          <a:xfrm>
            <a:off x="5760720" y="5897880"/>
            <a:ext cx="13716" cy="365760"/>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6" name="TextBox 45"/>
          <p:cNvSpPr txBox="1"/>
          <p:nvPr/>
        </p:nvSpPr>
        <p:spPr>
          <a:xfrm>
            <a:off x="5943600" y="5897880"/>
            <a:ext cx="5486400" cy="365760"/>
          </a:xfrm>
          <a:prstGeom prst="rect">
            <a:avLst/>
          </a:prstGeom>
          <a:noFill/>
        </p:spPr>
        <p:txBody>
          <a:bodyPr wrap="square" lIns="45720" rIns="45720" tIns="18288" bIns="18288" anchor="ctr">
            <a:spAutoFit/>
          </a:bodyPr>
          <a:lstStyle/>
          <a:p>
            <a:pPr algn="l"/>
            <a:r>
              <a:rPr sz="1200" b="0" i="0">
                <a:solidFill>
                  <a:srgbClr val="0F172A"/>
                </a:solidFill>
                <a:latin typeface="Calibri"/>
              </a:rPr>
              <a:t>ホーム画面が表示されたら成功</a:t>
            </a:r>
          </a:p>
        </p:txBody>
      </p:sp>
      <p:sp>
        <p:nvSpPr>
          <p:cNvPr id="47" name="TextBox 46"/>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第8章 — AWSデプロイの準備1</a:t>
            </a:r>
          </a:p>
        </p:txBody>
      </p:sp>
      <p:sp>
        <p:nvSpPr>
          <p:cNvPr id="48" name="TextBox 47"/>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14 / 18</a:t>
            </a:r>
          </a:p>
        </p:txBody>
      </p:sp>
      <p:pic>
        <p:nvPicPr>
          <p:cNvPr id="49" name="slide_14.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4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9"/>
                </p:tgtEl>
              </p:cMediaNode>
            </p:audio>
          </p:childTnLst>
        </p:cTn>
      </p:par>
    </p:tnLst>
  </p:timing>
  <p:transition spd="med">
    <p:fade/>
  </p:transition>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SERVICE SEARCH</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AWS サービスを素早く見つける</a:t>
            </a:r>
          </a:p>
        </p:txBody>
      </p:sp>
      <p:sp>
        <p:nvSpPr>
          <p:cNvPr id="5" name="Rectangle 4"/>
          <p:cNvSpPr/>
          <p:nvPr/>
        </p:nvSpPr>
        <p:spPr>
          <a:xfrm>
            <a:off x="548640" y="1783080"/>
            <a:ext cx="6766560" cy="4434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6" name="Rectangle 5"/>
          <p:cNvSpPr/>
          <p:nvPr/>
        </p:nvSpPr>
        <p:spPr>
          <a:xfrm>
            <a:off x="548640" y="1783080"/>
            <a:ext cx="73152" cy="443484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TextBox 6"/>
          <p:cNvSpPr txBox="1"/>
          <p:nvPr/>
        </p:nvSpPr>
        <p:spPr>
          <a:xfrm>
            <a:off x="777240" y="1965960"/>
            <a:ext cx="6400800" cy="365760"/>
          </a:xfrm>
          <a:prstGeom prst="rect">
            <a:avLst/>
          </a:prstGeom>
          <a:noFill/>
        </p:spPr>
        <p:txBody>
          <a:bodyPr wrap="square" lIns="45720" rIns="45720" tIns="18288" bIns="18288" anchor="t">
            <a:spAutoFit/>
          </a:bodyPr>
          <a:lstStyle/>
          <a:p>
            <a:pPr algn="l"/>
            <a:r>
              <a:rPr sz="1400" b="1" i="0">
                <a:solidFill>
                  <a:srgbClr val="3B82F6"/>
                </a:solidFill>
                <a:latin typeface="Cambria"/>
              </a:rPr>
              <a:t>コンソール左上の検索バー</a:t>
            </a:r>
          </a:p>
        </p:txBody>
      </p:sp>
      <p:sp>
        <p:nvSpPr>
          <p:cNvPr id="8" name="Rounded Rectangle 7"/>
          <p:cNvSpPr/>
          <p:nvPr/>
        </p:nvSpPr>
        <p:spPr>
          <a:xfrm>
            <a:off x="777240" y="2468880"/>
            <a:ext cx="6309360" cy="502920"/>
          </a:xfrm>
          <a:prstGeom prst="round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9" name="TextBox 8"/>
          <p:cNvSpPr txBox="1"/>
          <p:nvPr/>
        </p:nvSpPr>
        <p:spPr>
          <a:xfrm>
            <a:off x="914400" y="2560320"/>
            <a:ext cx="365760" cy="365760"/>
          </a:xfrm>
          <a:prstGeom prst="rect">
            <a:avLst/>
          </a:prstGeom>
          <a:noFill/>
        </p:spPr>
        <p:txBody>
          <a:bodyPr wrap="square" lIns="45720" rIns="45720" tIns="18288" bIns="18288" anchor="t">
            <a:spAutoFit/>
          </a:bodyPr>
          <a:lstStyle/>
          <a:p>
            <a:pPr algn="ctr"/>
            <a:r>
              <a:rPr sz="1600" b="1" i="0">
                <a:solidFill>
                  <a:srgbClr val="64748B"/>
                </a:solidFill>
                <a:latin typeface="Calibri"/>
              </a:rPr>
              <a:t>Q</a:t>
            </a:r>
          </a:p>
        </p:txBody>
      </p:sp>
      <p:sp>
        <p:nvSpPr>
          <p:cNvPr id="10" name="TextBox 9"/>
          <p:cNvSpPr txBox="1"/>
          <p:nvPr/>
        </p:nvSpPr>
        <p:spPr>
          <a:xfrm>
            <a:off x="1280160" y="2587752"/>
            <a:ext cx="5486400" cy="365760"/>
          </a:xfrm>
          <a:prstGeom prst="rect">
            <a:avLst/>
          </a:prstGeom>
          <a:noFill/>
        </p:spPr>
        <p:txBody>
          <a:bodyPr wrap="square" lIns="45720" rIns="45720" tIns="18288" bIns="18288" anchor="ctr">
            <a:spAutoFit/>
          </a:bodyPr>
          <a:lstStyle/>
          <a:p>
            <a:pPr algn="l"/>
            <a:r>
              <a:rPr sz="1400" b="0" i="0">
                <a:solidFill>
                  <a:srgbClr val="0F172A"/>
                </a:solidFill>
                <a:latin typeface="Consolas"/>
              </a:rPr>
              <a:t>EC2</a:t>
            </a:r>
          </a:p>
        </p:txBody>
      </p:sp>
      <p:sp>
        <p:nvSpPr>
          <p:cNvPr id="11" name="TextBox 10"/>
          <p:cNvSpPr txBox="1"/>
          <p:nvPr/>
        </p:nvSpPr>
        <p:spPr>
          <a:xfrm>
            <a:off x="777240" y="3108960"/>
            <a:ext cx="6309360" cy="274320"/>
          </a:xfrm>
          <a:prstGeom prst="rect">
            <a:avLst/>
          </a:prstGeom>
          <a:noFill/>
        </p:spPr>
        <p:txBody>
          <a:bodyPr wrap="square" lIns="45720" rIns="45720" tIns="18288" bIns="18288" anchor="t">
            <a:spAutoFit/>
          </a:bodyPr>
          <a:lstStyle/>
          <a:p>
            <a:pPr algn="l"/>
            <a:r>
              <a:rPr sz="1000" b="0" i="1">
                <a:solidFill>
                  <a:srgbClr val="64748B"/>
                </a:solidFill>
                <a:latin typeface="Calibri"/>
              </a:rPr>
              <a:t>↓ 入力すると候補が表示される</a:t>
            </a:r>
          </a:p>
        </p:txBody>
      </p:sp>
      <p:sp>
        <p:nvSpPr>
          <p:cNvPr id="12" name="Rectangle 11"/>
          <p:cNvSpPr/>
          <p:nvPr/>
        </p:nvSpPr>
        <p:spPr>
          <a:xfrm>
            <a:off x="777240" y="3429000"/>
            <a:ext cx="6309360" cy="2286000"/>
          </a:xfrm>
          <a:prstGeom prst="rect">
            <a:avLst/>
          </a:prstGeom>
          <a:solidFill>
            <a:srgbClr val="F8FAFC"/>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3" name="Rectangle 12"/>
          <p:cNvSpPr/>
          <p:nvPr/>
        </p:nvSpPr>
        <p:spPr>
          <a:xfrm>
            <a:off x="960120" y="3520440"/>
            <a:ext cx="54864" cy="41148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4" name="TextBox 13"/>
          <p:cNvSpPr txBox="1"/>
          <p:nvPr/>
        </p:nvSpPr>
        <p:spPr>
          <a:xfrm>
            <a:off x="1143000" y="3520440"/>
            <a:ext cx="1828800" cy="365760"/>
          </a:xfrm>
          <a:prstGeom prst="rect">
            <a:avLst/>
          </a:prstGeom>
          <a:noFill/>
        </p:spPr>
        <p:txBody>
          <a:bodyPr wrap="square" lIns="45720" rIns="45720" tIns="18288" bIns="18288" anchor="ctr">
            <a:spAutoFit/>
          </a:bodyPr>
          <a:lstStyle/>
          <a:p>
            <a:pPr algn="l"/>
            <a:r>
              <a:rPr sz="1300" b="1" i="0">
                <a:solidFill>
                  <a:srgbClr val="1E3A5F"/>
                </a:solidFill>
                <a:latin typeface="Consolas"/>
              </a:rPr>
              <a:t>EC2</a:t>
            </a:r>
          </a:p>
        </p:txBody>
      </p:sp>
      <p:sp>
        <p:nvSpPr>
          <p:cNvPr id="15" name="TextBox 14"/>
          <p:cNvSpPr txBox="1"/>
          <p:nvPr/>
        </p:nvSpPr>
        <p:spPr>
          <a:xfrm>
            <a:off x="3063240" y="3520440"/>
            <a:ext cx="3657600" cy="365760"/>
          </a:xfrm>
          <a:prstGeom prst="rect">
            <a:avLst/>
          </a:prstGeom>
          <a:noFill/>
        </p:spPr>
        <p:txBody>
          <a:bodyPr wrap="square" lIns="45720" rIns="45720" tIns="18288" bIns="18288" anchor="ctr">
            <a:spAutoFit/>
          </a:bodyPr>
          <a:lstStyle/>
          <a:p>
            <a:pPr algn="l"/>
            <a:r>
              <a:rPr sz="1100" b="0" i="1">
                <a:solidFill>
                  <a:srgbClr val="64748B"/>
                </a:solidFill>
                <a:latin typeface="Calibri"/>
              </a:rPr>
              <a:t>Virtual Servers in the Cloud</a:t>
            </a:r>
          </a:p>
        </p:txBody>
      </p:sp>
      <p:sp>
        <p:nvSpPr>
          <p:cNvPr id="16" name="Rectangle 15"/>
          <p:cNvSpPr/>
          <p:nvPr/>
        </p:nvSpPr>
        <p:spPr>
          <a:xfrm>
            <a:off x="960120" y="4050792"/>
            <a:ext cx="54864" cy="41148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7" name="TextBox 16"/>
          <p:cNvSpPr txBox="1"/>
          <p:nvPr/>
        </p:nvSpPr>
        <p:spPr>
          <a:xfrm>
            <a:off x="1143000" y="4050792"/>
            <a:ext cx="1828800" cy="365760"/>
          </a:xfrm>
          <a:prstGeom prst="rect">
            <a:avLst/>
          </a:prstGeom>
          <a:noFill/>
        </p:spPr>
        <p:txBody>
          <a:bodyPr wrap="square" lIns="45720" rIns="45720" tIns="18288" bIns="18288" anchor="ctr">
            <a:spAutoFit/>
          </a:bodyPr>
          <a:lstStyle/>
          <a:p>
            <a:pPr algn="l"/>
            <a:r>
              <a:rPr sz="1300" b="1" i="0">
                <a:solidFill>
                  <a:srgbClr val="1E3A5F"/>
                </a:solidFill>
                <a:latin typeface="Consolas"/>
              </a:rPr>
              <a:t>CloudWatch</a:t>
            </a:r>
          </a:p>
        </p:txBody>
      </p:sp>
      <p:sp>
        <p:nvSpPr>
          <p:cNvPr id="18" name="TextBox 17"/>
          <p:cNvSpPr txBox="1"/>
          <p:nvPr/>
        </p:nvSpPr>
        <p:spPr>
          <a:xfrm>
            <a:off x="3063240" y="4050792"/>
            <a:ext cx="3657600" cy="365760"/>
          </a:xfrm>
          <a:prstGeom prst="rect">
            <a:avLst/>
          </a:prstGeom>
          <a:noFill/>
        </p:spPr>
        <p:txBody>
          <a:bodyPr wrap="square" lIns="45720" rIns="45720" tIns="18288" bIns="18288" anchor="ctr">
            <a:spAutoFit/>
          </a:bodyPr>
          <a:lstStyle/>
          <a:p>
            <a:pPr algn="l"/>
            <a:r>
              <a:rPr sz="1100" b="0" i="1">
                <a:solidFill>
                  <a:srgbClr val="64748B"/>
                </a:solidFill>
                <a:latin typeface="Calibri"/>
              </a:rPr>
              <a:t>Monitoring &amp; Alerts</a:t>
            </a:r>
          </a:p>
        </p:txBody>
      </p:sp>
      <p:sp>
        <p:nvSpPr>
          <p:cNvPr id="19" name="Rectangle 18"/>
          <p:cNvSpPr/>
          <p:nvPr/>
        </p:nvSpPr>
        <p:spPr>
          <a:xfrm>
            <a:off x="960120" y="4581144"/>
            <a:ext cx="54864" cy="411480"/>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0" name="TextBox 19"/>
          <p:cNvSpPr txBox="1"/>
          <p:nvPr/>
        </p:nvSpPr>
        <p:spPr>
          <a:xfrm>
            <a:off x="1143000" y="4581144"/>
            <a:ext cx="1828800" cy="365760"/>
          </a:xfrm>
          <a:prstGeom prst="rect">
            <a:avLst/>
          </a:prstGeom>
          <a:noFill/>
        </p:spPr>
        <p:txBody>
          <a:bodyPr wrap="square" lIns="45720" rIns="45720" tIns="18288" bIns="18288" anchor="ctr">
            <a:spAutoFit/>
          </a:bodyPr>
          <a:lstStyle/>
          <a:p>
            <a:pPr algn="l"/>
            <a:r>
              <a:rPr sz="1300" b="1" i="0">
                <a:solidFill>
                  <a:srgbClr val="1E3A5F"/>
                </a:solidFill>
                <a:latin typeface="Consolas"/>
              </a:rPr>
              <a:t>CloudTrail</a:t>
            </a:r>
          </a:p>
        </p:txBody>
      </p:sp>
      <p:sp>
        <p:nvSpPr>
          <p:cNvPr id="21" name="TextBox 20"/>
          <p:cNvSpPr txBox="1"/>
          <p:nvPr/>
        </p:nvSpPr>
        <p:spPr>
          <a:xfrm>
            <a:off x="3063240" y="4581144"/>
            <a:ext cx="3657600" cy="365760"/>
          </a:xfrm>
          <a:prstGeom prst="rect">
            <a:avLst/>
          </a:prstGeom>
          <a:noFill/>
        </p:spPr>
        <p:txBody>
          <a:bodyPr wrap="square" lIns="45720" rIns="45720" tIns="18288" bIns="18288" anchor="ctr">
            <a:spAutoFit/>
          </a:bodyPr>
          <a:lstStyle/>
          <a:p>
            <a:pPr algn="l"/>
            <a:r>
              <a:rPr sz="1100" b="0" i="1">
                <a:solidFill>
                  <a:srgbClr val="64748B"/>
                </a:solidFill>
                <a:latin typeface="Calibri"/>
              </a:rPr>
              <a:t>User Activity Logs</a:t>
            </a:r>
          </a:p>
        </p:txBody>
      </p:sp>
      <p:sp>
        <p:nvSpPr>
          <p:cNvPr id="22" name="Rectangle 21"/>
          <p:cNvSpPr/>
          <p:nvPr/>
        </p:nvSpPr>
        <p:spPr>
          <a:xfrm>
            <a:off x="960120" y="5111495"/>
            <a:ext cx="54864" cy="411480"/>
          </a:xfrm>
          <a:prstGeom prst="rect">
            <a:avLst/>
          </a:prstGeom>
          <a:solidFill>
            <a:srgbClr val="0D94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3" name="TextBox 22"/>
          <p:cNvSpPr txBox="1"/>
          <p:nvPr/>
        </p:nvSpPr>
        <p:spPr>
          <a:xfrm>
            <a:off x="1143000" y="5111495"/>
            <a:ext cx="1828800" cy="365760"/>
          </a:xfrm>
          <a:prstGeom prst="rect">
            <a:avLst/>
          </a:prstGeom>
          <a:noFill/>
        </p:spPr>
        <p:txBody>
          <a:bodyPr wrap="square" lIns="45720" rIns="45720" tIns="18288" bIns="18288" anchor="ctr">
            <a:spAutoFit/>
          </a:bodyPr>
          <a:lstStyle/>
          <a:p>
            <a:pPr algn="l"/>
            <a:r>
              <a:rPr sz="1300" b="1" i="0">
                <a:solidFill>
                  <a:srgbClr val="1E3A5F"/>
                </a:solidFill>
                <a:latin typeface="Consolas"/>
              </a:rPr>
              <a:t>ECS</a:t>
            </a:r>
          </a:p>
        </p:txBody>
      </p:sp>
      <p:sp>
        <p:nvSpPr>
          <p:cNvPr id="24" name="TextBox 23"/>
          <p:cNvSpPr txBox="1"/>
          <p:nvPr/>
        </p:nvSpPr>
        <p:spPr>
          <a:xfrm>
            <a:off x="3063240" y="5111495"/>
            <a:ext cx="3657600" cy="365760"/>
          </a:xfrm>
          <a:prstGeom prst="rect">
            <a:avLst/>
          </a:prstGeom>
          <a:noFill/>
        </p:spPr>
        <p:txBody>
          <a:bodyPr wrap="square" lIns="45720" rIns="45720" tIns="18288" bIns="18288" anchor="ctr">
            <a:spAutoFit/>
          </a:bodyPr>
          <a:lstStyle/>
          <a:p>
            <a:pPr algn="l"/>
            <a:r>
              <a:rPr sz="1100" b="0" i="1">
                <a:solidFill>
                  <a:srgbClr val="64748B"/>
                </a:solidFill>
                <a:latin typeface="Calibri"/>
              </a:rPr>
              <a:t>Container Service</a:t>
            </a:r>
          </a:p>
        </p:txBody>
      </p:sp>
      <p:sp>
        <p:nvSpPr>
          <p:cNvPr id="25" name="TextBox 24"/>
          <p:cNvSpPr txBox="1"/>
          <p:nvPr/>
        </p:nvSpPr>
        <p:spPr>
          <a:xfrm>
            <a:off x="777240" y="5852160"/>
            <a:ext cx="6309360" cy="365760"/>
          </a:xfrm>
          <a:prstGeom prst="rect">
            <a:avLst/>
          </a:prstGeom>
          <a:noFill/>
        </p:spPr>
        <p:txBody>
          <a:bodyPr wrap="square" lIns="45720" rIns="45720" tIns="18288" bIns="18288" anchor="t">
            <a:spAutoFit/>
          </a:bodyPr>
          <a:lstStyle/>
          <a:p>
            <a:pPr algn="l"/>
            <a:r>
              <a:rPr sz="1100" b="0" i="1">
                <a:solidFill>
                  <a:srgbClr val="3B82F6"/>
                </a:solidFill>
                <a:latin typeface="Calibri"/>
              </a:rPr>
              <a:t>→ 候補から目的のサービスをクリックして開く</a:t>
            </a:r>
          </a:p>
        </p:txBody>
      </p:sp>
      <p:sp>
        <p:nvSpPr>
          <p:cNvPr id="26" name="TextBox 25"/>
          <p:cNvSpPr txBox="1"/>
          <p:nvPr/>
        </p:nvSpPr>
        <p:spPr>
          <a:xfrm>
            <a:off x="7498079" y="1783080"/>
            <a:ext cx="4114800" cy="365760"/>
          </a:xfrm>
          <a:prstGeom prst="rect">
            <a:avLst/>
          </a:prstGeom>
          <a:noFill/>
        </p:spPr>
        <p:txBody>
          <a:bodyPr wrap="square" lIns="45720" rIns="45720" tIns="18288" bIns="18288" anchor="t">
            <a:spAutoFit/>
          </a:bodyPr>
          <a:lstStyle/>
          <a:p>
            <a:pPr algn="l"/>
            <a:r>
              <a:rPr sz="1500" b="1" i="0">
                <a:solidFill>
                  <a:srgbClr val="1E3A5F"/>
                </a:solidFill>
                <a:latin typeface="Cambria"/>
              </a:rPr>
              <a:t>検索のコツ</a:t>
            </a:r>
          </a:p>
        </p:txBody>
      </p:sp>
      <p:sp>
        <p:nvSpPr>
          <p:cNvPr id="27" name="Rectangle 26"/>
          <p:cNvSpPr/>
          <p:nvPr/>
        </p:nvSpPr>
        <p:spPr>
          <a:xfrm>
            <a:off x="7498079" y="2286000"/>
            <a:ext cx="4114800" cy="8686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8" name="Rectangle 27"/>
          <p:cNvSpPr/>
          <p:nvPr/>
        </p:nvSpPr>
        <p:spPr>
          <a:xfrm>
            <a:off x="7498079" y="2286000"/>
            <a:ext cx="54864" cy="86868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9" name="TextBox 28"/>
          <p:cNvSpPr txBox="1"/>
          <p:nvPr/>
        </p:nvSpPr>
        <p:spPr>
          <a:xfrm>
            <a:off x="7726679" y="2404872"/>
            <a:ext cx="3749040" cy="365760"/>
          </a:xfrm>
          <a:prstGeom prst="rect">
            <a:avLst/>
          </a:prstGeom>
          <a:noFill/>
        </p:spPr>
        <p:txBody>
          <a:bodyPr wrap="square" lIns="45720" rIns="45720" tIns="18288" bIns="18288" anchor="t">
            <a:spAutoFit/>
          </a:bodyPr>
          <a:lstStyle/>
          <a:p>
            <a:pPr algn="l"/>
            <a:r>
              <a:rPr sz="1300" b="1" i="0">
                <a:solidFill>
                  <a:srgbClr val="1E3A5F"/>
                </a:solidFill>
                <a:latin typeface="Cambria"/>
              </a:rPr>
              <a:t>一部だけでもOK</a:t>
            </a:r>
          </a:p>
        </p:txBody>
      </p:sp>
      <p:sp>
        <p:nvSpPr>
          <p:cNvPr id="30" name="TextBox 29"/>
          <p:cNvSpPr txBox="1"/>
          <p:nvPr/>
        </p:nvSpPr>
        <p:spPr>
          <a:xfrm>
            <a:off x="7726679" y="2743200"/>
            <a:ext cx="3749040" cy="365760"/>
          </a:xfrm>
          <a:prstGeom prst="rect">
            <a:avLst/>
          </a:prstGeom>
          <a:noFill/>
        </p:spPr>
        <p:txBody>
          <a:bodyPr wrap="square" lIns="45720" rIns="45720" tIns="18288" bIns="18288" anchor="t">
            <a:spAutoFit/>
          </a:bodyPr>
          <a:lstStyle/>
          <a:p>
            <a:pPr algn="l"/>
            <a:r>
              <a:rPr sz="1100" b="0" i="1">
                <a:solidFill>
                  <a:srgbClr val="64748B"/>
                </a:solidFill>
                <a:latin typeface="Calibri"/>
              </a:rPr>
              <a:t>「bill」で Billing が出る</a:t>
            </a:r>
          </a:p>
        </p:txBody>
      </p:sp>
      <p:sp>
        <p:nvSpPr>
          <p:cNvPr id="31" name="Rectangle 30"/>
          <p:cNvSpPr/>
          <p:nvPr/>
        </p:nvSpPr>
        <p:spPr>
          <a:xfrm>
            <a:off x="7498079" y="3246120"/>
            <a:ext cx="4114800" cy="8686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2" name="Rectangle 31"/>
          <p:cNvSpPr/>
          <p:nvPr/>
        </p:nvSpPr>
        <p:spPr>
          <a:xfrm>
            <a:off x="7498079" y="3246120"/>
            <a:ext cx="54864" cy="86868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3" name="TextBox 32"/>
          <p:cNvSpPr txBox="1"/>
          <p:nvPr/>
        </p:nvSpPr>
        <p:spPr>
          <a:xfrm>
            <a:off x="7726679" y="3364992"/>
            <a:ext cx="3749040" cy="365760"/>
          </a:xfrm>
          <a:prstGeom prst="rect">
            <a:avLst/>
          </a:prstGeom>
          <a:noFill/>
        </p:spPr>
        <p:txBody>
          <a:bodyPr wrap="square" lIns="45720" rIns="45720" tIns="18288" bIns="18288" anchor="t">
            <a:spAutoFit/>
          </a:bodyPr>
          <a:lstStyle/>
          <a:p>
            <a:pPr algn="l"/>
            <a:r>
              <a:rPr sz="1300" b="1" i="0">
                <a:solidFill>
                  <a:srgbClr val="1E3A5F"/>
                </a:solidFill>
                <a:latin typeface="Cambria"/>
              </a:rPr>
              <a:t>英語名が確実</a:t>
            </a:r>
          </a:p>
        </p:txBody>
      </p:sp>
      <p:sp>
        <p:nvSpPr>
          <p:cNvPr id="34" name="TextBox 33"/>
          <p:cNvSpPr txBox="1"/>
          <p:nvPr/>
        </p:nvSpPr>
        <p:spPr>
          <a:xfrm>
            <a:off x="7726679" y="3703320"/>
            <a:ext cx="3749040" cy="365760"/>
          </a:xfrm>
          <a:prstGeom prst="rect">
            <a:avLst/>
          </a:prstGeom>
          <a:noFill/>
        </p:spPr>
        <p:txBody>
          <a:bodyPr wrap="square" lIns="45720" rIns="45720" tIns="18288" bIns="18288" anchor="t">
            <a:spAutoFit/>
          </a:bodyPr>
          <a:lstStyle/>
          <a:p>
            <a:pPr algn="l"/>
            <a:r>
              <a:rPr sz="1100" b="0" i="1">
                <a:solidFill>
                  <a:srgbClr val="64748B"/>
                </a:solidFill>
                <a:latin typeface="Calibri"/>
              </a:rPr>
              <a:t>日本語より候補数が安定</a:t>
            </a:r>
          </a:p>
        </p:txBody>
      </p:sp>
      <p:sp>
        <p:nvSpPr>
          <p:cNvPr id="35" name="Rectangle 34"/>
          <p:cNvSpPr/>
          <p:nvPr/>
        </p:nvSpPr>
        <p:spPr>
          <a:xfrm>
            <a:off x="7498079" y="4206240"/>
            <a:ext cx="4114800" cy="8686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6" name="Rectangle 35"/>
          <p:cNvSpPr/>
          <p:nvPr/>
        </p:nvSpPr>
        <p:spPr>
          <a:xfrm>
            <a:off x="7498079" y="4206240"/>
            <a:ext cx="54864" cy="868680"/>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7" name="TextBox 36"/>
          <p:cNvSpPr txBox="1"/>
          <p:nvPr/>
        </p:nvSpPr>
        <p:spPr>
          <a:xfrm>
            <a:off x="7726679" y="4325112"/>
            <a:ext cx="3749040" cy="365760"/>
          </a:xfrm>
          <a:prstGeom prst="rect">
            <a:avLst/>
          </a:prstGeom>
          <a:noFill/>
        </p:spPr>
        <p:txBody>
          <a:bodyPr wrap="square" lIns="45720" rIns="45720" tIns="18288" bIns="18288" anchor="t">
            <a:spAutoFit/>
          </a:bodyPr>
          <a:lstStyle/>
          <a:p>
            <a:pPr algn="l"/>
            <a:r>
              <a:rPr sz="1300" b="1" i="0">
                <a:solidFill>
                  <a:srgbClr val="1E3A5F"/>
                </a:solidFill>
                <a:latin typeface="Cambria"/>
              </a:rPr>
              <a:t>★でお気に入り</a:t>
            </a:r>
          </a:p>
        </p:txBody>
      </p:sp>
      <p:sp>
        <p:nvSpPr>
          <p:cNvPr id="38" name="TextBox 37"/>
          <p:cNvSpPr txBox="1"/>
          <p:nvPr/>
        </p:nvSpPr>
        <p:spPr>
          <a:xfrm>
            <a:off x="7726679" y="4663440"/>
            <a:ext cx="3749040" cy="365760"/>
          </a:xfrm>
          <a:prstGeom prst="rect">
            <a:avLst/>
          </a:prstGeom>
          <a:noFill/>
        </p:spPr>
        <p:txBody>
          <a:bodyPr wrap="square" lIns="45720" rIns="45720" tIns="18288" bIns="18288" anchor="t">
            <a:spAutoFit/>
          </a:bodyPr>
          <a:lstStyle/>
          <a:p>
            <a:pPr algn="l"/>
            <a:r>
              <a:rPr sz="1100" b="0" i="1">
                <a:solidFill>
                  <a:srgbClr val="64748B"/>
                </a:solidFill>
                <a:latin typeface="Calibri"/>
              </a:rPr>
              <a:t>検索バー横の星マーク</a:t>
            </a:r>
          </a:p>
        </p:txBody>
      </p:sp>
      <p:sp>
        <p:nvSpPr>
          <p:cNvPr id="39" name="Rectangle 38"/>
          <p:cNvSpPr/>
          <p:nvPr/>
        </p:nvSpPr>
        <p:spPr>
          <a:xfrm>
            <a:off x="7498079" y="5166360"/>
            <a:ext cx="4114800" cy="8686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0" name="Rectangle 39"/>
          <p:cNvSpPr/>
          <p:nvPr/>
        </p:nvSpPr>
        <p:spPr>
          <a:xfrm>
            <a:off x="7498079" y="5166360"/>
            <a:ext cx="54864" cy="868680"/>
          </a:xfrm>
          <a:prstGeom prst="rect">
            <a:avLst/>
          </a:prstGeom>
          <a:solidFill>
            <a:srgbClr val="EF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1" name="TextBox 40"/>
          <p:cNvSpPr txBox="1"/>
          <p:nvPr/>
        </p:nvSpPr>
        <p:spPr>
          <a:xfrm>
            <a:off x="7726679" y="5285232"/>
            <a:ext cx="3749040" cy="365760"/>
          </a:xfrm>
          <a:prstGeom prst="rect">
            <a:avLst/>
          </a:prstGeom>
          <a:noFill/>
        </p:spPr>
        <p:txBody>
          <a:bodyPr wrap="square" lIns="45720" rIns="45720" tIns="18288" bIns="18288" anchor="t">
            <a:spAutoFit/>
          </a:bodyPr>
          <a:lstStyle/>
          <a:p>
            <a:pPr algn="l"/>
            <a:r>
              <a:rPr sz="1300" b="1" i="0">
                <a:solidFill>
                  <a:srgbClr val="1E3A5F"/>
                </a:solidFill>
                <a:latin typeface="Cambria"/>
              </a:rPr>
              <a:t>リージョンに注意</a:t>
            </a:r>
          </a:p>
        </p:txBody>
      </p:sp>
      <p:sp>
        <p:nvSpPr>
          <p:cNvPr id="42" name="TextBox 41"/>
          <p:cNvSpPr txBox="1"/>
          <p:nvPr/>
        </p:nvSpPr>
        <p:spPr>
          <a:xfrm>
            <a:off x="7726679" y="5623560"/>
            <a:ext cx="3749040" cy="365760"/>
          </a:xfrm>
          <a:prstGeom prst="rect">
            <a:avLst/>
          </a:prstGeom>
          <a:noFill/>
        </p:spPr>
        <p:txBody>
          <a:bodyPr wrap="square" lIns="45720" rIns="45720" tIns="18288" bIns="18288" anchor="t">
            <a:spAutoFit/>
          </a:bodyPr>
          <a:lstStyle/>
          <a:p>
            <a:pPr algn="l"/>
            <a:r>
              <a:rPr sz="1100" b="0" i="1">
                <a:solidFill>
                  <a:srgbClr val="64748B"/>
                </a:solidFill>
                <a:latin typeface="Calibri"/>
              </a:rPr>
              <a:t>右上で東京 (ap-northeast-1) 確認</a:t>
            </a:r>
          </a:p>
        </p:txBody>
      </p:sp>
      <p:sp>
        <p:nvSpPr>
          <p:cNvPr id="43" name="TextBox 42"/>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第8章 — AWSデプロイの準備1</a:t>
            </a:r>
          </a:p>
        </p:txBody>
      </p:sp>
      <p:sp>
        <p:nvSpPr>
          <p:cNvPr id="44" name="TextBox 43"/>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15 / 18</a:t>
            </a:r>
          </a:p>
        </p:txBody>
      </p:sp>
      <p:pic>
        <p:nvPicPr>
          <p:cNvPr id="45" name="slide_15.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4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5"/>
                </p:tgtEl>
              </p:cMediaNode>
            </p:audio>
          </p:childTnLst>
        </p:cTn>
      </p:par>
    </p:tnLst>
  </p:timing>
  <p:transition spd="med">
    <p:fade/>
  </p:transition>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SECURITY</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セキュリティのベストプラクティス</a:t>
            </a:r>
          </a:p>
        </p:txBody>
      </p:sp>
      <p:sp>
        <p:nvSpPr>
          <p:cNvPr id="5" name="Rectangle 4"/>
          <p:cNvSpPr/>
          <p:nvPr/>
        </p:nvSpPr>
        <p:spPr>
          <a:xfrm>
            <a:off x="548640" y="1828800"/>
            <a:ext cx="3657600" cy="42976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6" name="Rectangle 5"/>
          <p:cNvSpPr/>
          <p:nvPr/>
        </p:nvSpPr>
        <p:spPr>
          <a:xfrm>
            <a:off x="548640" y="1828800"/>
            <a:ext cx="73152" cy="4297680"/>
          </a:xfrm>
          <a:prstGeom prst="rect">
            <a:avLst/>
          </a:prstGeom>
          <a:solidFill>
            <a:srgbClr val="EF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TextBox 6"/>
          <p:cNvSpPr txBox="1"/>
          <p:nvPr/>
        </p:nvSpPr>
        <p:spPr>
          <a:xfrm>
            <a:off x="777240" y="2011680"/>
            <a:ext cx="3291840" cy="640080"/>
          </a:xfrm>
          <a:prstGeom prst="rect">
            <a:avLst/>
          </a:prstGeom>
          <a:noFill/>
        </p:spPr>
        <p:txBody>
          <a:bodyPr wrap="square" lIns="45720" rIns="45720" tIns="18288" bIns="18288" anchor="t">
            <a:spAutoFit/>
          </a:bodyPr>
          <a:lstStyle/>
          <a:p>
            <a:pPr algn="l"/>
            <a:r>
              <a:rPr sz="3200" b="1" i="0">
                <a:solidFill>
                  <a:srgbClr val="EF4444"/>
                </a:solidFill>
                <a:latin typeface="Cambria"/>
              </a:rPr>
              <a:t>01</a:t>
            </a:r>
          </a:p>
        </p:txBody>
      </p:sp>
      <p:sp>
        <p:nvSpPr>
          <p:cNvPr id="8" name="TextBox 7"/>
          <p:cNvSpPr txBox="1"/>
          <p:nvPr/>
        </p:nvSpPr>
        <p:spPr>
          <a:xfrm>
            <a:off x="777240" y="2743200"/>
            <a:ext cx="3291840" cy="274320"/>
          </a:xfrm>
          <a:prstGeom prst="rect">
            <a:avLst/>
          </a:prstGeom>
          <a:noFill/>
        </p:spPr>
        <p:txBody>
          <a:bodyPr wrap="square" lIns="45720" rIns="45720" tIns="18288" bIns="18288" anchor="t">
            <a:spAutoFit/>
          </a:bodyPr>
          <a:lstStyle/>
          <a:p>
            <a:pPr algn="l"/>
            <a:r>
              <a:rPr sz="1000" b="1" i="0">
                <a:solidFill>
                  <a:srgbClr val="EF4444"/>
                </a:solidFill>
                <a:latin typeface="Calibri"/>
              </a:rPr>
              <a:t>USE WITH CAUTION</a:t>
            </a:r>
          </a:p>
        </p:txBody>
      </p:sp>
      <p:sp>
        <p:nvSpPr>
          <p:cNvPr id="9" name="TextBox 8"/>
          <p:cNvSpPr txBox="1"/>
          <p:nvPr/>
        </p:nvSpPr>
        <p:spPr>
          <a:xfrm>
            <a:off x="777240" y="3017520"/>
            <a:ext cx="3291840" cy="502920"/>
          </a:xfrm>
          <a:prstGeom prst="rect">
            <a:avLst/>
          </a:prstGeom>
          <a:noFill/>
        </p:spPr>
        <p:txBody>
          <a:bodyPr wrap="square" lIns="45720" rIns="45720" tIns="18288" bIns="18288" anchor="t">
            <a:spAutoFit/>
          </a:bodyPr>
          <a:lstStyle/>
          <a:p>
            <a:pPr algn="l"/>
            <a:r>
              <a:rPr sz="1800" b="1" i="0">
                <a:solidFill>
                  <a:srgbClr val="1E3A5F"/>
                </a:solidFill>
                <a:latin typeface="Cambria"/>
              </a:rPr>
              <a:t>ルートユーザー</a:t>
            </a:r>
          </a:p>
        </p:txBody>
      </p:sp>
      <p:sp>
        <p:nvSpPr>
          <p:cNvPr id="10" name="Rectangle 9"/>
          <p:cNvSpPr/>
          <p:nvPr/>
        </p:nvSpPr>
        <p:spPr>
          <a:xfrm>
            <a:off x="777240" y="3611880"/>
            <a:ext cx="457200" cy="36576"/>
          </a:xfrm>
          <a:prstGeom prst="rect">
            <a:avLst/>
          </a:prstGeom>
          <a:solidFill>
            <a:srgbClr val="EF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1" name="TextBox 10"/>
          <p:cNvSpPr txBox="1"/>
          <p:nvPr/>
        </p:nvSpPr>
        <p:spPr>
          <a:xfrm>
            <a:off x="777240" y="3749040"/>
            <a:ext cx="3291840" cy="777240"/>
          </a:xfrm>
          <a:prstGeom prst="rect">
            <a:avLst/>
          </a:prstGeom>
          <a:noFill/>
        </p:spPr>
        <p:txBody>
          <a:bodyPr wrap="square" lIns="45720" rIns="45720" tIns="18288" bIns="18288" anchor="t">
            <a:spAutoFit/>
          </a:bodyPr>
          <a:lstStyle/>
          <a:p>
            <a:pPr algn="l"/>
            <a:r>
              <a:rPr sz="1200" b="0" i="0">
                <a:solidFill>
                  <a:srgbClr val="0F172A"/>
                </a:solidFill>
                <a:latin typeface="Calibri"/>
              </a:rPr>
              <a:t>最強の権限を持つ
慎重に管理する</a:t>
            </a:r>
          </a:p>
        </p:txBody>
      </p:sp>
      <p:sp>
        <p:nvSpPr>
          <p:cNvPr id="12" name="Rounded Rectangle 11"/>
          <p:cNvSpPr/>
          <p:nvPr/>
        </p:nvSpPr>
        <p:spPr>
          <a:xfrm>
            <a:off x="777240" y="4572000"/>
            <a:ext cx="3291840" cy="1371600"/>
          </a:xfrm>
          <a:prstGeom prst="round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3" name="TextBox 12"/>
          <p:cNvSpPr txBox="1"/>
          <p:nvPr/>
        </p:nvSpPr>
        <p:spPr>
          <a:xfrm>
            <a:off x="914400" y="4663440"/>
            <a:ext cx="3108960" cy="1280160"/>
          </a:xfrm>
          <a:prstGeom prst="rect">
            <a:avLst/>
          </a:prstGeom>
          <a:noFill/>
        </p:spPr>
        <p:txBody>
          <a:bodyPr wrap="square" lIns="45720" rIns="45720" tIns="18288" bIns="18288" anchor="t">
            <a:spAutoFit/>
          </a:bodyPr>
          <a:lstStyle/>
          <a:p>
            <a:pPr algn="l"/>
            <a:r>
              <a:rPr sz="1100" b="0" i="0">
                <a:solidFill>
                  <a:srgbClr val="0F172A"/>
                </a:solidFill>
                <a:latin typeface="Calibri"/>
              </a:rPr>
              <a:t>★ 通常は IAM ユーザーを使う
   (第9章で作成)</a:t>
            </a:r>
          </a:p>
        </p:txBody>
      </p:sp>
      <p:sp>
        <p:nvSpPr>
          <p:cNvPr id="14" name="Rectangle 13"/>
          <p:cNvSpPr/>
          <p:nvPr/>
        </p:nvSpPr>
        <p:spPr>
          <a:xfrm>
            <a:off x="4297680" y="1828800"/>
            <a:ext cx="3657600" cy="42976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5" name="Rectangle 14"/>
          <p:cNvSpPr/>
          <p:nvPr/>
        </p:nvSpPr>
        <p:spPr>
          <a:xfrm>
            <a:off x="4297680" y="1828800"/>
            <a:ext cx="73152" cy="429768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6" name="TextBox 15"/>
          <p:cNvSpPr txBox="1"/>
          <p:nvPr/>
        </p:nvSpPr>
        <p:spPr>
          <a:xfrm>
            <a:off x="4526280" y="2011680"/>
            <a:ext cx="3291840" cy="640080"/>
          </a:xfrm>
          <a:prstGeom prst="rect">
            <a:avLst/>
          </a:prstGeom>
          <a:noFill/>
        </p:spPr>
        <p:txBody>
          <a:bodyPr wrap="square" lIns="45720" rIns="45720" tIns="18288" bIns="18288" anchor="t">
            <a:spAutoFit/>
          </a:bodyPr>
          <a:lstStyle/>
          <a:p>
            <a:pPr algn="l"/>
            <a:r>
              <a:rPr sz="3200" b="1" i="0">
                <a:solidFill>
                  <a:srgbClr val="F59E0B"/>
                </a:solidFill>
                <a:latin typeface="Cambria"/>
              </a:rPr>
              <a:t>02</a:t>
            </a:r>
          </a:p>
        </p:txBody>
      </p:sp>
      <p:sp>
        <p:nvSpPr>
          <p:cNvPr id="17" name="TextBox 16"/>
          <p:cNvSpPr txBox="1"/>
          <p:nvPr/>
        </p:nvSpPr>
        <p:spPr>
          <a:xfrm>
            <a:off x="4526280" y="2743200"/>
            <a:ext cx="3291840" cy="274320"/>
          </a:xfrm>
          <a:prstGeom prst="rect">
            <a:avLst/>
          </a:prstGeom>
          <a:noFill/>
        </p:spPr>
        <p:txBody>
          <a:bodyPr wrap="square" lIns="45720" rIns="45720" tIns="18288" bIns="18288" anchor="t">
            <a:spAutoFit/>
          </a:bodyPr>
          <a:lstStyle/>
          <a:p>
            <a:pPr algn="l"/>
            <a:r>
              <a:rPr sz="1000" b="1" i="0">
                <a:solidFill>
                  <a:srgbClr val="F59E0B"/>
                </a:solidFill>
                <a:latin typeface="Calibri"/>
              </a:rPr>
              <a:t>PASSWORDS</a:t>
            </a:r>
          </a:p>
        </p:txBody>
      </p:sp>
      <p:sp>
        <p:nvSpPr>
          <p:cNvPr id="18" name="TextBox 17"/>
          <p:cNvSpPr txBox="1"/>
          <p:nvPr/>
        </p:nvSpPr>
        <p:spPr>
          <a:xfrm>
            <a:off x="4526280" y="3017520"/>
            <a:ext cx="3291840" cy="502920"/>
          </a:xfrm>
          <a:prstGeom prst="rect">
            <a:avLst/>
          </a:prstGeom>
          <a:noFill/>
        </p:spPr>
        <p:txBody>
          <a:bodyPr wrap="square" lIns="45720" rIns="45720" tIns="18288" bIns="18288" anchor="t">
            <a:spAutoFit/>
          </a:bodyPr>
          <a:lstStyle/>
          <a:p>
            <a:pPr algn="l"/>
            <a:r>
              <a:rPr sz="1800" b="1" i="0">
                <a:solidFill>
                  <a:srgbClr val="1E3A5F"/>
                </a:solidFill>
                <a:latin typeface="Cambria"/>
              </a:rPr>
              <a:t>パスワード管理</a:t>
            </a:r>
          </a:p>
        </p:txBody>
      </p:sp>
      <p:sp>
        <p:nvSpPr>
          <p:cNvPr id="19" name="Rectangle 18"/>
          <p:cNvSpPr/>
          <p:nvPr/>
        </p:nvSpPr>
        <p:spPr>
          <a:xfrm>
            <a:off x="4526280" y="3611880"/>
            <a:ext cx="457200" cy="36576"/>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0" name="TextBox 19"/>
          <p:cNvSpPr txBox="1"/>
          <p:nvPr/>
        </p:nvSpPr>
        <p:spPr>
          <a:xfrm>
            <a:off x="4526280" y="3749040"/>
            <a:ext cx="3291840" cy="777240"/>
          </a:xfrm>
          <a:prstGeom prst="rect">
            <a:avLst/>
          </a:prstGeom>
          <a:noFill/>
        </p:spPr>
        <p:txBody>
          <a:bodyPr wrap="square" lIns="45720" rIns="45720" tIns="18288" bIns="18288" anchor="t">
            <a:spAutoFit/>
          </a:bodyPr>
          <a:lstStyle/>
          <a:p>
            <a:pPr algn="l"/>
            <a:r>
              <a:rPr sz="1200" b="0" i="0">
                <a:solidFill>
                  <a:srgbClr val="0F172A"/>
                </a:solidFill>
                <a:latin typeface="Calibri"/>
              </a:rPr>
              <a:t>パスワードマネージャー
推奨</a:t>
            </a:r>
          </a:p>
        </p:txBody>
      </p:sp>
      <p:sp>
        <p:nvSpPr>
          <p:cNvPr id="21" name="Rounded Rectangle 20"/>
          <p:cNvSpPr/>
          <p:nvPr/>
        </p:nvSpPr>
        <p:spPr>
          <a:xfrm>
            <a:off x="4526280" y="4572000"/>
            <a:ext cx="3291840" cy="1371600"/>
          </a:xfrm>
          <a:prstGeom prst="round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2" name="TextBox 21"/>
          <p:cNvSpPr txBox="1"/>
          <p:nvPr/>
        </p:nvSpPr>
        <p:spPr>
          <a:xfrm>
            <a:off x="4663440" y="4663440"/>
            <a:ext cx="3108960" cy="1280160"/>
          </a:xfrm>
          <a:prstGeom prst="rect">
            <a:avLst/>
          </a:prstGeom>
          <a:noFill/>
        </p:spPr>
        <p:txBody>
          <a:bodyPr wrap="square" lIns="45720" rIns="45720" tIns="18288" bIns="18288" anchor="t">
            <a:spAutoFit/>
          </a:bodyPr>
          <a:lstStyle/>
          <a:p>
            <a:pPr algn="l"/>
            <a:r>
              <a:rPr sz="1100" b="0" i="0">
                <a:solidFill>
                  <a:srgbClr val="0F172A"/>
                </a:solidFill>
                <a:latin typeface="Calibri"/>
              </a:rPr>
              <a:t>✓ 1Password
✓ Bitwarden
✗ 共有PCで「保存」</a:t>
            </a:r>
          </a:p>
        </p:txBody>
      </p:sp>
      <p:sp>
        <p:nvSpPr>
          <p:cNvPr id="23" name="Rectangle 22"/>
          <p:cNvSpPr/>
          <p:nvPr/>
        </p:nvSpPr>
        <p:spPr>
          <a:xfrm>
            <a:off x="8046720" y="1828800"/>
            <a:ext cx="3657600" cy="42976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4" name="Rectangle 23"/>
          <p:cNvSpPr/>
          <p:nvPr/>
        </p:nvSpPr>
        <p:spPr>
          <a:xfrm>
            <a:off x="8046720" y="1828800"/>
            <a:ext cx="73152" cy="429768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5" name="TextBox 24"/>
          <p:cNvSpPr txBox="1"/>
          <p:nvPr/>
        </p:nvSpPr>
        <p:spPr>
          <a:xfrm>
            <a:off x="8275320" y="2011680"/>
            <a:ext cx="3291840" cy="640080"/>
          </a:xfrm>
          <a:prstGeom prst="rect">
            <a:avLst/>
          </a:prstGeom>
          <a:noFill/>
        </p:spPr>
        <p:txBody>
          <a:bodyPr wrap="square" lIns="45720" rIns="45720" tIns="18288" bIns="18288" anchor="t">
            <a:spAutoFit/>
          </a:bodyPr>
          <a:lstStyle/>
          <a:p>
            <a:pPr algn="l"/>
            <a:r>
              <a:rPr sz="3200" b="1" i="0">
                <a:solidFill>
                  <a:srgbClr val="3B82F6"/>
                </a:solidFill>
                <a:latin typeface="Cambria"/>
              </a:rPr>
              <a:t>03</a:t>
            </a:r>
          </a:p>
        </p:txBody>
      </p:sp>
      <p:sp>
        <p:nvSpPr>
          <p:cNvPr id="26" name="TextBox 25"/>
          <p:cNvSpPr txBox="1"/>
          <p:nvPr/>
        </p:nvSpPr>
        <p:spPr>
          <a:xfrm>
            <a:off x="8275320" y="2743200"/>
            <a:ext cx="3291840" cy="274320"/>
          </a:xfrm>
          <a:prstGeom prst="rect">
            <a:avLst/>
          </a:prstGeom>
          <a:noFill/>
        </p:spPr>
        <p:txBody>
          <a:bodyPr wrap="square" lIns="45720" rIns="45720" tIns="18288" bIns="18288" anchor="t">
            <a:spAutoFit/>
          </a:bodyPr>
          <a:lstStyle/>
          <a:p>
            <a:pPr algn="l"/>
            <a:r>
              <a:rPr sz="1000" b="1" i="0">
                <a:solidFill>
                  <a:srgbClr val="3B82F6"/>
                </a:solidFill>
                <a:latin typeface="Calibri"/>
              </a:rPr>
              <a:t>MULTI-FACTOR AUTH</a:t>
            </a:r>
          </a:p>
        </p:txBody>
      </p:sp>
      <p:sp>
        <p:nvSpPr>
          <p:cNvPr id="27" name="TextBox 26"/>
          <p:cNvSpPr txBox="1"/>
          <p:nvPr/>
        </p:nvSpPr>
        <p:spPr>
          <a:xfrm>
            <a:off x="8275320" y="3017520"/>
            <a:ext cx="3291840" cy="502920"/>
          </a:xfrm>
          <a:prstGeom prst="rect">
            <a:avLst/>
          </a:prstGeom>
          <a:noFill/>
        </p:spPr>
        <p:txBody>
          <a:bodyPr wrap="square" lIns="45720" rIns="45720" tIns="18288" bIns="18288" anchor="t">
            <a:spAutoFit/>
          </a:bodyPr>
          <a:lstStyle/>
          <a:p>
            <a:pPr algn="l"/>
            <a:r>
              <a:rPr sz="1800" b="1" i="0">
                <a:solidFill>
                  <a:srgbClr val="1E3A5F"/>
                </a:solidFill>
                <a:latin typeface="Cambria"/>
              </a:rPr>
              <a:t>MFA 設定</a:t>
            </a:r>
          </a:p>
        </p:txBody>
      </p:sp>
      <p:sp>
        <p:nvSpPr>
          <p:cNvPr id="28" name="Rectangle 27"/>
          <p:cNvSpPr/>
          <p:nvPr/>
        </p:nvSpPr>
        <p:spPr>
          <a:xfrm>
            <a:off x="8275320" y="3611880"/>
            <a:ext cx="457200" cy="36576"/>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9" name="TextBox 28"/>
          <p:cNvSpPr txBox="1"/>
          <p:nvPr/>
        </p:nvSpPr>
        <p:spPr>
          <a:xfrm>
            <a:off x="8275320" y="3749040"/>
            <a:ext cx="3291840" cy="777240"/>
          </a:xfrm>
          <a:prstGeom prst="rect">
            <a:avLst/>
          </a:prstGeom>
          <a:noFill/>
        </p:spPr>
        <p:txBody>
          <a:bodyPr wrap="square" lIns="45720" rIns="45720" tIns="18288" bIns="18288" anchor="t">
            <a:spAutoFit/>
          </a:bodyPr>
          <a:lstStyle/>
          <a:p>
            <a:pPr algn="l"/>
            <a:r>
              <a:rPr sz="1200" b="0" i="0">
                <a:solidFill>
                  <a:srgbClr val="0F172A"/>
                </a:solidFill>
                <a:latin typeface="Calibri"/>
              </a:rPr>
              <a:t>アカウント乗っ取り
防止に必須</a:t>
            </a:r>
          </a:p>
        </p:txBody>
      </p:sp>
      <p:sp>
        <p:nvSpPr>
          <p:cNvPr id="30" name="Rounded Rectangle 29"/>
          <p:cNvSpPr/>
          <p:nvPr/>
        </p:nvSpPr>
        <p:spPr>
          <a:xfrm>
            <a:off x="8275320" y="4572000"/>
            <a:ext cx="3291840" cy="1371600"/>
          </a:xfrm>
          <a:prstGeom prst="round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1" name="TextBox 30"/>
          <p:cNvSpPr txBox="1"/>
          <p:nvPr/>
        </p:nvSpPr>
        <p:spPr>
          <a:xfrm>
            <a:off x="8412480" y="4663440"/>
            <a:ext cx="3108960" cy="1280160"/>
          </a:xfrm>
          <a:prstGeom prst="rect">
            <a:avLst/>
          </a:prstGeom>
          <a:noFill/>
        </p:spPr>
        <p:txBody>
          <a:bodyPr wrap="square" lIns="45720" rIns="45720" tIns="18288" bIns="18288" anchor="t">
            <a:spAutoFit/>
          </a:bodyPr>
          <a:lstStyle/>
          <a:p>
            <a:pPr algn="l"/>
            <a:r>
              <a:rPr sz="1100" b="0" i="0">
                <a:solidFill>
                  <a:srgbClr val="0F172A"/>
                </a:solidFill>
                <a:latin typeface="Calibri"/>
              </a:rPr>
              <a:t>✓ Google Authenticator
✓ Authy
→ コンソールで設定</a:t>
            </a:r>
          </a:p>
        </p:txBody>
      </p:sp>
      <p:sp>
        <p:nvSpPr>
          <p:cNvPr id="32" name="TextBox 31"/>
          <p:cNvSpPr txBox="1"/>
          <p:nvPr/>
        </p:nvSpPr>
        <p:spPr>
          <a:xfrm>
            <a:off x="548640" y="6446520"/>
            <a:ext cx="10515600" cy="274320"/>
          </a:xfrm>
          <a:prstGeom prst="rect">
            <a:avLst/>
          </a:prstGeom>
          <a:noFill/>
        </p:spPr>
        <p:txBody>
          <a:bodyPr wrap="square" lIns="45720" rIns="45720" tIns="18288" bIns="18288" anchor="t">
            <a:spAutoFit/>
          </a:bodyPr>
          <a:lstStyle/>
          <a:p>
            <a:pPr algn="l"/>
            <a:r>
              <a:rPr sz="1100" b="0" i="1">
                <a:solidFill>
                  <a:srgbClr val="1E3A5F"/>
                </a:solidFill>
                <a:latin typeface="Calibri"/>
              </a:rPr>
              <a:t>学習用なら本章の設定で十分。本番運用時は必ず IAM + MFA を設定する。</a:t>
            </a:r>
          </a:p>
        </p:txBody>
      </p:sp>
      <p:sp>
        <p:nvSpPr>
          <p:cNvPr id="33" name="TextBox 32"/>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16 / 18</a:t>
            </a:r>
          </a:p>
        </p:txBody>
      </p:sp>
      <p:pic>
        <p:nvPicPr>
          <p:cNvPr id="34" name="slide_16.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4"/>
                </p:tgtEl>
              </p:cMediaNode>
            </p:audio>
          </p:childTnLst>
        </p:cTn>
      </p:par>
    </p:tnLst>
  </p:timing>
  <p:transition spd="med">
    <p:fade/>
  </p:transition>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TROUBLESHOOTING</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つまずきポイントとLLM相談</a:t>
            </a:r>
          </a:p>
        </p:txBody>
      </p:sp>
      <p:sp>
        <p:nvSpPr>
          <p:cNvPr id="5" name="Rectangle 4"/>
          <p:cNvSpPr/>
          <p:nvPr/>
        </p:nvSpPr>
        <p:spPr>
          <a:xfrm>
            <a:off x="548640" y="1828800"/>
            <a:ext cx="5486400" cy="365760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6" name="Rectangle 5"/>
          <p:cNvSpPr/>
          <p:nvPr/>
        </p:nvSpPr>
        <p:spPr>
          <a:xfrm>
            <a:off x="548640" y="1828800"/>
            <a:ext cx="73152" cy="3657600"/>
          </a:xfrm>
          <a:prstGeom prst="rect">
            <a:avLst/>
          </a:prstGeom>
          <a:solidFill>
            <a:srgbClr val="EF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TextBox 6"/>
          <p:cNvSpPr txBox="1"/>
          <p:nvPr/>
        </p:nvSpPr>
        <p:spPr>
          <a:xfrm>
            <a:off x="777240" y="2011680"/>
            <a:ext cx="1371600" cy="640080"/>
          </a:xfrm>
          <a:prstGeom prst="rect">
            <a:avLst/>
          </a:prstGeom>
          <a:noFill/>
        </p:spPr>
        <p:txBody>
          <a:bodyPr wrap="square" lIns="45720" rIns="45720" tIns="18288" bIns="18288" anchor="t">
            <a:spAutoFit/>
          </a:bodyPr>
          <a:lstStyle/>
          <a:p>
            <a:pPr algn="l"/>
            <a:r>
              <a:rPr sz="3200" b="1" i="0">
                <a:solidFill>
                  <a:srgbClr val="EF4444"/>
                </a:solidFill>
                <a:latin typeface="Cambria"/>
              </a:rPr>
              <a:t>01</a:t>
            </a:r>
          </a:p>
        </p:txBody>
      </p:sp>
      <p:sp>
        <p:nvSpPr>
          <p:cNvPr id="8" name="TextBox 7"/>
          <p:cNvSpPr txBox="1"/>
          <p:nvPr/>
        </p:nvSpPr>
        <p:spPr>
          <a:xfrm>
            <a:off x="1691640" y="2148840"/>
            <a:ext cx="4114800" cy="548640"/>
          </a:xfrm>
          <a:prstGeom prst="rect">
            <a:avLst/>
          </a:prstGeom>
          <a:noFill/>
        </p:spPr>
        <p:txBody>
          <a:bodyPr wrap="square" lIns="45720" rIns="45720" tIns="18288" bIns="18288" anchor="t">
            <a:spAutoFit/>
          </a:bodyPr>
          <a:lstStyle/>
          <a:p>
            <a:pPr algn="l"/>
            <a:r>
              <a:rPr sz="1800" b="1" i="0">
                <a:solidFill>
                  <a:srgbClr val="1E3A5F"/>
                </a:solidFill>
                <a:latin typeface="Cambria"/>
              </a:rPr>
              <a:t>アカウント作成エラー</a:t>
            </a:r>
          </a:p>
        </p:txBody>
      </p:sp>
      <p:sp>
        <p:nvSpPr>
          <p:cNvPr id="9" name="Rectangle 8"/>
          <p:cNvSpPr/>
          <p:nvPr/>
        </p:nvSpPr>
        <p:spPr>
          <a:xfrm>
            <a:off x="777240" y="2788920"/>
            <a:ext cx="457200" cy="36576"/>
          </a:xfrm>
          <a:prstGeom prst="rect">
            <a:avLst/>
          </a:prstGeom>
          <a:solidFill>
            <a:srgbClr val="EF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0" name="TextBox 9"/>
          <p:cNvSpPr txBox="1"/>
          <p:nvPr/>
        </p:nvSpPr>
        <p:spPr>
          <a:xfrm>
            <a:off x="777240" y="2926080"/>
            <a:ext cx="5120640" cy="274320"/>
          </a:xfrm>
          <a:prstGeom prst="rect">
            <a:avLst/>
          </a:prstGeom>
          <a:noFill/>
        </p:spPr>
        <p:txBody>
          <a:bodyPr wrap="square" lIns="45720" rIns="45720" tIns="18288" bIns="18288" anchor="t">
            <a:spAutoFit/>
          </a:bodyPr>
          <a:lstStyle/>
          <a:p>
            <a:pPr algn="l"/>
            <a:r>
              <a:rPr sz="1000" b="1" i="0">
                <a:solidFill>
                  <a:srgbClr val="EF4444"/>
                </a:solidFill>
                <a:latin typeface="Calibri"/>
              </a:rPr>
              <a:t>症状</a:t>
            </a:r>
          </a:p>
        </p:txBody>
      </p:sp>
      <p:sp>
        <p:nvSpPr>
          <p:cNvPr id="11" name="TextBox 10"/>
          <p:cNvSpPr txBox="1"/>
          <p:nvPr/>
        </p:nvSpPr>
        <p:spPr>
          <a:xfrm>
            <a:off x="822960" y="3200400"/>
            <a:ext cx="182880" cy="274320"/>
          </a:xfrm>
          <a:prstGeom prst="rect">
            <a:avLst/>
          </a:prstGeom>
          <a:noFill/>
        </p:spPr>
        <p:txBody>
          <a:bodyPr wrap="square" lIns="45720" rIns="45720" tIns="18288" bIns="18288" anchor="t">
            <a:spAutoFit/>
          </a:bodyPr>
          <a:lstStyle/>
          <a:p>
            <a:pPr algn="l"/>
            <a:r>
              <a:rPr sz="1400" b="1" i="0">
                <a:solidFill>
                  <a:srgbClr val="EF4444"/>
                </a:solidFill>
                <a:latin typeface="Calibri"/>
              </a:rPr>
              <a:t>•</a:t>
            </a:r>
          </a:p>
        </p:txBody>
      </p:sp>
      <p:sp>
        <p:nvSpPr>
          <p:cNvPr id="12" name="TextBox 11"/>
          <p:cNvSpPr txBox="1"/>
          <p:nvPr/>
        </p:nvSpPr>
        <p:spPr>
          <a:xfrm>
            <a:off x="1051560" y="3200400"/>
            <a:ext cx="4846320" cy="274320"/>
          </a:xfrm>
          <a:prstGeom prst="rect">
            <a:avLst/>
          </a:prstGeom>
          <a:noFill/>
        </p:spPr>
        <p:txBody>
          <a:bodyPr wrap="square" lIns="45720" rIns="45720" tIns="18288" bIns="18288" anchor="t">
            <a:spAutoFit/>
          </a:bodyPr>
          <a:lstStyle/>
          <a:p>
            <a:pPr algn="l"/>
            <a:r>
              <a:rPr sz="1100" b="0" i="0">
                <a:solidFill>
                  <a:srgbClr val="0F172A"/>
                </a:solidFill>
                <a:latin typeface="Calibri"/>
              </a:rPr>
              <a:t>クレジットカード登録失敗</a:t>
            </a:r>
          </a:p>
        </p:txBody>
      </p:sp>
      <p:sp>
        <p:nvSpPr>
          <p:cNvPr id="13" name="TextBox 12"/>
          <p:cNvSpPr txBox="1"/>
          <p:nvPr/>
        </p:nvSpPr>
        <p:spPr>
          <a:xfrm>
            <a:off x="822960" y="3520440"/>
            <a:ext cx="182880" cy="274320"/>
          </a:xfrm>
          <a:prstGeom prst="rect">
            <a:avLst/>
          </a:prstGeom>
          <a:noFill/>
        </p:spPr>
        <p:txBody>
          <a:bodyPr wrap="square" lIns="45720" rIns="45720" tIns="18288" bIns="18288" anchor="t">
            <a:spAutoFit/>
          </a:bodyPr>
          <a:lstStyle/>
          <a:p>
            <a:pPr algn="l"/>
            <a:r>
              <a:rPr sz="1400" b="1" i="0">
                <a:solidFill>
                  <a:srgbClr val="EF4444"/>
                </a:solidFill>
                <a:latin typeface="Calibri"/>
              </a:rPr>
              <a:t>•</a:t>
            </a:r>
          </a:p>
        </p:txBody>
      </p:sp>
      <p:sp>
        <p:nvSpPr>
          <p:cNvPr id="14" name="TextBox 13"/>
          <p:cNvSpPr txBox="1"/>
          <p:nvPr/>
        </p:nvSpPr>
        <p:spPr>
          <a:xfrm>
            <a:off x="1051560" y="3520440"/>
            <a:ext cx="4846320" cy="274320"/>
          </a:xfrm>
          <a:prstGeom prst="rect">
            <a:avLst/>
          </a:prstGeom>
          <a:noFill/>
        </p:spPr>
        <p:txBody>
          <a:bodyPr wrap="square" lIns="45720" rIns="45720" tIns="18288" bIns="18288" anchor="t">
            <a:spAutoFit/>
          </a:bodyPr>
          <a:lstStyle/>
          <a:p>
            <a:pPr algn="l"/>
            <a:r>
              <a:rPr sz="1100" b="0" i="0">
                <a:solidFill>
                  <a:srgbClr val="0F172A"/>
                </a:solidFill>
                <a:latin typeface="Calibri"/>
              </a:rPr>
              <a:t>電話番号認証のSMS未着</a:t>
            </a:r>
          </a:p>
        </p:txBody>
      </p:sp>
      <p:sp>
        <p:nvSpPr>
          <p:cNvPr id="15" name="TextBox 14"/>
          <p:cNvSpPr txBox="1"/>
          <p:nvPr/>
        </p:nvSpPr>
        <p:spPr>
          <a:xfrm>
            <a:off x="822960" y="3840480"/>
            <a:ext cx="182880" cy="274320"/>
          </a:xfrm>
          <a:prstGeom prst="rect">
            <a:avLst/>
          </a:prstGeom>
          <a:noFill/>
        </p:spPr>
        <p:txBody>
          <a:bodyPr wrap="square" lIns="45720" rIns="45720" tIns="18288" bIns="18288" anchor="t">
            <a:spAutoFit/>
          </a:bodyPr>
          <a:lstStyle/>
          <a:p>
            <a:pPr algn="l"/>
            <a:r>
              <a:rPr sz="1400" b="1" i="0">
                <a:solidFill>
                  <a:srgbClr val="EF4444"/>
                </a:solidFill>
                <a:latin typeface="Calibri"/>
              </a:rPr>
              <a:t>•</a:t>
            </a:r>
          </a:p>
        </p:txBody>
      </p:sp>
      <p:sp>
        <p:nvSpPr>
          <p:cNvPr id="16" name="TextBox 15"/>
          <p:cNvSpPr txBox="1"/>
          <p:nvPr/>
        </p:nvSpPr>
        <p:spPr>
          <a:xfrm>
            <a:off x="1051560" y="3840480"/>
            <a:ext cx="4846320" cy="274320"/>
          </a:xfrm>
          <a:prstGeom prst="rect">
            <a:avLst/>
          </a:prstGeom>
          <a:noFill/>
        </p:spPr>
        <p:txBody>
          <a:bodyPr wrap="square" lIns="45720" rIns="45720" tIns="18288" bIns="18288" anchor="t">
            <a:spAutoFit/>
          </a:bodyPr>
          <a:lstStyle/>
          <a:p>
            <a:pPr algn="l"/>
            <a:r>
              <a:rPr sz="1100" b="0" i="0">
                <a:solidFill>
                  <a:srgbClr val="0F172A"/>
                </a:solidFill>
                <a:latin typeface="Calibri"/>
              </a:rPr>
              <a:t>アカウント作成が完了しない</a:t>
            </a:r>
          </a:p>
        </p:txBody>
      </p:sp>
      <p:sp>
        <p:nvSpPr>
          <p:cNvPr id="17" name="Rounded Rectangle 16"/>
          <p:cNvSpPr/>
          <p:nvPr/>
        </p:nvSpPr>
        <p:spPr>
          <a:xfrm>
            <a:off x="777240" y="4297680"/>
            <a:ext cx="5120640" cy="1051560"/>
          </a:xfrm>
          <a:prstGeom prst="round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8" name="TextBox 17"/>
          <p:cNvSpPr txBox="1"/>
          <p:nvPr/>
        </p:nvSpPr>
        <p:spPr>
          <a:xfrm>
            <a:off x="914400" y="4389120"/>
            <a:ext cx="4937760" cy="274320"/>
          </a:xfrm>
          <a:prstGeom prst="rect">
            <a:avLst/>
          </a:prstGeom>
          <a:noFill/>
        </p:spPr>
        <p:txBody>
          <a:bodyPr wrap="square" lIns="45720" rIns="45720" tIns="18288" bIns="18288" anchor="t">
            <a:spAutoFit/>
          </a:bodyPr>
          <a:lstStyle/>
          <a:p>
            <a:pPr algn="l"/>
            <a:r>
              <a:rPr sz="1000" b="1" i="0">
                <a:solidFill>
                  <a:srgbClr val="10B981"/>
                </a:solidFill>
                <a:latin typeface="Calibri"/>
              </a:rPr>
              <a:t>対処</a:t>
            </a:r>
          </a:p>
        </p:txBody>
      </p:sp>
      <p:sp>
        <p:nvSpPr>
          <p:cNvPr id="19" name="TextBox 18"/>
          <p:cNvSpPr txBox="1"/>
          <p:nvPr/>
        </p:nvSpPr>
        <p:spPr>
          <a:xfrm>
            <a:off x="914400" y="4663440"/>
            <a:ext cx="4937760" cy="640080"/>
          </a:xfrm>
          <a:prstGeom prst="rect">
            <a:avLst/>
          </a:prstGeom>
          <a:noFill/>
        </p:spPr>
        <p:txBody>
          <a:bodyPr wrap="square" lIns="45720" rIns="45720" tIns="18288" bIns="18288" anchor="t">
            <a:spAutoFit/>
          </a:bodyPr>
          <a:lstStyle/>
          <a:p>
            <a:pPr algn="l"/>
            <a:r>
              <a:rPr sz="1100" b="0" i="0">
                <a:solidFill>
                  <a:srgbClr val="0F172A"/>
                </a:solidFill>
                <a:latin typeface="Calibri"/>
              </a:rPr>
              <a:t>→ カード再確認 / 別ブラウザ
→ 電話番号は先頭0なし
→ 「音声通話で受信」を選ぶ</a:t>
            </a:r>
          </a:p>
        </p:txBody>
      </p:sp>
      <p:sp>
        <p:nvSpPr>
          <p:cNvPr id="20" name="Rectangle 19"/>
          <p:cNvSpPr/>
          <p:nvPr/>
        </p:nvSpPr>
        <p:spPr>
          <a:xfrm>
            <a:off x="6126480" y="1828800"/>
            <a:ext cx="5486400" cy="365760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1" name="Rectangle 20"/>
          <p:cNvSpPr/>
          <p:nvPr/>
        </p:nvSpPr>
        <p:spPr>
          <a:xfrm>
            <a:off x="6126480" y="1828800"/>
            <a:ext cx="73152" cy="3657600"/>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2" name="TextBox 21"/>
          <p:cNvSpPr txBox="1"/>
          <p:nvPr/>
        </p:nvSpPr>
        <p:spPr>
          <a:xfrm>
            <a:off x="6355080" y="2011680"/>
            <a:ext cx="1371600" cy="640080"/>
          </a:xfrm>
          <a:prstGeom prst="rect">
            <a:avLst/>
          </a:prstGeom>
          <a:noFill/>
        </p:spPr>
        <p:txBody>
          <a:bodyPr wrap="square" lIns="45720" rIns="45720" tIns="18288" bIns="18288" anchor="t">
            <a:spAutoFit/>
          </a:bodyPr>
          <a:lstStyle/>
          <a:p>
            <a:pPr algn="l"/>
            <a:r>
              <a:rPr sz="3200" b="1" i="0">
                <a:solidFill>
                  <a:srgbClr val="8B5CF6"/>
                </a:solidFill>
                <a:latin typeface="Cambria"/>
              </a:rPr>
              <a:t>02</a:t>
            </a:r>
          </a:p>
        </p:txBody>
      </p:sp>
      <p:sp>
        <p:nvSpPr>
          <p:cNvPr id="23" name="TextBox 22"/>
          <p:cNvSpPr txBox="1"/>
          <p:nvPr/>
        </p:nvSpPr>
        <p:spPr>
          <a:xfrm>
            <a:off x="7269480" y="2148840"/>
            <a:ext cx="4114800" cy="548640"/>
          </a:xfrm>
          <a:prstGeom prst="rect">
            <a:avLst/>
          </a:prstGeom>
          <a:noFill/>
        </p:spPr>
        <p:txBody>
          <a:bodyPr wrap="square" lIns="45720" rIns="45720" tIns="18288" bIns="18288" anchor="t">
            <a:spAutoFit/>
          </a:bodyPr>
          <a:lstStyle/>
          <a:p>
            <a:pPr algn="l"/>
            <a:r>
              <a:rPr sz="1800" b="1" i="0">
                <a:solidFill>
                  <a:srgbClr val="1E3A5F"/>
                </a:solidFill>
                <a:latin typeface="Cambria"/>
              </a:rPr>
              <a:t>サービスが見つからない</a:t>
            </a:r>
          </a:p>
        </p:txBody>
      </p:sp>
      <p:sp>
        <p:nvSpPr>
          <p:cNvPr id="24" name="Rectangle 23"/>
          <p:cNvSpPr/>
          <p:nvPr/>
        </p:nvSpPr>
        <p:spPr>
          <a:xfrm>
            <a:off x="6355080" y="2788920"/>
            <a:ext cx="457200" cy="36576"/>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5" name="TextBox 24"/>
          <p:cNvSpPr txBox="1"/>
          <p:nvPr/>
        </p:nvSpPr>
        <p:spPr>
          <a:xfrm>
            <a:off x="6355080" y="2926080"/>
            <a:ext cx="5120640" cy="274320"/>
          </a:xfrm>
          <a:prstGeom prst="rect">
            <a:avLst/>
          </a:prstGeom>
          <a:noFill/>
        </p:spPr>
        <p:txBody>
          <a:bodyPr wrap="square" lIns="45720" rIns="45720" tIns="18288" bIns="18288" anchor="t">
            <a:spAutoFit/>
          </a:bodyPr>
          <a:lstStyle/>
          <a:p>
            <a:pPr algn="l"/>
            <a:r>
              <a:rPr sz="1000" b="1" i="0">
                <a:solidFill>
                  <a:srgbClr val="8B5CF6"/>
                </a:solidFill>
                <a:latin typeface="Calibri"/>
              </a:rPr>
              <a:t>症状</a:t>
            </a:r>
          </a:p>
        </p:txBody>
      </p:sp>
      <p:sp>
        <p:nvSpPr>
          <p:cNvPr id="26" name="TextBox 25"/>
          <p:cNvSpPr txBox="1"/>
          <p:nvPr/>
        </p:nvSpPr>
        <p:spPr>
          <a:xfrm>
            <a:off x="6400800" y="3200400"/>
            <a:ext cx="182880" cy="274320"/>
          </a:xfrm>
          <a:prstGeom prst="rect">
            <a:avLst/>
          </a:prstGeom>
          <a:noFill/>
        </p:spPr>
        <p:txBody>
          <a:bodyPr wrap="square" lIns="45720" rIns="45720" tIns="18288" bIns="18288" anchor="t">
            <a:spAutoFit/>
          </a:bodyPr>
          <a:lstStyle/>
          <a:p>
            <a:pPr algn="l"/>
            <a:r>
              <a:rPr sz="1400" b="1" i="0">
                <a:solidFill>
                  <a:srgbClr val="8B5CF6"/>
                </a:solidFill>
                <a:latin typeface="Calibri"/>
              </a:rPr>
              <a:t>•</a:t>
            </a:r>
          </a:p>
        </p:txBody>
      </p:sp>
      <p:sp>
        <p:nvSpPr>
          <p:cNvPr id="27" name="TextBox 26"/>
          <p:cNvSpPr txBox="1"/>
          <p:nvPr/>
        </p:nvSpPr>
        <p:spPr>
          <a:xfrm>
            <a:off x="6629400" y="3200400"/>
            <a:ext cx="4846320" cy="274320"/>
          </a:xfrm>
          <a:prstGeom prst="rect">
            <a:avLst/>
          </a:prstGeom>
          <a:noFill/>
        </p:spPr>
        <p:txBody>
          <a:bodyPr wrap="square" lIns="45720" rIns="45720" tIns="18288" bIns="18288" anchor="t">
            <a:spAutoFit/>
          </a:bodyPr>
          <a:lstStyle/>
          <a:p>
            <a:pPr algn="l"/>
            <a:r>
              <a:rPr sz="1100" b="0" i="0">
                <a:solidFill>
                  <a:srgbClr val="0F172A"/>
                </a:solidFill>
                <a:latin typeface="Calibri"/>
              </a:rPr>
              <a:t>コンソールで検索しても出ない</a:t>
            </a:r>
          </a:p>
        </p:txBody>
      </p:sp>
      <p:sp>
        <p:nvSpPr>
          <p:cNvPr id="28" name="TextBox 27"/>
          <p:cNvSpPr txBox="1"/>
          <p:nvPr/>
        </p:nvSpPr>
        <p:spPr>
          <a:xfrm>
            <a:off x="6400800" y="3520440"/>
            <a:ext cx="182880" cy="274320"/>
          </a:xfrm>
          <a:prstGeom prst="rect">
            <a:avLst/>
          </a:prstGeom>
          <a:noFill/>
        </p:spPr>
        <p:txBody>
          <a:bodyPr wrap="square" lIns="45720" rIns="45720" tIns="18288" bIns="18288" anchor="t">
            <a:spAutoFit/>
          </a:bodyPr>
          <a:lstStyle/>
          <a:p>
            <a:pPr algn="l"/>
            <a:r>
              <a:rPr sz="1400" b="1" i="0">
                <a:solidFill>
                  <a:srgbClr val="8B5CF6"/>
                </a:solidFill>
                <a:latin typeface="Calibri"/>
              </a:rPr>
              <a:t>•</a:t>
            </a:r>
          </a:p>
        </p:txBody>
      </p:sp>
      <p:sp>
        <p:nvSpPr>
          <p:cNvPr id="29" name="TextBox 28"/>
          <p:cNvSpPr txBox="1"/>
          <p:nvPr/>
        </p:nvSpPr>
        <p:spPr>
          <a:xfrm>
            <a:off x="6629400" y="3520440"/>
            <a:ext cx="4846320" cy="274320"/>
          </a:xfrm>
          <a:prstGeom prst="rect">
            <a:avLst/>
          </a:prstGeom>
          <a:noFill/>
        </p:spPr>
        <p:txBody>
          <a:bodyPr wrap="square" lIns="45720" rIns="45720" tIns="18288" bIns="18288" anchor="t">
            <a:spAutoFit/>
          </a:bodyPr>
          <a:lstStyle/>
          <a:p>
            <a:pPr algn="l"/>
            <a:r>
              <a:rPr sz="1100" b="0" i="0">
                <a:solidFill>
                  <a:srgbClr val="0F172A"/>
                </a:solidFill>
                <a:latin typeface="Calibri"/>
              </a:rPr>
              <a:t>サービス一覧に表示されない</a:t>
            </a:r>
          </a:p>
        </p:txBody>
      </p:sp>
      <p:sp>
        <p:nvSpPr>
          <p:cNvPr id="30" name="Rounded Rectangle 29"/>
          <p:cNvSpPr/>
          <p:nvPr/>
        </p:nvSpPr>
        <p:spPr>
          <a:xfrm>
            <a:off x="6355080" y="4297680"/>
            <a:ext cx="5120640" cy="1051560"/>
          </a:xfrm>
          <a:prstGeom prst="round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1" name="TextBox 30"/>
          <p:cNvSpPr txBox="1"/>
          <p:nvPr/>
        </p:nvSpPr>
        <p:spPr>
          <a:xfrm>
            <a:off x="6492240" y="4389120"/>
            <a:ext cx="4937760" cy="274320"/>
          </a:xfrm>
          <a:prstGeom prst="rect">
            <a:avLst/>
          </a:prstGeom>
          <a:noFill/>
        </p:spPr>
        <p:txBody>
          <a:bodyPr wrap="square" lIns="45720" rIns="45720" tIns="18288" bIns="18288" anchor="t">
            <a:spAutoFit/>
          </a:bodyPr>
          <a:lstStyle/>
          <a:p>
            <a:pPr algn="l"/>
            <a:r>
              <a:rPr sz="1000" b="1" i="0">
                <a:solidFill>
                  <a:srgbClr val="10B981"/>
                </a:solidFill>
                <a:latin typeface="Calibri"/>
              </a:rPr>
              <a:t>対処</a:t>
            </a:r>
          </a:p>
        </p:txBody>
      </p:sp>
      <p:sp>
        <p:nvSpPr>
          <p:cNvPr id="32" name="TextBox 31"/>
          <p:cNvSpPr txBox="1"/>
          <p:nvPr/>
        </p:nvSpPr>
        <p:spPr>
          <a:xfrm>
            <a:off x="6492240" y="4663440"/>
            <a:ext cx="4937760" cy="640080"/>
          </a:xfrm>
          <a:prstGeom prst="rect">
            <a:avLst/>
          </a:prstGeom>
          <a:noFill/>
        </p:spPr>
        <p:txBody>
          <a:bodyPr wrap="square" lIns="45720" rIns="45720" tIns="18288" bIns="18288" anchor="t">
            <a:spAutoFit/>
          </a:bodyPr>
          <a:lstStyle/>
          <a:p>
            <a:pPr algn="l"/>
            <a:r>
              <a:rPr sz="1100" b="0" i="0">
                <a:solidFill>
                  <a:srgbClr val="0F172A"/>
                </a:solidFill>
                <a:latin typeface="Calibri"/>
              </a:rPr>
              <a:t>→ リージョンを ap-northeast-1
→ 英語名で検索
→ ルートユーザーで再ログイン</a:t>
            </a:r>
          </a:p>
        </p:txBody>
      </p:sp>
      <p:sp>
        <p:nvSpPr>
          <p:cNvPr id="33" name="Rectangle 32"/>
          <p:cNvSpPr/>
          <p:nvPr/>
        </p:nvSpPr>
        <p:spPr>
          <a:xfrm>
            <a:off x="548640" y="5623560"/>
            <a:ext cx="11064240" cy="6400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4" name="Rectangle 33"/>
          <p:cNvSpPr/>
          <p:nvPr/>
        </p:nvSpPr>
        <p:spPr>
          <a:xfrm>
            <a:off x="548640" y="5623560"/>
            <a:ext cx="73152" cy="64008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5" name="TextBox 34"/>
          <p:cNvSpPr txBox="1"/>
          <p:nvPr/>
        </p:nvSpPr>
        <p:spPr>
          <a:xfrm>
            <a:off x="777240" y="5715000"/>
            <a:ext cx="914400" cy="274320"/>
          </a:xfrm>
          <a:prstGeom prst="rect">
            <a:avLst/>
          </a:prstGeom>
          <a:noFill/>
        </p:spPr>
        <p:txBody>
          <a:bodyPr wrap="square" lIns="45720" rIns="45720" tIns="18288" bIns="18288" anchor="t">
            <a:spAutoFit/>
          </a:bodyPr>
          <a:lstStyle/>
          <a:p>
            <a:pPr algn="l"/>
            <a:r>
              <a:rPr sz="1000" b="1" i="0">
                <a:solidFill>
                  <a:srgbClr val="3B82F6"/>
                </a:solidFill>
                <a:latin typeface="Calibri"/>
              </a:rPr>
              <a:t>TIP</a:t>
            </a:r>
          </a:p>
        </p:txBody>
      </p:sp>
      <p:sp>
        <p:nvSpPr>
          <p:cNvPr id="36" name="TextBox 35"/>
          <p:cNvSpPr txBox="1"/>
          <p:nvPr/>
        </p:nvSpPr>
        <p:spPr>
          <a:xfrm>
            <a:off x="1188720" y="5779008"/>
            <a:ext cx="10058400" cy="365760"/>
          </a:xfrm>
          <a:prstGeom prst="rect">
            <a:avLst/>
          </a:prstGeom>
          <a:noFill/>
        </p:spPr>
        <p:txBody>
          <a:bodyPr wrap="square" lIns="45720" rIns="45720" tIns="18288" bIns="18288" anchor="t">
            <a:spAutoFit/>
          </a:bodyPr>
          <a:lstStyle/>
          <a:p>
            <a:pPr algn="l"/>
            <a:r>
              <a:rPr sz="1200" b="0" i="0">
                <a:solidFill>
                  <a:srgbClr val="0F172A"/>
                </a:solidFill>
                <a:latin typeface="Calibri"/>
              </a:rPr>
              <a:t>エラーメッセージをそのまま LLM に貼って質問する → 数秒で原因と対処が返ってくる</a:t>
            </a:r>
          </a:p>
        </p:txBody>
      </p:sp>
      <p:sp>
        <p:nvSpPr>
          <p:cNvPr id="37" name="TextBox 36"/>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17 / 18</a:t>
            </a:r>
          </a:p>
        </p:txBody>
      </p:sp>
      <p:pic>
        <p:nvPicPr>
          <p:cNvPr id="38" name="slide_17.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8"/>
                </p:tgtEl>
              </p:cMediaNode>
            </p:audio>
          </p:childTnLst>
        </p:cTn>
      </p:par>
    </p:tnLst>
  </p:timing>
  <p:transition spd="med">
    <p:fade/>
  </p:transition>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142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640080" y="457200"/>
            <a:ext cx="5486400" cy="365760"/>
          </a:xfrm>
          <a:prstGeom prst="rect">
            <a:avLst/>
          </a:prstGeom>
          <a:noFill/>
        </p:spPr>
        <p:txBody>
          <a:bodyPr wrap="square" lIns="45720" rIns="45720" tIns="18288" bIns="18288" anchor="t">
            <a:spAutoFit/>
          </a:bodyPr>
          <a:lstStyle/>
          <a:p>
            <a:pPr algn="l"/>
            <a:r>
              <a:rPr sz="1400" b="1" i="0">
                <a:solidFill>
                  <a:srgbClr val="F59E0B"/>
                </a:solidFill>
                <a:latin typeface="Calibri"/>
              </a:rPr>
              <a:t>DONE</a:t>
            </a:r>
          </a:p>
        </p:txBody>
      </p:sp>
      <p:sp>
        <p:nvSpPr>
          <p:cNvPr id="4" name="TextBox 3"/>
          <p:cNvSpPr txBox="1"/>
          <p:nvPr/>
        </p:nvSpPr>
        <p:spPr>
          <a:xfrm>
            <a:off x="640080" y="868680"/>
            <a:ext cx="10972800" cy="914400"/>
          </a:xfrm>
          <a:prstGeom prst="rect">
            <a:avLst/>
          </a:prstGeom>
          <a:noFill/>
        </p:spPr>
        <p:txBody>
          <a:bodyPr wrap="square" lIns="45720" rIns="45720" tIns="18288" bIns="18288" anchor="t">
            <a:spAutoFit/>
          </a:bodyPr>
          <a:lstStyle/>
          <a:p>
            <a:pPr algn="l"/>
            <a:r>
              <a:rPr sz="3000" b="1" i="0">
                <a:solidFill>
                  <a:srgbClr val="FFFFFF"/>
                </a:solidFill>
                <a:latin typeface="Cambria"/>
              </a:rPr>
              <a:t>AWS の入口に立った。次は CLI と IAM。</a:t>
            </a:r>
          </a:p>
        </p:txBody>
      </p:sp>
      <p:sp>
        <p:nvSpPr>
          <p:cNvPr id="5" name="TextBox 4"/>
          <p:cNvSpPr txBox="1"/>
          <p:nvPr/>
        </p:nvSpPr>
        <p:spPr>
          <a:xfrm>
            <a:off x="640080" y="2331720"/>
            <a:ext cx="6400800" cy="365760"/>
          </a:xfrm>
          <a:prstGeom prst="rect">
            <a:avLst/>
          </a:prstGeom>
          <a:noFill/>
        </p:spPr>
        <p:txBody>
          <a:bodyPr wrap="square" lIns="45720" rIns="45720" tIns="18288" bIns="18288" anchor="t">
            <a:spAutoFit/>
          </a:bodyPr>
          <a:lstStyle/>
          <a:p>
            <a:pPr algn="l"/>
            <a:r>
              <a:rPr sz="1400" b="1" i="0">
                <a:solidFill>
                  <a:srgbClr val="F59E0B"/>
                </a:solidFill>
                <a:latin typeface="Calibri"/>
              </a:rPr>
              <a:t>この章で学んだこと</a:t>
            </a:r>
          </a:p>
        </p:txBody>
      </p:sp>
      <p:sp>
        <p:nvSpPr>
          <p:cNvPr id="6" name="Oval 5"/>
          <p:cNvSpPr/>
          <p:nvPr/>
        </p:nvSpPr>
        <p:spPr>
          <a:xfrm>
            <a:off x="640080" y="2880360"/>
            <a:ext cx="274320" cy="274320"/>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TextBox 6"/>
          <p:cNvSpPr txBox="1"/>
          <p:nvPr/>
        </p:nvSpPr>
        <p:spPr>
          <a:xfrm>
            <a:off x="640080" y="2852928"/>
            <a:ext cx="274320" cy="274320"/>
          </a:xfrm>
          <a:prstGeom prst="rect">
            <a:avLst/>
          </a:prstGeom>
          <a:noFill/>
        </p:spPr>
        <p:txBody>
          <a:bodyPr wrap="square" lIns="45720" rIns="45720" tIns="18288" bIns="18288" anchor="t">
            <a:spAutoFit/>
          </a:bodyPr>
          <a:lstStyle/>
          <a:p>
            <a:pPr algn="ctr"/>
            <a:r>
              <a:rPr sz="1200" b="1" i="0">
                <a:solidFill>
                  <a:srgbClr val="FFFFFF"/>
                </a:solidFill>
                <a:latin typeface="Calibri"/>
              </a:rPr>
              <a:t>✓</a:t>
            </a:r>
          </a:p>
        </p:txBody>
      </p:sp>
      <p:sp>
        <p:nvSpPr>
          <p:cNvPr id="8" name="TextBox 7"/>
          <p:cNvSpPr txBox="1"/>
          <p:nvPr/>
        </p:nvSpPr>
        <p:spPr>
          <a:xfrm>
            <a:off x="1051560" y="2862072"/>
            <a:ext cx="6400800" cy="365760"/>
          </a:xfrm>
          <a:prstGeom prst="rect">
            <a:avLst/>
          </a:prstGeom>
          <a:noFill/>
        </p:spPr>
        <p:txBody>
          <a:bodyPr wrap="square" lIns="45720" rIns="45720" tIns="18288" bIns="18288" anchor="t">
            <a:spAutoFit/>
          </a:bodyPr>
          <a:lstStyle/>
          <a:p>
            <a:pPr algn="l"/>
            <a:r>
              <a:rPr sz="1300" b="0" i="0">
                <a:solidFill>
                  <a:srgbClr val="FFFFFF"/>
                </a:solidFill>
                <a:latin typeface="Calibri"/>
              </a:rPr>
              <a:t>AWS アカウントを作成</a:t>
            </a:r>
          </a:p>
        </p:txBody>
      </p:sp>
      <p:sp>
        <p:nvSpPr>
          <p:cNvPr id="9" name="Oval 8"/>
          <p:cNvSpPr/>
          <p:nvPr/>
        </p:nvSpPr>
        <p:spPr>
          <a:xfrm>
            <a:off x="640080" y="3337560"/>
            <a:ext cx="274320" cy="274320"/>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0" name="TextBox 9"/>
          <p:cNvSpPr txBox="1"/>
          <p:nvPr/>
        </p:nvSpPr>
        <p:spPr>
          <a:xfrm>
            <a:off x="640080" y="3310128"/>
            <a:ext cx="274320" cy="274320"/>
          </a:xfrm>
          <a:prstGeom prst="rect">
            <a:avLst/>
          </a:prstGeom>
          <a:noFill/>
        </p:spPr>
        <p:txBody>
          <a:bodyPr wrap="square" lIns="45720" rIns="45720" tIns="18288" bIns="18288" anchor="t">
            <a:spAutoFit/>
          </a:bodyPr>
          <a:lstStyle/>
          <a:p>
            <a:pPr algn="ctr"/>
            <a:r>
              <a:rPr sz="1200" b="1" i="0">
                <a:solidFill>
                  <a:srgbClr val="FFFFFF"/>
                </a:solidFill>
                <a:latin typeface="Calibri"/>
              </a:rPr>
              <a:t>✓</a:t>
            </a:r>
          </a:p>
        </p:txBody>
      </p:sp>
      <p:sp>
        <p:nvSpPr>
          <p:cNvPr id="11" name="TextBox 10"/>
          <p:cNvSpPr txBox="1"/>
          <p:nvPr/>
        </p:nvSpPr>
        <p:spPr>
          <a:xfrm>
            <a:off x="1051560" y="3319272"/>
            <a:ext cx="6400800" cy="365760"/>
          </a:xfrm>
          <a:prstGeom prst="rect">
            <a:avLst/>
          </a:prstGeom>
          <a:noFill/>
        </p:spPr>
        <p:txBody>
          <a:bodyPr wrap="square" lIns="45720" rIns="45720" tIns="18288" bIns="18288" anchor="t">
            <a:spAutoFit/>
          </a:bodyPr>
          <a:lstStyle/>
          <a:p>
            <a:pPr algn="l"/>
            <a:r>
              <a:rPr sz="1300" b="0" i="0">
                <a:solidFill>
                  <a:srgbClr val="FFFFFF"/>
                </a:solidFill>
                <a:latin typeface="Calibri"/>
              </a:rPr>
              <a:t>無料プラン (6ヶ月 + 200 USD)</a:t>
            </a:r>
          </a:p>
        </p:txBody>
      </p:sp>
      <p:sp>
        <p:nvSpPr>
          <p:cNvPr id="12" name="Oval 11"/>
          <p:cNvSpPr/>
          <p:nvPr/>
        </p:nvSpPr>
        <p:spPr>
          <a:xfrm>
            <a:off x="640080" y="3794760"/>
            <a:ext cx="274320" cy="274320"/>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3" name="TextBox 12"/>
          <p:cNvSpPr txBox="1"/>
          <p:nvPr/>
        </p:nvSpPr>
        <p:spPr>
          <a:xfrm>
            <a:off x="640080" y="3767328"/>
            <a:ext cx="274320" cy="274320"/>
          </a:xfrm>
          <a:prstGeom prst="rect">
            <a:avLst/>
          </a:prstGeom>
          <a:noFill/>
        </p:spPr>
        <p:txBody>
          <a:bodyPr wrap="square" lIns="45720" rIns="45720" tIns="18288" bIns="18288" anchor="t">
            <a:spAutoFit/>
          </a:bodyPr>
          <a:lstStyle/>
          <a:p>
            <a:pPr algn="ctr"/>
            <a:r>
              <a:rPr sz="1200" b="1" i="0">
                <a:solidFill>
                  <a:srgbClr val="FFFFFF"/>
                </a:solidFill>
                <a:latin typeface="Calibri"/>
              </a:rPr>
              <a:t>✓</a:t>
            </a:r>
          </a:p>
        </p:txBody>
      </p:sp>
      <p:sp>
        <p:nvSpPr>
          <p:cNvPr id="14" name="TextBox 13"/>
          <p:cNvSpPr txBox="1"/>
          <p:nvPr/>
        </p:nvSpPr>
        <p:spPr>
          <a:xfrm>
            <a:off x="1051560" y="3776472"/>
            <a:ext cx="6400800" cy="365760"/>
          </a:xfrm>
          <a:prstGeom prst="rect">
            <a:avLst/>
          </a:prstGeom>
          <a:noFill/>
        </p:spPr>
        <p:txBody>
          <a:bodyPr wrap="square" lIns="45720" rIns="45720" tIns="18288" bIns="18288" anchor="t">
            <a:spAutoFit/>
          </a:bodyPr>
          <a:lstStyle/>
          <a:p>
            <a:pPr algn="l"/>
            <a:r>
              <a:rPr sz="1300" b="0" i="0">
                <a:solidFill>
                  <a:srgbClr val="FFFFFF"/>
                </a:solidFill>
                <a:latin typeface="Calibri"/>
              </a:rPr>
              <a:t>クレジットカード登録 + 電話認証</a:t>
            </a:r>
          </a:p>
        </p:txBody>
      </p:sp>
      <p:sp>
        <p:nvSpPr>
          <p:cNvPr id="15" name="Oval 14"/>
          <p:cNvSpPr/>
          <p:nvPr/>
        </p:nvSpPr>
        <p:spPr>
          <a:xfrm>
            <a:off x="640080" y="4251960"/>
            <a:ext cx="274320" cy="274320"/>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6" name="TextBox 15"/>
          <p:cNvSpPr txBox="1"/>
          <p:nvPr/>
        </p:nvSpPr>
        <p:spPr>
          <a:xfrm>
            <a:off x="640080" y="4224528"/>
            <a:ext cx="274320" cy="274320"/>
          </a:xfrm>
          <a:prstGeom prst="rect">
            <a:avLst/>
          </a:prstGeom>
          <a:noFill/>
        </p:spPr>
        <p:txBody>
          <a:bodyPr wrap="square" lIns="45720" rIns="45720" tIns="18288" bIns="18288" anchor="t">
            <a:spAutoFit/>
          </a:bodyPr>
          <a:lstStyle/>
          <a:p>
            <a:pPr algn="ctr"/>
            <a:r>
              <a:rPr sz="1200" b="1" i="0">
                <a:solidFill>
                  <a:srgbClr val="FFFFFF"/>
                </a:solidFill>
                <a:latin typeface="Calibri"/>
              </a:rPr>
              <a:t>✓</a:t>
            </a:r>
          </a:p>
        </p:txBody>
      </p:sp>
      <p:sp>
        <p:nvSpPr>
          <p:cNvPr id="17" name="TextBox 16"/>
          <p:cNvSpPr txBox="1"/>
          <p:nvPr/>
        </p:nvSpPr>
        <p:spPr>
          <a:xfrm>
            <a:off x="1051560" y="4233672"/>
            <a:ext cx="6400800" cy="365760"/>
          </a:xfrm>
          <a:prstGeom prst="rect">
            <a:avLst/>
          </a:prstGeom>
          <a:noFill/>
        </p:spPr>
        <p:txBody>
          <a:bodyPr wrap="square" lIns="45720" rIns="45720" tIns="18288" bIns="18288" anchor="t">
            <a:spAutoFit/>
          </a:bodyPr>
          <a:lstStyle/>
          <a:p>
            <a:pPr algn="l"/>
            <a:r>
              <a:rPr sz="1300" b="0" i="0">
                <a:solidFill>
                  <a:srgbClr val="FFFFFF"/>
                </a:solidFill>
                <a:latin typeface="Calibri"/>
              </a:rPr>
              <a:t>予算アラート (180 USD で90%通知)</a:t>
            </a:r>
          </a:p>
        </p:txBody>
      </p:sp>
      <p:sp>
        <p:nvSpPr>
          <p:cNvPr id="18" name="Oval 17"/>
          <p:cNvSpPr/>
          <p:nvPr/>
        </p:nvSpPr>
        <p:spPr>
          <a:xfrm>
            <a:off x="640080" y="4709160"/>
            <a:ext cx="274320" cy="274320"/>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9" name="TextBox 18"/>
          <p:cNvSpPr txBox="1"/>
          <p:nvPr/>
        </p:nvSpPr>
        <p:spPr>
          <a:xfrm>
            <a:off x="640080" y="4681728"/>
            <a:ext cx="274320" cy="274320"/>
          </a:xfrm>
          <a:prstGeom prst="rect">
            <a:avLst/>
          </a:prstGeom>
          <a:noFill/>
        </p:spPr>
        <p:txBody>
          <a:bodyPr wrap="square" lIns="45720" rIns="45720" tIns="18288" bIns="18288" anchor="t">
            <a:spAutoFit/>
          </a:bodyPr>
          <a:lstStyle/>
          <a:p>
            <a:pPr algn="ctr"/>
            <a:r>
              <a:rPr sz="1200" b="1" i="0">
                <a:solidFill>
                  <a:srgbClr val="FFFFFF"/>
                </a:solidFill>
                <a:latin typeface="Calibri"/>
              </a:rPr>
              <a:t>✓</a:t>
            </a:r>
          </a:p>
        </p:txBody>
      </p:sp>
      <p:sp>
        <p:nvSpPr>
          <p:cNvPr id="20" name="TextBox 19"/>
          <p:cNvSpPr txBox="1"/>
          <p:nvPr/>
        </p:nvSpPr>
        <p:spPr>
          <a:xfrm>
            <a:off x="1051560" y="4690872"/>
            <a:ext cx="6400800" cy="365760"/>
          </a:xfrm>
          <a:prstGeom prst="rect">
            <a:avLst/>
          </a:prstGeom>
          <a:noFill/>
        </p:spPr>
        <p:txBody>
          <a:bodyPr wrap="square" lIns="45720" rIns="45720" tIns="18288" bIns="18288" anchor="t">
            <a:spAutoFit/>
          </a:bodyPr>
          <a:lstStyle/>
          <a:p>
            <a:pPr algn="l"/>
            <a:r>
              <a:rPr sz="1300" b="0" i="0">
                <a:solidFill>
                  <a:srgbClr val="FFFFFF"/>
                </a:solidFill>
                <a:latin typeface="Calibri"/>
              </a:rPr>
              <a:t>ルートユーザーの安全な扱い</a:t>
            </a:r>
          </a:p>
        </p:txBody>
      </p:sp>
      <p:sp>
        <p:nvSpPr>
          <p:cNvPr id="21" name="Oval 20"/>
          <p:cNvSpPr/>
          <p:nvPr/>
        </p:nvSpPr>
        <p:spPr>
          <a:xfrm>
            <a:off x="640080" y="5166360"/>
            <a:ext cx="274320" cy="274320"/>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2" name="TextBox 21"/>
          <p:cNvSpPr txBox="1"/>
          <p:nvPr/>
        </p:nvSpPr>
        <p:spPr>
          <a:xfrm>
            <a:off x="640080" y="5138928"/>
            <a:ext cx="274320" cy="274320"/>
          </a:xfrm>
          <a:prstGeom prst="rect">
            <a:avLst/>
          </a:prstGeom>
          <a:noFill/>
        </p:spPr>
        <p:txBody>
          <a:bodyPr wrap="square" lIns="45720" rIns="45720" tIns="18288" bIns="18288" anchor="t">
            <a:spAutoFit/>
          </a:bodyPr>
          <a:lstStyle/>
          <a:p>
            <a:pPr algn="ctr"/>
            <a:r>
              <a:rPr sz="1200" b="1" i="0">
                <a:solidFill>
                  <a:srgbClr val="FFFFFF"/>
                </a:solidFill>
                <a:latin typeface="Calibri"/>
              </a:rPr>
              <a:t>✓</a:t>
            </a:r>
          </a:p>
        </p:txBody>
      </p:sp>
      <p:sp>
        <p:nvSpPr>
          <p:cNvPr id="23" name="TextBox 22"/>
          <p:cNvSpPr txBox="1"/>
          <p:nvPr/>
        </p:nvSpPr>
        <p:spPr>
          <a:xfrm>
            <a:off x="1051560" y="5148072"/>
            <a:ext cx="6400800" cy="365760"/>
          </a:xfrm>
          <a:prstGeom prst="rect">
            <a:avLst/>
          </a:prstGeom>
          <a:noFill/>
        </p:spPr>
        <p:txBody>
          <a:bodyPr wrap="square" lIns="45720" rIns="45720" tIns="18288" bIns="18288" anchor="t">
            <a:spAutoFit/>
          </a:bodyPr>
          <a:lstStyle/>
          <a:p>
            <a:pPr algn="l"/>
            <a:r>
              <a:rPr sz="1300" b="0" i="0">
                <a:solidFill>
                  <a:srgbClr val="FFFFFF"/>
                </a:solidFill>
                <a:latin typeface="Calibri"/>
              </a:rPr>
              <a:t>マネジメントコンソールにログイン</a:t>
            </a:r>
          </a:p>
        </p:txBody>
      </p:sp>
      <p:sp>
        <p:nvSpPr>
          <p:cNvPr id="24" name="Oval 23"/>
          <p:cNvSpPr/>
          <p:nvPr/>
        </p:nvSpPr>
        <p:spPr>
          <a:xfrm>
            <a:off x="640080" y="5623560"/>
            <a:ext cx="274320" cy="274320"/>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5" name="TextBox 24"/>
          <p:cNvSpPr txBox="1"/>
          <p:nvPr/>
        </p:nvSpPr>
        <p:spPr>
          <a:xfrm>
            <a:off x="640080" y="5596128"/>
            <a:ext cx="274320" cy="274320"/>
          </a:xfrm>
          <a:prstGeom prst="rect">
            <a:avLst/>
          </a:prstGeom>
          <a:noFill/>
        </p:spPr>
        <p:txBody>
          <a:bodyPr wrap="square" lIns="45720" rIns="45720" tIns="18288" bIns="18288" anchor="t">
            <a:spAutoFit/>
          </a:bodyPr>
          <a:lstStyle/>
          <a:p>
            <a:pPr algn="ctr"/>
            <a:r>
              <a:rPr sz="1200" b="1" i="0">
                <a:solidFill>
                  <a:srgbClr val="FFFFFF"/>
                </a:solidFill>
                <a:latin typeface="Calibri"/>
              </a:rPr>
              <a:t>✓</a:t>
            </a:r>
          </a:p>
        </p:txBody>
      </p:sp>
      <p:sp>
        <p:nvSpPr>
          <p:cNvPr id="26" name="TextBox 25"/>
          <p:cNvSpPr txBox="1"/>
          <p:nvPr/>
        </p:nvSpPr>
        <p:spPr>
          <a:xfrm>
            <a:off x="1051560" y="5605272"/>
            <a:ext cx="6400800" cy="365760"/>
          </a:xfrm>
          <a:prstGeom prst="rect">
            <a:avLst/>
          </a:prstGeom>
          <a:noFill/>
        </p:spPr>
        <p:txBody>
          <a:bodyPr wrap="square" lIns="45720" rIns="45720" tIns="18288" bIns="18288" anchor="t">
            <a:spAutoFit/>
          </a:bodyPr>
          <a:lstStyle/>
          <a:p>
            <a:pPr algn="l"/>
            <a:r>
              <a:rPr sz="1300" b="0" i="0">
                <a:solidFill>
                  <a:srgbClr val="FFFFFF"/>
                </a:solidFill>
                <a:latin typeface="Calibri"/>
              </a:rPr>
              <a:t>サービス検索 (英語名 + 東京リージョン)</a:t>
            </a:r>
          </a:p>
        </p:txBody>
      </p:sp>
      <p:sp>
        <p:nvSpPr>
          <p:cNvPr id="27" name="Rectangle 26"/>
          <p:cNvSpPr/>
          <p:nvPr/>
        </p:nvSpPr>
        <p:spPr>
          <a:xfrm>
            <a:off x="7863840" y="2331720"/>
            <a:ext cx="3749039" cy="3657600"/>
          </a:xfrm>
          <a:prstGeom prst="rect">
            <a:avLst/>
          </a:prstGeom>
          <a:solidFill>
            <a:srgbClr val="1E3A5F"/>
          </a:solidFill>
          <a:ln w="12700">
            <a:solidFill>
              <a:srgbClr val="F59E0B"/>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8" name="TextBox 27"/>
          <p:cNvSpPr txBox="1"/>
          <p:nvPr/>
        </p:nvSpPr>
        <p:spPr>
          <a:xfrm>
            <a:off x="8092440" y="2468880"/>
            <a:ext cx="3291840" cy="274320"/>
          </a:xfrm>
          <a:prstGeom prst="rect">
            <a:avLst/>
          </a:prstGeom>
          <a:noFill/>
        </p:spPr>
        <p:txBody>
          <a:bodyPr wrap="square" lIns="45720" rIns="45720" tIns="18288" bIns="18288" anchor="t">
            <a:spAutoFit/>
          </a:bodyPr>
          <a:lstStyle/>
          <a:p>
            <a:pPr algn="l"/>
            <a:r>
              <a:rPr sz="1000" b="1" i="0">
                <a:solidFill>
                  <a:srgbClr val="F59E0B"/>
                </a:solidFill>
                <a:latin typeface="Calibri"/>
              </a:rPr>
              <a:t>NEXT</a:t>
            </a:r>
          </a:p>
        </p:txBody>
      </p:sp>
      <p:sp>
        <p:nvSpPr>
          <p:cNvPr id="29" name="TextBox 28"/>
          <p:cNvSpPr txBox="1"/>
          <p:nvPr/>
        </p:nvSpPr>
        <p:spPr>
          <a:xfrm>
            <a:off x="8092440" y="2743200"/>
            <a:ext cx="3291840" cy="640080"/>
          </a:xfrm>
          <a:prstGeom prst="rect">
            <a:avLst/>
          </a:prstGeom>
          <a:noFill/>
        </p:spPr>
        <p:txBody>
          <a:bodyPr wrap="square" lIns="45720" rIns="45720" tIns="18288" bIns="18288" anchor="t">
            <a:spAutoFit/>
          </a:bodyPr>
          <a:lstStyle/>
          <a:p>
            <a:pPr algn="l"/>
            <a:r>
              <a:rPr sz="2800" b="1" i="0">
                <a:solidFill>
                  <a:srgbClr val="FFFFFF"/>
                </a:solidFill>
                <a:latin typeface="Cambria"/>
              </a:rPr>
              <a:t>第9章</a:t>
            </a:r>
          </a:p>
        </p:txBody>
      </p:sp>
      <p:sp>
        <p:nvSpPr>
          <p:cNvPr id="30" name="TextBox 29"/>
          <p:cNvSpPr txBox="1"/>
          <p:nvPr/>
        </p:nvSpPr>
        <p:spPr>
          <a:xfrm>
            <a:off x="8092440" y="3383280"/>
            <a:ext cx="3291840" cy="457200"/>
          </a:xfrm>
          <a:prstGeom prst="rect">
            <a:avLst/>
          </a:prstGeom>
          <a:noFill/>
        </p:spPr>
        <p:txBody>
          <a:bodyPr wrap="square" lIns="45720" rIns="45720" tIns="18288" bIns="18288" anchor="t">
            <a:spAutoFit/>
          </a:bodyPr>
          <a:lstStyle/>
          <a:p>
            <a:pPr algn="l"/>
            <a:r>
              <a:rPr sz="1500" b="1" i="0">
                <a:solidFill>
                  <a:srgbClr val="FFFFFF"/>
                </a:solidFill>
                <a:latin typeface="Calibri"/>
              </a:rPr>
              <a:t>AWSデプロイの準備2</a:t>
            </a:r>
          </a:p>
        </p:txBody>
      </p:sp>
      <p:sp>
        <p:nvSpPr>
          <p:cNvPr id="31" name="Rectangle 30"/>
          <p:cNvSpPr/>
          <p:nvPr/>
        </p:nvSpPr>
        <p:spPr>
          <a:xfrm>
            <a:off x="8092440" y="3886200"/>
            <a:ext cx="457200" cy="36576"/>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2" name="TextBox 31"/>
          <p:cNvSpPr txBox="1"/>
          <p:nvPr/>
        </p:nvSpPr>
        <p:spPr>
          <a:xfrm>
            <a:off x="8092440" y="4114800"/>
            <a:ext cx="182880" cy="274320"/>
          </a:xfrm>
          <a:prstGeom prst="rect">
            <a:avLst/>
          </a:prstGeom>
          <a:noFill/>
        </p:spPr>
        <p:txBody>
          <a:bodyPr wrap="square" lIns="45720" rIns="45720" tIns="18288" bIns="18288" anchor="t">
            <a:spAutoFit/>
          </a:bodyPr>
          <a:lstStyle/>
          <a:p>
            <a:pPr algn="l"/>
            <a:r>
              <a:rPr sz="1200" b="1" i="0">
                <a:solidFill>
                  <a:srgbClr val="F59E0B"/>
                </a:solidFill>
                <a:latin typeface="Calibri"/>
              </a:rPr>
              <a:t>▸</a:t>
            </a:r>
          </a:p>
        </p:txBody>
      </p:sp>
      <p:sp>
        <p:nvSpPr>
          <p:cNvPr id="33" name="TextBox 32"/>
          <p:cNvSpPr txBox="1"/>
          <p:nvPr/>
        </p:nvSpPr>
        <p:spPr>
          <a:xfrm>
            <a:off x="8321040" y="4114800"/>
            <a:ext cx="3017520" cy="365760"/>
          </a:xfrm>
          <a:prstGeom prst="rect">
            <a:avLst/>
          </a:prstGeom>
          <a:noFill/>
        </p:spPr>
        <p:txBody>
          <a:bodyPr wrap="square" lIns="45720" rIns="45720" tIns="18288" bIns="18288" anchor="t">
            <a:spAutoFit/>
          </a:bodyPr>
          <a:lstStyle/>
          <a:p>
            <a:pPr algn="l"/>
            <a:r>
              <a:rPr sz="1200" b="0" i="0">
                <a:solidFill>
                  <a:srgbClr val="CBD5E1"/>
                </a:solidFill>
                <a:latin typeface="Calibri"/>
              </a:rPr>
              <a:t>請求アラート 詳細設定</a:t>
            </a:r>
          </a:p>
        </p:txBody>
      </p:sp>
      <p:sp>
        <p:nvSpPr>
          <p:cNvPr id="34" name="TextBox 33"/>
          <p:cNvSpPr txBox="1"/>
          <p:nvPr/>
        </p:nvSpPr>
        <p:spPr>
          <a:xfrm>
            <a:off x="8092440" y="4526280"/>
            <a:ext cx="182880" cy="274320"/>
          </a:xfrm>
          <a:prstGeom prst="rect">
            <a:avLst/>
          </a:prstGeom>
          <a:noFill/>
        </p:spPr>
        <p:txBody>
          <a:bodyPr wrap="square" lIns="45720" rIns="45720" tIns="18288" bIns="18288" anchor="t">
            <a:spAutoFit/>
          </a:bodyPr>
          <a:lstStyle/>
          <a:p>
            <a:pPr algn="l"/>
            <a:r>
              <a:rPr sz="1200" b="1" i="0">
                <a:solidFill>
                  <a:srgbClr val="F59E0B"/>
                </a:solidFill>
                <a:latin typeface="Calibri"/>
              </a:rPr>
              <a:t>▸</a:t>
            </a:r>
          </a:p>
        </p:txBody>
      </p:sp>
      <p:sp>
        <p:nvSpPr>
          <p:cNvPr id="35" name="TextBox 34"/>
          <p:cNvSpPr txBox="1"/>
          <p:nvPr/>
        </p:nvSpPr>
        <p:spPr>
          <a:xfrm>
            <a:off x="8321040" y="4526280"/>
            <a:ext cx="3017520" cy="365760"/>
          </a:xfrm>
          <a:prstGeom prst="rect">
            <a:avLst/>
          </a:prstGeom>
          <a:noFill/>
        </p:spPr>
        <p:txBody>
          <a:bodyPr wrap="square" lIns="45720" rIns="45720" tIns="18288" bIns="18288" anchor="t">
            <a:spAutoFit/>
          </a:bodyPr>
          <a:lstStyle/>
          <a:p>
            <a:pPr algn="l"/>
            <a:r>
              <a:rPr sz="1200" b="0" i="0">
                <a:solidFill>
                  <a:srgbClr val="CBD5E1"/>
                </a:solidFill>
                <a:latin typeface="Calibri"/>
              </a:rPr>
              <a:t>IAMユーザー作成</a:t>
            </a:r>
          </a:p>
        </p:txBody>
      </p:sp>
      <p:sp>
        <p:nvSpPr>
          <p:cNvPr id="36" name="TextBox 35"/>
          <p:cNvSpPr txBox="1"/>
          <p:nvPr/>
        </p:nvSpPr>
        <p:spPr>
          <a:xfrm>
            <a:off x="8092440" y="4937760"/>
            <a:ext cx="182880" cy="274320"/>
          </a:xfrm>
          <a:prstGeom prst="rect">
            <a:avLst/>
          </a:prstGeom>
          <a:noFill/>
        </p:spPr>
        <p:txBody>
          <a:bodyPr wrap="square" lIns="45720" rIns="45720" tIns="18288" bIns="18288" anchor="t">
            <a:spAutoFit/>
          </a:bodyPr>
          <a:lstStyle/>
          <a:p>
            <a:pPr algn="l"/>
            <a:r>
              <a:rPr sz="1200" b="1" i="0">
                <a:solidFill>
                  <a:srgbClr val="F59E0B"/>
                </a:solidFill>
                <a:latin typeface="Calibri"/>
              </a:rPr>
              <a:t>▸</a:t>
            </a:r>
          </a:p>
        </p:txBody>
      </p:sp>
      <p:sp>
        <p:nvSpPr>
          <p:cNvPr id="37" name="TextBox 36"/>
          <p:cNvSpPr txBox="1"/>
          <p:nvPr/>
        </p:nvSpPr>
        <p:spPr>
          <a:xfrm>
            <a:off x="8321040" y="4937760"/>
            <a:ext cx="3017520" cy="365760"/>
          </a:xfrm>
          <a:prstGeom prst="rect">
            <a:avLst/>
          </a:prstGeom>
          <a:noFill/>
        </p:spPr>
        <p:txBody>
          <a:bodyPr wrap="square" lIns="45720" rIns="45720" tIns="18288" bIns="18288" anchor="t">
            <a:spAutoFit/>
          </a:bodyPr>
          <a:lstStyle/>
          <a:p>
            <a:pPr algn="l"/>
            <a:r>
              <a:rPr sz="1200" b="0" i="0">
                <a:solidFill>
                  <a:srgbClr val="CBD5E1"/>
                </a:solidFill>
                <a:latin typeface="Calibri"/>
              </a:rPr>
              <a:t>AWS CLI のセットアップ</a:t>
            </a:r>
          </a:p>
        </p:txBody>
      </p:sp>
      <p:sp>
        <p:nvSpPr>
          <p:cNvPr id="38" name="TextBox 37"/>
          <p:cNvSpPr txBox="1"/>
          <p:nvPr/>
        </p:nvSpPr>
        <p:spPr>
          <a:xfrm>
            <a:off x="8092440" y="5486400"/>
            <a:ext cx="3291840" cy="365760"/>
          </a:xfrm>
          <a:prstGeom prst="rect">
            <a:avLst/>
          </a:prstGeom>
          <a:noFill/>
        </p:spPr>
        <p:txBody>
          <a:bodyPr wrap="square" lIns="45720" rIns="45720" tIns="18288" bIns="18288" anchor="t">
            <a:spAutoFit/>
          </a:bodyPr>
          <a:lstStyle/>
          <a:p>
            <a:pPr algn="l"/>
            <a:r>
              <a:rPr sz="1100" b="0" i="1">
                <a:solidFill>
                  <a:srgbClr val="F59E0B"/>
                </a:solidFill>
                <a:latin typeface="Calibri"/>
              </a:rPr>
              <a:t>→ コマンドで AWS を操る</a:t>
            </a:r>
          </a:p>
        </p:txBody>
      </p:sp>
      <p:sp>
        <p:nvSpPr>
          <p:cNvPr id="39" name="TextBox 38"/>
          <p:cNvSpPr txBox="1"/>
          <p:nvPr/>
        </p:nvSpPr>
        <p:spPr>
          <a:xfrm>
            <a:off x="640080" y="6446520"/>
            <a:ext cx="10972800" cy="274320"/>
          </a:xfrm>
          <a:prstGeom prst="rect">
            <a:avLst/>
          </a:prstGeom>
          <a:noFill/>
        </p:spPr>
        <p:txBody>
          <a:bodyPr wrap="square" lIns="45720" rIns="45720" tIns="18288" bIns="18288" anchor="t">
            <a:spAutoFit/>
          </a:bodyPr>
          <a:lstStyle/>
          <a:p>
            <a:pPr algn="l"/>
            <a:r>
              <a:rPr sz="1100" b="0" i="1">
                <a:solidFill>
                  <a:srgbClr val="CBD5E1"/>
                </a:solidFill>
                <a:latin typeface="Calibri"/>
              </a:rPr>
              <a:t>無料枠は 6 ヶ月。残り時間とクレジットを定期的にチェックする。</a:t>
            </a:r>
          </a:p>
        </p:txBody>
      </p:sp>
      <p:pic>
        <p:nvPicPr>
          <p:cNvPr id="40" name="slide_18.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0"/>
                </p:tgtEl>
              </p:cMediaNode>
            </p:audio>
          </p:childTnLst>
        </p:cTn>
      </p:par>
    </p:tnLst>
  </p:timing>
  <p:transition spd="med">
    <p:fade/>
  </p:transition>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AGENDA</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この章で学ぶこと</a:t>
            </a:r>
          </a:p>
        </p:txBody>
      </p:sp>
      <p:sp>
        <p:nvSpPr>
          <p:cNvPr id="5" name="Rectangle 4"/>
          <p:cNvSpPr/>
          <p:nvPr/>
        </p:nvSpPr>
        <p:spPr>
          <a:xfrm>
            <a:off x="548640" y="1783080"/>
            <a:ext cx="11064240" cy="676656"/>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6" name="Rectangle 5"/>
          <p:cNvSpPr/>
          <p:nvPr/>
        </p:nvSpPr>
        <p:spPr>
          <a:xfrm>
            <a:off x="548640" y="1783080"/>
            <a:ext cx="73152" cy="676656"/>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TextBox 6"/>
          <p:cNvSpPr txBox="1"/>
          <p:nvPr/>
        </p:nvSpPr>
        <p:spPr>
          <a:xfrm>
            <a:off x="777240" y="1874520"/>
            <a:ext cx="914400" cy="502920"/>
          </a:xfrm>
          <a:prstGeom prst="rect">
            <a:avLst/>
          </a:prstGeom>
          <a:noFill/>
        </p:spPr>
        <p:txBody>
          <a:bodyPr wrap="square" lIns="45720" rIns="45720" tIns="18288" bIns="18288" anchor="t">
            <a:spAutoFit/>
          </a:bodyPr>
          <a:lstStyle/>
          <a:p>
            <a:pPr algn="l"/>
            <a:r>
              <a:rPr sz="2200" b="1" i="0">
                <a:solidFill>
                  <a:srgbClr val="1E3A5F"/>
                </a:solidFill>
                <a:latin typeface="Cambria"/>
              </a:rPr>
              <a:t>01</a:t>
            </a:r>
          </a:p>
        </p:txBody>
      </p:sp>
      <p:sp>
        <p:nvSpPr>
          <p:cNvPr id="8" name="TextBox 7"/>
          <p:cNvSpPr txBox="1"/>
          <p:nvPr/>
        </p:nvSpPr>
        <p:spPr>
          <a:xfrm>
            <a:off x="1691640" y="1856232"/>
            <a:ext cx="6858000" cy="365760"/>
          </a:xfrm>
          <a:prstGeom prst="rect">
            <a:avLst/>
          </a:prstGeom>
          <a:noFill/>
        </p:spPr>
        <p:txBody>
          <a:bodyPr wrap="square" lIns="45720" rIns="45720" tIns="18288" bIns="18288" anchor="t">
            <a:spAutoFit/>
          </a:bodyPr>
          <a:lstStyle/>
          <a:p>
            <a:pPr algn="l"/>
            <a:r>
              <a:rPr sz="1400" b="1" i="0">
                <a:solidFill>
                  <a:srgbClr val="0F172A"/>
                </a:solidFill>
                <a:latin typeface="Calibri"/>
              </a:rPr>
              <a:t>なぜデプロイが必要なのか</a:t>
            </a:r>
          </a:p>
        </p:txBody>
      </p:sp>
      <p:sp>
        <p:nvSpPr>
          <p:cNvPr id="9" name="TextBox 8"/>
          <p:cNvSpPr txBox="1"/>
          <p:nvPr/>
        </p:nvSpPr>
        <p:spPr>
          <a:xfrm>
            <a:off x="1691640" y="2130552"/>
            <a:ext cx="6858000" cy="292608"/>
          </a:xfrm>
          <a:prstGeom prst="rect">
            <a:avLst/>
          </a:prstGeom>
          <a:noFill/>
        </p:spPr>
        <p:txBody>
          <a:bodyPr wrap="square" lIns="45720" rIns="45720" tIns="18288" bIns="18288" anchor="t">
            <a:spAutoFit/>
          </a:bodyPr>
          <a:lstStyle/>
          <a:p>
            <a:pPr algn="l"/>
            <a:r>
              <a:rPr sz="1000" b="0" i="0">
                <a:solidFill>
                  <a:srgbClr val="64748B"/>
                </a:solidFill>
                <a:latin typeface="Calibri"/>
              </a:rPr>
              <a:t>localhost を超えて世界に公開する</a:t>
            </a:r>
          </a:p>
        </p:txBody>
      </p:sp>
      <p:sp>
        <p:nvSpPr>
          <p:cNvPr id="10" name="Rectangle 9"/>
          <p:cNvSpPr/>
          <p:nvPr/>
        </p:nvSpPr>
        <p:spPr>
          <a:xfrm>
            <a:off x="548640" y="2532888"/>
            <a:ext cx="11064240" cy="676656"/>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1" name="Rectangle 10"/>
          <p:cNvSpPr/>
          <p:nvPr/>
        </p:nvSpPr>
        <p:spPr>
          <a:xfrm>
            <a:off x="548640" y="2532888"/>
            <a:ext cx="73152" cy="676656"/>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2" name="TextBox 11"/>
          <p:cNvSpPr txBox="1"/>
          <p:nvPr/>
        </p:nvSpPr>
        <p:spPr>
          <a:xfrm>
            <a:off x="777240" y="2624328"/>
            <a:ext cx="914400" cy="502920"/>
          </a:xfrm>
          <a:prstGeom prst="rect">
            <a:avLst/>
          </a:prstGeom>
          <a:noFill/>
        </p:spPr>
        <p:txBody>
          <a:bodyPr wrap="square" lIns="45720" rIns="45720" tIns="18288" bIns="18288" anchor="t">
            <a:spAutoFit/>
          </a:bodyPr>
          <a:lstStyle/>
          <a:p>
            <a:pPr algn="l"/>
            <a:r>
              <a:rPr sz="2200" b="1" i="0">
                <a:solidFill>
                  <a:srgbClr val="1E3A5F"/>
                </a:solidFill>
                <a:latin typeface="Cambria"/>
              </a:rPr>
              <a:t>02</a:t>
            </a:r>
          </a:p>
        </p:txBody>
      </p:sp>
      <p:sp>
        <p:nvSpPr>
          <p:cNvPr id="13" name="TextBox 12"/>
          <p:cNvSpPr txBox="1"/>
          <p:nvPr/>
        </p:nvSpPr>
        <p:spPr>
          <a:xfrm>
            <a:off x="1691640" y="2606040"/>
            <a:ext cx="6858000" cy="365760"/>
          </a:xfrm>
          <a:prstGeom prst="rect">
            <a:avLst/>
          </a:prstGeom>
          <a:noFill/>
        </p:spPr>
        <p:txBody>
          <a:bodyPr wrap="square" lIns="45720" rIns="45720" tIns="18288" bIns="18288" anchor="t">
            <a:spAutoFit/>
          </a:bodyPr>
          <a:lstStyle/>
          <a:p>
            <a:pPr algn="l"/>
            <a:r>
              <a:rPr sz="1400" b="1" i="0">
                <a:solidFill>
                  <a:srgbClr val="0F172A"/>
                </a:solidFill>
                <a:latin typeface="Calibri"/>
              </a:rPr>
              <a:t>AWS アカウントの作成</a:t>
            </a:r>
          </a:p>
        </p:txBody>
      </p:sp>
      <p:sp>
        <p:nvSpPr>
          <p:cNvPr id="14" name="TextBox 13"/>
          <p:cNvSpPr txBox="1"/>
          <p:nvPr/>
        </p:nvSpPr>
        <p:spPr>
          <a:xfrm>
            <a:off x="1691640" y="2880360"/>
            <a:ext cx="6858000" cy="292608"/>
          </a:xfrm>
          <a:prstGeom prst="rect">
            <a:avLst/>
          </a:prstGeom>
          <a:noFill/>
        </p:spPr>
        <p:txBody>
          <a:bodyPr wrap="square" lIns="45720" rIns="45720" tIns="18288" bIns="18288" anchor="t">
            <a:spAutoFit/>
          </a:bodyPr>
          <a:lstStyle/>
          <a:p>
            <a:pPr algn="l"/>
            <a:r>
              <a:rPr sz="1000" b="0" i="0">
                <a:solidFill>
                  <a:srgbClr val="64748B"/>
                </a:solidFill>
                <a:latin typeface="Calibri"/>
              </a:rPr>
              <a:t>メアド・カード・電話認証で完了</a:t>
            </a:r>
          </a:p>
        </p:txBody>
      </p:sp>
      <p:sp>
        <p:nvSpPr>
          <p:cNvPr id="15" name="Rectangle 14"/>
          <p:cNvSpPr/>
          <p:nvPr/>
        </p:nvSpPr>
        <p:spPr>
          <a:xfrm>
            <a:off x="548640" y="3282696"/>
            <a:ext cx="11064240" cy="676656"/>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6" name="Rectangle 15"/>
          <p:cNvSpPr/>
          <p:nvPr/>
        </p:nvSpPr>
        <p:spPr>
          <a:xfrm>
            <a:off x="548640" y="3282696"/>
            <a:ext cx="73152" cy="676656"/>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7" name="TextBox 16"/>
          <p:cNvSpPr txBox="1"/>
          <p:nvPr/>
        </p:nvSpPr>
        <p:spPr>
          <a:xfrm>
            <a:off x="777240" y="3374136"/>
            <a:ext cx="914400" cy="502920"/>
          </a:xfrm>
          <a:prstGeom prst="rect">
            <a:avLst/>
          </a:prstGeom>
          <a:noFill/>
        </p:spPr>
        <p:txBody>
          <a:bodyPr wrap="square" lIns="45720" rIns="45720" tIns="18288" bIns="18288" anchor="t">
            <a:spAutoFit/>
          </a:bodyPr>
          <a:lstStyle/>
          <a:p>
            <a:pPr algn="l"/>
            <a:r>
              <a:rPr sz="2200" b="1" i="0">
                <a:solidFill>
                  <a:srgbClr val="1E3A5F"/>
                </a:solidFill>
                <a:latin typeface="Cambria"/>
              </a:rPr>
              <a:t>03</a:t>
            </a:r>
          </a:p>
        </p:txBody>
      </p:sp>
      <p:sp>
        <p:nvSpPr>
          <p:cNvPr id="18" name="TextBox 17"/>
          <p:cNvSpPr txBox="1"/>
          <p:nvPr/>
        </p:nvSpPr>
        <p:spPr>
          <a:xfrm>
            <a:off x="1691640" y="3355848"/>
            <a:ext cx="6858000" cy="365760"/>
          </a:xfrm>
          <a:prstGeom prst="rect">
            <a:avLst/>
          </a:prstGeom>
          <a:noFill/>
        </p:spPr>
        <p:txBody>
          <a:bodyPr wrap="square" lIns="45720" rIns="45720" tIns="18288" bIns="18288" anchor="t">
            <a:spAutoFit/>
          </a:bodyPr>
          <a:lstStyle/>
          <a:p>
            <a:pPr algn="l"/>
            <a:r>
              <a:rPr sz="1400" b="1" i="0">
                <a:solidFill>
                  <a:srgbClr val="0F172A"/>
                </a:solidFill>
                <a:latin typeface="Calibri"/>
              </a:rPr>
              <a:t>無料枠（6ヶ月 + 200 USDクレジット）</a:t>
            </a:r>
          </a:p>
        </p:txBody>
      </p:sp>
      <p:sp>
        <p:nvSpPr>
          <p:cNvPr id="19" name="TextBox 18"/>
          <p:cNvSpPr txBox="1"/>
          <p:nvPr/>
        </p:nvSpPr>
        <p:spPr>
          <a:xfrm>
            <a:off x="1691640" y="3630168"/>
            <a:ext cx="6858000" cy="292608"/>
          </a:xfrm>
          <a:prstGeom prst="rect">
            <a:avLst/>
          </a:prstGeom>
          <a:noFill/>
        </p:spPr>
        <p:txBody>
          <a:bodyPr wrap="square" lIns="45720" rIns="45720" tIns="18288" bIns="18288" anchor="t">
            <a:spAutoFit/>
          </a:bodyPr>
          <a:lstStyle/>
          <a:p>
            <a:pPr algn="l"/>
            <a:r>
              <a:rPr sz="1000" b="0" i="0">
                <a:solidFill>
                  <a:srgbClr val="64748B"/>
                </a:solidFill>
                <a:latin typeface="Calibri"/>
              </a:rPr>
              <a:t>学習用には十分の太っ腹枠</a:t>
            </a:r>
          </a:p>
        </p:txBody>
      </p:sp>
      <p:sp>
        <p:nvSpPr>
          <p:cNvPr id="20" name="Rectangle 19"/>
          <p:cNvSpPr/>
          <p:nvPr/>
        </p:nvSpPr>
        <p:spPr>
          <a:xfrm>
            <a:off x="548640" y="4032504"/>
            <a:ext cx="11064240" cy="676656"/>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1" name="Rectangle 20"/>
          <p:cNvSpPr/>
          <p:nvPr/>
        </p:nvSpPr>
        <p:spPr>
          <a:xfrm>
            <a:off x="548640" y="4032504"/>
            <a:ext cx="73152" cy="676656"/>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2" name="TextBox 21"/>
          <p:cNvSpPr txBox="1"/>
          <p:nvPr/>
        </p:nvSpPr>
        <p:spPr>
          <a:xfrm>
            <a:off x="777240" y="4123944"/>
            <a:ext cx="914400" cy="502920"/>
          </a:xfrm>
          <a:prstGeom prst="rect">
            <a:avLst/>
          </a:prstGeom>
          <a:noFill/>
        </p:spPr>
        <p:txBody>
          <a:bodyPr wrap="square" lIns="45720" rIns="45720" tIns="18288" bIns="18288" anchor="t">
            <a:spAutoFit/>
          </a:bodyPr>
          <a:lstStyle/>
          <a:p>
            <a:pPr algn="l"/>
            <a:r>
              <a:rPr sz="2200" b="1" i="0">
                <a:solidFill>
                  <a:srgbClr val="1E3A5F"/>
                </a:solidFill>
                <a:latin typeface="Cambria"/>
              </a:rPr>
              <a:t>04</a:t>
            </a:r>
          </a:p>
        </p:txBody>
      </p:sp>
      <p:sp>
        <p:nvSpPr>
          <p:cNvPr id="23" name="TextBox 22"/>
          <p:cNvSpPr txBox="1"/>
          <p:nvPr/>
        </p:nvSpPr>
        <p:spPr>
          <a:xfrm>
            <a:off x="1691640" y="4105656"/>
            <a:ext cx="6858000" cy="365760"/>
          </a:xfrm>
          <a:prstGeom prst="rect">
            <a:avLst/>
          </a:prstGeom>
          <a:noFill/>
        </p:spPr>
        <p:txBody>
          <a:bodyPr wrap="square" lIns="45720" rIns="45720" tIns="18288" bIns="18288" anchor="t">
            <a:spAutoFit/>
          </a:bodyPr>
          <a:lstStyle/>
          <a:p>
            <a:pPr algn="l"/>
            <a:r>
              <a:rPr sz="1400" b="1" i="0">
                <a:solidFill>
                  <a:srgbClr val="0F172A"/>
                </a:solidFill>
                <a:latin typeface="Calibri"/>
              </a:rPr>
              <a:t>予算アラート設定</a:t>
            </a:r>
          </a:p>
        </p:txBody>
      </p:sp>
      <p:sp>
        <p:nvSpPr>
          <p:cNvPr id="24" name="TextBox 23"/>
          <p:cNvSpPr txBox="1"/>
          <p:nvPr/>
        </p:nvSpPr>
        <p:spPr>
          <a:xfrm>
            <a:off x="1691640" y="4379976"/>
            <a:ext cx="6858000" cy="292608"/>
          </a:xfrm>
          <a:prstGeom prst="rect">
            <a:avLst/>
          </a:prstGeom>
          <a:noFill/>
        </p:spPr>
        <p:txBody>
          <a:bodyPr wrap="square" lIns="45720" rIns="45720" tIns="18288" bIns="18288" anchor="t">
            <a:spAutoFit/>
          </a:bodyPr>
          <a:lstStyle/>
          <a:p>
            <a:pPr algn="l"/>
            <a:r>
              <a:rPr sz="1000" b="0" i="0">
                <a:solidFill>
                  <a:srgbClr val="64748B"/>
                </a:solidFill>
                <a:latin typeface="Calibri"/>
              </a:rPr>
              <a:t>予期せぬ課金から自分を守る</a:t>
            </a:r>
          </a:p>
        </p:txBody>
      </p:sp>
      <p:sp>
        <p:nvSpPr>
          <p:cNvPr id="25" name="Rectangle 24"/>
          <p:cNvSpPr/>
          <p:nvPr/>
        </p:nvSpPr>
        <p:spPr>
          <a:xfrm>
            <a:off x="548640" y="4782312"/>
            <a:ext cx="11064240" cy="676656"/>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6" name="Rectangle 25"/>
          <p:cNvSpPr/>
          <p:nvPr/>
        </p:nvSpPr>
        <p:spPr>
          <a:xfrm>
            <a:off x="548640" y="4782312"/>
            <a:ext cx="73152" cy="676656"/>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7" name="TextBox 26"/>
          <p:cNvSpPr txBox="1"/>
          <p:nvPr/>
        </p:nvSpPr>
        <p:spPr>
          <a:xfrm>
            <a:off x="777240" y="4873752"/>
            <a:ext cx="914400" cy="502920"/>
          </a:xfrm>
          <a:prstGeom prst="rect">
            <a:avLst/>
          </a:prstGeom>
          <a:noFill/>
        </p:spPr>
        <p:txBody>
          <a:bodyPr wrap="square" lIns="45720" rIns="45720" tIns="18288" bIns="18288" anchor="t">
            <a:spAutoFit/>
          </a:bodyPr>
          <a:lstStyle/>
          <a:p>
            <a:pPr algn="l"/>
            <a:r>
              <a:rPr sz="2200" b="1" i="0">
                <a:solidFill>
                  <a:srgbClr val="1E3A5F"/>
                </a:solidFill>
                <a:latin typeface="Cambria"/>
              </a:rPr>
              <a:t>05</a:t>
            </a:r>
          </a:p>
        </p:txBody>
      </p:sp>
      <p:sp>
        <p:nvSpPr>
          <p:cNvPr id="28" name="TextBox 27"/>
          <p:cNvSpPr txBox="1"/>
          <p:nvPr/>
        </p:nvSpPr>
        <p:spPr>
          <a:xfrm>
            <a:off x="1691640" y="4855464"/>
            <a:ext cx="6858000" cy="365760"/>
          </a:xfrm>
          <a:prstGeom prst="rect">
            <a:avLst/>
          </a:prstGeom>
          <a:noFill/>
        </p:spPr>
        <p:txBody>
          <a:bodyPr wrap="square" lIns="45720" rIns="45720" tIns="18288" bIns="18288" anchor="t">
            <a:spAutoFit/>
          </a:bodyPr>
          <a:lstStyle/>
          <a:p>
            <a:pPr algn="l"/>
            <a:r>
              <a:rPr sz="1400" b="1" i="0">
                <a:solidFill>
                  <a:srgbClr val="0F172A"/>
                </a:solidFill>
                <a:latin typeface="Calibri"/>
              </a:rPr>
              <a:t>セキュリティのベストプラクティス</a:t>
            </a:r>
          </a:p>
        </p:txBody>
      </p:sp>
      <p:sp>
        <p:nvSpPr>
          <p:cNvPr id="29" name="TextBox 28"/>
          <p:cNvSpPr txBox="1"/>
          <p:nvPr/>
        </p:nvSpPr>
        <p:spPr>
          <a:xfrm>
            <a:off x="1691640" y="5129784"/>
            <a:ext cx="6858000" cy="292608"/>
          </a:xfrm>
          <a:prstGeom prst="rect">
            <a:avLst/>
          </a:prstGeom>
          <a:noFill/>
        </p:spPr>
        <p:txBody>
          <a:bodyPr wrap="square" lIns="45720" rIns="45720" tIns="18288" bIns="18288" anchor="t">
            <a:spAutoFit/>
          </a:bodyPr>
          <a:lstStyle/>
          <a:p>
            <a:pPr algn="l"/>
            <a:r>
              <a:rPr sz="1000" b="0" i="0">
                <a:solidFill>
                  <a:srgbClr val="64748B"/>
                </a:solidFill>
                <a:latin typeface="Calibri"/>
              </a:rPr>
              <a:t>ルートユーザー・パスワード・MFA</a:t>
            </a:r>
          </a:p>
        </p:txBody>
      </p:sp>
      <p:sp>
        <p:nvSpPr>
          <p:cNvPr id="30" name="Rectangle 29"/>
          <p:cNvSpPr/>
          <p:nvPr/>
        </p:nvSpPr>
        <p:spPr>
          <a:xfrm>
            <a:off x="548640" y="5532120"/>
            <a:ext cx="11064240" cy="676656"/>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1" name="Rectangle 30"/>
          <p:cNvSpPr/>
          <p:nvPr/>
        </p:nvSpPr>
        <p:spPr>
          <a:xfrm>
            <a:off x="548640" y="5532120"/>
            <a:ext cx="73152" cy="676656"/>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2" name="TextBox 31"/>
          <p:cNvSpPr txBox="1"/>
          <p:nvPr/>
        </p:nvSpPr>
        <p:spPr>
          <a:xfrm>
            <a:off x="777240" y="5623560"/>
            <a:ext cx="914400" cy="502920"/>
          </a:xfrm>
          <a:prstGeom prst="rect">
            <a:avLst/>
          </a:prstGeom>
          <a:noFill/>
        </p:spPr>
        <p:txBody>
          <a:bodyPr wrap="square" lIns="45720" rIns="45720" tIns="18288" bIns="18288" anchor="t">
            <a:spAutoFit/>
          </a:bodyPr>
          <a:lstStyle/>
          <a:p>
            <a:pPr algn="l"/>
            <a:r>
              <a:rPr sz="2200" b="1" i="0">
                <a:solidFill>
                  <a:srgbClr val="1E3A5F"/>
                </a:solidFill>
                <a:latin typeface="Cambria"/>
              </a:rPr>
              <a:t>06</a:t>
            </a:r>
          </a:p>
        </p:txBody>
      </p:sp>
      <p:sp>
        <p:nvSpPr>
          <p:cNvPr id="33" name="TextBox 32"/>
          <p:cNvSpPr txBox="1"/>
          <p:nvPr/>
        </p:nvSpPr>
        <p:spPr>
          <a:xfrm>
            <a:off x="1691640" y="5605272"/>
            <a:ext cx="6858000" cy="365760"/>
          </a:xfrm>
          <a:prstGeom prst="rect">
            <a:avLst/>
          </a:prstGeom>
          <a:noFill/>
        </p:spPr>
        <p:txBody>
          <a:bodyPr wrap="square" lIns="45720" rIns="45720" tIns="18288" bIns="18288" anchor="t">
            <a:spAutoFit/>
          </a:bodyPr>
          <a:lstStyle/>
          <a:p>
            <a:pPr algn="l"/>
            <a:r>
              <a:rPr sz="1400" b="1" i="0">
                <a:solidFill>
                  <a:srgbClr val="0F172A"/>
                </a:solidFill>
                <a:latin typeface="Calibri"/>
              </a:rPr>
              <a:t>コンソールとサービス検索</a:t>
            </a:r>
          </a:p>
        </p:txBody>
      </p:sp>
      <p:sp>
        <p:nvSpPr>
          <p:cNvPr id="34" name="TextBox 33"/>
          <p:cNvSpPr txBox="1"/>
          <p:nvPr/>
        </p:nvSpPr>
        <p:spPr>
          <a:xfrm>
            <a:off x="1691640" y="5879592"/>
            <a:ext cx="6858000" cy="292608"/>
          </a:xfrm>
          <a:prstGeom prst="rect">
            <a:avLst/>
          </a:prstGeom>
          <a:noFill/>
        </p:spPr>
        <p:txBody>
          <a:bodyPr wrap="square" lIns="45720" rIns="45720" tIns="18288" bIns="18288" anchor="t">
            <a:spAutoFit/>
          </a:bodyPr>
          <a:lstStyle/>
          <a:p>
            <a:pPr algn="l"/>
            <a:r>
              <a:rPr sz="1000" b="0" i="0">
                <a:solidFill>
                  <a:srgbClr val="64748B"/>
                </a:solidFill>
                <a:latin typeface="Calibri"/>
              </a:rPr>
              <a:t>ログインして目的のサービスを開く</a:t>
            </a:r>
          </a:p>
        </p:txBody>
      </p:sp>
      <p:sp>
        <p:nvSpPr>
          <p:cNvPr id="35" name="TextBox 34"/>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第8章 — AWSデプロイの準備1</a:t>
            </a:r>
          </a:p>
        </p:txBody>
      </p:sp>
      <p:sp>
        <p:nvSpPr>
          <p:cNvPr id="36" name="TextBox 35"/>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2 / 18</a:t>
            </a:r>
          </a:p>
        </p:txBody>
      </p:sp>
      <p:pic>
        <p:nvPicPr>
          <p:cNvPr id="37" name="slide_02.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7"/>
                </p:tgtEl>
              </p:cMediaNode>
            </p:audio>
          </p:childTnLst>
        </p:cTn>
      </p:par>
    </p:tnLst>
  </p:timing>
  <p:transition spd="med">
    <p:fade/>
  </p:transition>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WHY DEPLOY</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ローカルから世界へ</a:t>
            </a:r>
          </a:p>
        </p:txBody>
      </p:sp>
      <p:sp>
        <p:nvSpPr>
          <p:cNvPr id="5" name="Rectangle 4"/>
          <p:cNvSpPr/>
          <p:nvPr/>
        </p:nvSpPr>
        <p:spPr>
          <a:xfrm>
            <a:off x="548640" y="1783080"/>
            <a:ext cx="5440680" cy="219456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6" name="Rectangle 5"/>
          <p:cNvSpPr/>
          <p:nvPr/>
        </p:nvSpPr>
        <p:spPr>
          <a:xfrm>
            <a:off x="548640" y="1783080"/>
            <a:ext cx="73152" cy="2194560"/>
          </a:xfrm>
          <a:prstGeom prst="rect">
            <a:avLst/>
          </a:prstGeom>
          <a:solidFill>
            <a:srgbClr val="EF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TextBox 6"/>
          <p:cNvSpPr txBox="1"/>
          <p:nvPr/>
        </p:nvSpPr>
        <p:spPr>
          <a:xfrm>
            <a:off x="777240" y="1947672"/>
            <a:ext cx="5074920" cy="274320"/>
          </a:xfrm>
          <a:prstGeom prst="rect">
            <a:avLst/>
          </a:prstGeom>
          <a:noFill/>
        </p:spPr>
        <p:txBody>
          <a:bodyPr wrap="square" lIns="45720" rIns="45720" tIns="18288" bIns="18288" anchor="t">
            <a:spAutoFit/>
          </a:bodyPr>
          <a:lstStyle/>
          <a:p>
            <a:pPr algn="l"/>
            <a:r>
              <a:rPr sz="1000" b="1" i="0">
                <a:solidFill>
                  <a:srgbClr val="EF4444"/>
                </a:solidFill>
                <a:latin typeface="Calibri"/>
              </a:rPr>
              <a:t>BEFORE</a:t>
            </a:r>
          </a:p>
        </p:txBody>
      </p:sp>
      <p:sp>
        <p:nvSpPr>
          <p:cNvPr id="8" name="TextBox 7"/>
          <p:cNvSpPr txBox="1"/>
          <p:nvPr/>
        </p:nvSpPr>
        <p:spPr>
          <a:xfrm>
            <a:off x="777240" y="2240280"/>
            <a:ext cx="5074920" cy="457200"/>
          </a:xfrm>
          <a:prstGeom prst="rect">
            <a:avLst/>
          </a:prstGeom>
          <a:noFill/>
        </p:spPr>
        <p:txBody>
          <a:bodyPr wrap="square" lIns="45720" rIns="45720" tIns="18288" bIns="18288" anchor="t">
            <a:spAutoFit/>
          </a:bodyPr>
          <a:lstStyle/>
          <a:p>
            <a:pPr algn="l"/>
            <a:r>
              <a:rPr sz="2000" b="1" i="0">
                <a:solidFill>
                  <a:srgbClr val="1E3A5F"/>
                </a:solidFill>
                <a:latin typeface="Cambria"/>
              </a:rPr>
              <a:t>localhost で完結</a:t>
            </a:r>
          </a:p>
        </p:txBody>
      </p:sp>
      <p:sp>
        <p:nvSpPr>
          <p:cNvPr id="9" name="TextBox 8"/>
          <p:cNvSpPr txBox="1"/>
          <p:nvPr/>
        </p:nvSpPr>
        <p:spPr>
          <a:xfrm>
            <a:off x="777240" y="2834640"/>
            <a:ext cx="228600" cy="274320"/>
          </a:xfrm>
          <a:prstGeom prst="rect">
            <a:avLst/>
          </a:prstGeom>
          <a:noFill/>
        </p:spPr>
        <p:txBody>
          <a:bodyPr wrap="square" lIns="45720" rIns="45720" tIns="18288" bIns="18288" anchor="t">
            <a:spAutoFit/>
          </a:bodyPr>
          <a:lstStyle/>
          <a:p>
            <a:pPr algn="l"/>
            <a:r>
              <a:rPr sz="1200" b="1" i="0">
                <a:solidFill>
                  <a:srgbClr val="EF4444"/>
                </a:solidFill>
                <a:latin typeface="Calibri"/>
              </a:rPr>
              <a:t>✗</a:t>
            </a:r>
          </a:p>
        </p:txBody>
      </p:sp>
      <p:sp>
        <p:nvSpPr>
          <p:cNvPr id="10" name="TextBox 9"/>
          <p:cNvSpPr txBox="1"/>
          <p:nvPr/>
        </p:nvSpPr>
        <p:spPr>
          <a:xfrm>
            <a:off x="1051560" y="2834640"/>
            <a:ext cx="4983480" cy="274320"/>
          </a:xfrm>
          <a:prstGeom prst="rect">
            <a:avLst/>
          </a:prstGeom>
          <a:noFill/>
        </p:spPr>
        <p:txBody>
          <a:bodyPr wrap="square" lIns="45720" rIns="45720" tIns="18288" bIns="18288" anchor="t">
            <a:spAutoFit/>
          </a:bodyPr>
          <a:lstStyle/>
          <a:p>
            <a:pPr algn="l"/>
            <a:r>
              <a:rPr sz="1100" b="0" i="0">
                <a:solidFill>
                  <a:srgbClr val="0F172A"/>
                </a:solidFill>
                <a:latin typeface="Calibri"/>
              </a:rPr>
              <a:t>自分のPCでしか動かない</a:t>
            </a:r>
          </a:p>
        </p:txBody>
      </p:sp>
      <p:sp>
        <p:nvSpPr>
          <p:cNvPr id="11" name="TextBox 10"/>
          <p:cNvSpPr txBox="1"/>
          <p:nvPr/>
        </p:nvSpPr>
        <p:spPr>
          <a:xfrm>
            <a:off x="777240" y="3108960"/>
            <a:ext cx="228600" cy="274320"/>
          </a:xfrm>
          <a:prstGeom prst="rect">
            <a:avLst/>
          </a:prstGeom>
          <a:noFill/>
        </p:spPr>
        <p:txBody>
          <a:bodyPr wrap="square" lIns="45720" rIns="45720" tIns="18288" bIns="18288" anchor="t">
            <a:spAutoFit/>
          </a:bodyPr>
          <a:lstStyle/>
          <a:p>
            <a:pPr algn="l"/>
            <a:r>
              <a:rPr sz="1200" b="1" i="0">
                <a:solidFill>
                  <a:srgbClr val="EF4444"/>
                </a:solidFill>
                <a:latin typeface="Calibri"/>
              </a:rPr>
              <a:t>✗</a:t>
            </a:r>
          </a:p>
        </p:txBody>
      </p:sp>
      <p:sp>
        <p:nvSpPr>
          <p:cNvPr id="12" name="TextBox 11"/>
          <p:cNvSpPr txBox="1"/>
          <p:nvPr/>
        </p:nvSpPr>
        <p:spPr>
          <a:xfrm>
            <a:off x="1051560" y="3108960"/>
            <a:ext cx="4983480" cy="274320"/>
          </a:xfrm>
          <a:prstGeom prst="rect">
            <a:avLst/>
          </a:prstGeom>
          <a:noFill/>
        </p:spPr>
        <p:txBody>
          <a:bodyPr wrap="square" lIns="45720" rIns="45720" tIns="18288" bIns="18288" anchor="t">
            <a:spAutoFit/>
          </a:bodyPr>
          <a:lstStyle/>
          <a:p>
            <a:pPr algn="l"/>
            <a:r>
              <a:rPr sz="1100" b="0" i="0">
                <a:solidFill>
                  <a:srgbClr val="0F172A"/>
                </a:solidFill>
                <a:latin typeface="Calibri"/>
              </a:rPr>
              <a:t>友人や家族に遊ばせられない</a:t>
            </a:r>
          </a:p>
        </p:txBody>
      </p:sp>
      <p:sp>
        <p:nvSpPr>
          <p:cNvPr id="13" name="TextBox 12"/>
          <p:cNvSpPr txBox="1"/>
          <p:nvPr/>
        </p:nvSpPr>
        <p:spPr>
          <a:xfrm>
            <a:off x="777240" y="3383280"/>
            <a:ext cx="228600" cy="274320"/>
          </a:xfrm>
          <a:prstGeom prst="rect">
            <a:avLst/>
          </a:prstGeom>
          <a:noFill/>
        </p:spPr>
        <p:txBody>
          <a:bodyPr wrap="square" lIns="45720" rIns="45720" tIns="18288" bIns="18288" anchor="t">
            <a:spAutoFit/>
          </a:bodyPr>
          <a:lstStyle/>
          <a:p>
            <a:pPr algn="l"/>
            <a:r>
              <a:rPr sz="1200" b="1" i="0">
                <a:solidFill>
                  <a:srgbClr val="EF4444"/>
                </a:solidFill>
                <a:latin typeface="Calibri"/>
              </a:rPr>
              <a:t>✗</a:t>
            </a:r>
          </a:p>
        </p:txBody>
      </p:sp>
      <p:sp>
        <p:nvSpPr>
          <p:cNvPr id="14" name="TextBox 13"/>
          <p:cNvSpPr txBox="1"/>
          <p:nvPr/>
        </p:nvSpPr>
        <p:spPr>
          <a:xfrm>
            <a:off x="1051560" y="3383280"/>
            <a:ext cx="4983480" cy="274320"/>
          </a:xfrm>
          <a:prstGeom prst="rect">
            <a:avLst/>
          </a:prstGeom>
          <a:noFill/>
        </p:spPr>
        <p:txBody>
          <a:bodyPr wrap="square" lIns="45720" rIns="45720" tIns="18288" bIns="18288" anchor="t">
            <a:spAutoFit/>
          </a:bodyPr>
          <a:lstStyle/>
          <a:p>
            <a:pPr algn="l"/>
            <a:r>
              <a:rPr sz="1100" b="0" i="0">
                <a:solidFill>
                  <a:srgbClr val="0F172A"/>
                </a:solidFill>
                <a:latin typeface="Calibri"/>
              </a:rPr>
              <a:t>ポートフォリオに使えない</a:t>
            </a:r>
          </a:p>
        </p:txBody>
      </p:sp>
      <p:sp>
        <p:nvSpPr>
          <p:cNvPr id="15" name="TextBox 14"/>
          <p:cNvSpPr txBox="1"/>
          <p:nvPr/>
        </p:nvSpPr>
        <p:spPr>
          <a:xfrm>
            <a:off x="777240" y="3657599"/>
            <a:ext cx="228600" cy="274320"/>
          </a:xfrm>
          <a:prstGeom prst="rect">
            <a:avLst/>
          </a:prstGeom>
          <a:noFill/>
        </p:spPr>
        <p:txBody>
          <a:bodyPr wrap="square" lIns="45720" rIns="45720" tIns="18288" bIns="18288" anchor="t">
            <a:spAutoFit/>
          </a:bodyPr>
          <a:lstStyle/>
          <a:p>
            <a:pPr algn="l"/>
            <a:r>
              <a:rPr sz="1200" b="1" i="0">
                <a:solidFill>
                  <a:srgbClr val="EF4444"/>
                </a:solidFill>
                <a:latin typeface="Calibri"/>
              </a:rPr>
              <a:t>✗</a:t>
            </a:r>
          </a:p>
        </p:txBody>
      </p:sp>
      <p:sp>
        <p:nvSpPr>
          <p:cNvPr id="16" name="TextBox 15"/>
          <p:cNvSpPr txBox="1"/>
          <p:nvPr/>
        </p:nvSpPr>
        <p:spPr>
          <a:xfrm>
            <a:off x="1051560" y="3657599"/>
            <a:ext cx="4983480" cy="274320"/>
          </a:xfrm>
          <a:prstGeom prst="rect">
            <a:avLst/>
          </a:prstGeom>
          <a:noFill/>
        </p:spPr>
        <p:txBody>
          <a:bodyPr wrap="square" lIns="45720" rIns="45720" tIns="18288" bIns="18288" anchor="t">
            <a:spAutoFit/>
          </a:bodyPr>
          <a:lstStyle/>
          <a:p>
            <a:pPr algn="l"/>
            <a:r>
              <a:rPr sz="1100" b="0" i="0">
                <a:solidFill>
                  <a:srgbClr val="0F172A"/>
                </a:solidFill>
                <a:latin typeface="Calibri"/>
              </a:rPr>
              <a:t>実務スキルが身につかない</a:t>
            </a:r>
          </a:p>
        </p:txBody>
      </p:sp>
      <p:sp>
        <p:nvSpPr>
          <p:cNvPr id="17" name="Rectangle 16"/>
          <p:cNvSpPr/>
          <p:nvPr/>
        </p:nvSpPr>
        <p:spPr>
          <a:xfrm>
            <a:off x="6172200" y="1783080"/>
            <a:ext cx="5440680" cy="219456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8" name="Rectangle 17"/>
          <p:cNvSpPr/>
          <p:nvPr/>
        </p:nvSpPr>
        <p:spPr>
          <a:xfrm>
            <a:off x="6172200" y="1783080"/>
            <a:ext cx="73152" cy="2194560"/>
          </a:xfrm>
          <a:prstGeom prst="rect">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9" name="TextBox 18"/>
          <p:cNvSpPr txBox="1"/>
          <p:nvPr/>
        </p:nvSpPr>
        <p:spPr>
          <a:xfrm>
            <a:off x="6400800" y="1947672"/>
            <a:ext cx="5074920" cy="274320"/>
          </a:xfrm>
          <a:prstGeom prst="rect">
            <a:avLst/>
          </a:prstGeom>
          <a:noFill/>
        </p:spPr>
        <p:txBody>
          <a:bodyPr wrap="square" lIns="45720" rIns="45720" tIns="18288" bIns="18288" anchor="t">
            <a:spAutoFit/>
          </a:bodyPr>
          <a:lstStyle/>
          <a:p>
            <a:pPr algn="l"/>
            <a:r>
              <a:rPr sz="1000" b="1" i="0">
                <a:solidFill>
                  <a:srgbClr val="10B981"/>
                </a:solidFill>
                <a:latin typeface="Calibri"/>
              </a:rPr>
              <a:t>AFTER</a:t>
            </a:r>
          </a:p>
        </p:txBody>
      </p:sp>
      <p:sp>
        <p:nvSpPr>
          <p:cNvPr id="20" name="TextBox 19"/>
          <p:cNvSpPr txBox="1"/>
          <p:nvPr/>
        </p:nvSpPr>
        <p:spPr>
          <a:xfrm>
            <a:off x="6400800" y="2240280"/>
            <a:ext cx="5074920" cy="457200"/>
          </a:xfrm>
          <a:prstGeom prst="rect">
            <a:avLst/>
          </a:prstGeom>
          <a:noFill/>
        </p:spPr>
        <p:txBody>
          <a:bodyPr wrap="square" lIns="45720" rIns="45720" tIns="18288" bIns="18288" anchor="t">
            <a:spAutoFit/>
          </a:bodyPr>
          <a:lstStyle/>
          <a:p>
            <a:pPr algn="l"/>
            <a:r>
              <a:rPr sz="2000" b="1" i="0">
                <a:solidFill>
                  <a:srgbClr val="1E3A5F"/>
                </a:solidFill>
                <a:latin typeface="Cambria"/>
              </a:rPr>
              <a:t>公開されたWebサービス</a:t>
            </a:r>
          </a:p>
        </p:txBody>
      </p:sp>
      <p:sp>
        <p:nvSpPr>
          <p:cNvPr id="21" name="TextBox 20"/>
          <p:cNvSpPr txBox="1"/>
          <p:nvPr/>
        </p:nvSpPr>
        <p:spPr>
          <a:xfrm>
            <a:off x="6400800" y="2834640"/>
            <a:ext cx="228600" cy="274320"/>
          </a:xfrm>
          <a:prstGeom prst="rect">
            <a:avLst/>
          </a:prstGeom>
          <a:noFill/>
        </p:spPr>
        <p:txBody>
          <a:bodyPr wrap="square" lIns="45720" rIns="45720" tIns="18288" bIns="18288" anchor="t">
            <a:spAutoFit/>
          </a:bodyPr>
          <a:lstStyle/>
          <a:p>
            <a:pPr algn="l"/>
            <a:r>
              <a:rPr sz="1200" b="1" i="0">
                <a:solidFill>
                  <a:srgbClr val="10B981"/>
                </a:solidFill>
                <a:latin typeface="Calibri"/>
              </a:rPr>
              <a:t>✓</a:t>
            </a:r>
          </a:p>
        </p:txBody>
      </p:sp>
      <p:sp>
        <p:nvSpPr>
          <p:cNvPr id="22" name="TextBox 21"/>
          <p:cNvSpPr txBox="1"/>
          <p:nvPr/>
        </p:nvSpPr>
        <p:spPr>
          <a:xfrm>
            <a:off x="6675120" y="2834640"/>
            <a:ext cx="4983480" cy="274320"/>
          </a:xfrm>
          <a:prstGeom prst="rect">
            <a:avLst/>
          </a:prstGeom>
          <a:noFill/>
        </p:spPr>
        <p:txBody>
          <a:bodyPr wrap="square" lIns="45720" rIns="45720" tIns="18288" bIns="18288" anchor="t">
            <a:spAutoFit/>
          </a:bodyPr>
          <a:lstStyle/>
          <a:p>
            <a:pPr algn="l"/>
            <a:r>
              <a:rPr sz="1100" b="0" i="0">
                <a:solidFill>
                  <a:srgbClr val="0F172A"/>
                </a:solidFill>
                <a:latin typeface="Calibri"/>
              </a:rPr>
              <a:t>URL を共有して誰でもアクセス</a:t>
            </a:r>
          </a:p>
        </p:txBody>
      </p:sp>
      <p:sp>
        <p:nvSpPr>
          <p:cNvPr id="23" name="TextBox 22"/>
          <p:cNvSpPr txBox="1"/>
          <p:nvPr/>
        </p:nvSpPr>
        <p:spPr>
          <a:xfrm>
            <a:off x="6400800" y="3108960"/>
            <a:ext cx="228600" cy="274320"/>
          </a:xfrm>
          <a:prstGeom prst="rect">
            <a:avLst/>
          </a:prstGeom>
          <a:noFill/>
        </p:spPr>
        <p:txBody>
          <a:bodyPr wrap="square" lIns="45720" rIns="45720" tIns="18288" bIns="18288" anchor="t">
            <a:spAutoFit/>
          </a:bodyPr>
          <a:lstStyle/>
          <a:p>
            <a:pPr algn="l"/>
            <a:r>
              <a:rPr sz="1200" b="1" i="0">
                <a:solidFill>
                  <a:srgbClr val="10B981"/>
                </a:solidFill>
                <a:latin typeface="Calibri"/>
              </a:rPr>
              <a:t>✓</a:t>
            </a:r>
          </a:p>
        </p:txBody>
      </p:sp>
      <p:sp>
        <p:nvSpPr>
          <p:cNvPr id="24" name="TextBox 23"/>
          <p:cNvSpPr txBox="1"/>
          <p:nvPr/>
        </p:nvSpPr>
        <p:spPr>
          <a:xfrm>
            <a:off x="6675120" y="3108960"/>
            <a:ext cx="4983480" cy="274320"/>
          </a:xfrm>
          <a:prstGeom prst="rect">
            <a:avLst/>
          </a:prstGeom>
          <a:noFill/>
        </p:spPr>
        <p:txBody>
          <a:bodyPr wrap="square" lIns="45720" rIns="45720" tIns="18288" bIns="18288" anchor="t">
            <a:spAutoFit/>
          </a:bodyPr>
          <a:lstStyle/>
          <a:p>
            <a:pPr algn="l"/>
            <a:r>
              <a:rPr sz="1100" b="0" i="0">
                <a:solidFill>
                  <a:srgbClr val="0F172A"/>
                </a:solidFill>
                <a:latin typeface="Calibri"/>
              </a:rPr>
              <a:t>ポートフォリオとして使える</a:t>
            </a:r>
          </a:p>
        </p:txBody>
      </p:sp>
      <p:sp>
        <p:nvSpPr>
          <p:cNvPr id="25" name="TextBox 24"/>
          <p:cNvSpPr txBox="1"/>
          <p:nvPr/>
        </p:nvSpPr>
        <p:spPr>
          <a:xfrm>
            <a:off x="6400800" y="3383280"/>
            <a:ext cx="228600" cy="274320"/>
          </a:xfrm>
          <a:prstGeom prst="rect">
            <a:avLst/>
          </a:prstGeom>
          <a:noFill/>
        </p:spPr>
        <p:txBody>
          <a:bodyPr wrap="square" lIns="45720" rIns="45720" tIns="18288" bIns="18288" anchor="t">
            <a:spAutoFit/>
          </a:bodyPr>
          <a:lstStyle/>
          <a:p>
            <a:pPr algn="l"/>
            <a:r>
              <a:rPr sz="1200" b="1" i="0">
                <a:solidFill>
                  <a:srgbClr val="10B981"/>
                </a:solidFill>
                <a:latin typeface="Calibri"/>
              </a:rPr>
              <a:t>✓</a:t>
            </a:r>
          </a:p>
        </p:txBody>
      </p:sp>
      <p:sp>
        <p:nvSpPr>
          <p:cNvPr id="26" name="TextBox 25"/>
          <p:cNvSpPr txBox="1"/>
          <p:nvPr/>
        </p:nvSpPr>
        <p:spPr>
          <a:xfrm>
            <a:off x="6675120" y="3383280"/>
            <a:ext cx="4983480" cy="274320"/>
          </a:xfrm>
          <a:prstGeom prst="rect">
            <a:avLst/>
          </a:prstGeom>
          <a:noFill/>
        </p:spPr>
        <p:txBody>
          <a:bodyPr wrap="square" lIns="45720" rIns="45720" tIns="18288" bIns="18288" anchor="t">
            <a:spAutoFit/>
          </a:bodyPr>
          <a:lstStyle/>
          <a:p>
            <a:pPr algn="l"/>
            <a:r>
              <a:rPr sz="1100" b="0" i="0">
                <a:solidFill>
                  <a:srgbClr val="0F172A"/>
                </a:solidFill>
                <a:latin typeface="Calibri"/>
              </a:rPr>
              <a:t>実際の運用を経験</a:t>
            </a:r>
          </a:p>
        </p:txBody>
      </p:sp>
      <p:sp>
        <p:nvSpPr>
          <p:cNvPr id="27" name="TextBox 26"/>
          <p:cNvSpPr txBox="1"/>
          <p:nvPr/>
        </p:nvSpPr>
        <p:spPr>
          <a:xfrm>
            <a:off x="6400800" y="3657599"/>
            <a:ext cx="228600" cy="274320"/>
          </a:xfrm>
          <a:prstGeom prst="rect">
            <a:avLst/>
          </a:prstGeom>
          <a:noFill/>
        </p:spPr>
        <p:txBody>
          <a:bodyPr wrap="square" lIns="45720" rIns="45720" tIns="18288" bIns="18288" anchor="t">
            <a:spAutoFit/>
          </a:bodyPr>
          <a:lstStyle/>
          <a:p>
            <a:pPr algn="l"/>
            <a:r>
              <a:rPr sz="1200" b="1" i="0">
                <a:solidFill>
                  <a:srgbClr val="10B981"/>
                </a:solidFill>
                <a:latin typeface="Calibri"/>
              </a:rPr>
              <a:t>✓</a:t>
            </a:r>
          </a:p>
        </p:txBody>
      </p:sp>
      <p:sp>
        <p:nvSpPr>
          <p:cNvPr id="28" name="TextBox 27"/>
          <p:cNvSpPr txBox="1"/>
          <p:nvPr/>
        </p:nvSpPr>
        <p:spPr>
          <a:xfrm>
            <a:off x="6675120" y="3657599"/>
            <a:ext cx="4983480" cy="274320"/>
          </a:xfrm>
          <a:prstGeom prst="rect">
            <a:avLst/>
          </a:prstGeom>
          <a:noFill/>
        </p:spPr>
        <p:txBody>
          <a:bodyPr wrap="square" lIns="45720" rIns="45720" tIns="18288" bIns="18288" anchor="t">
            <a:spAutoFit/>
          </a:bodyPr>
          <a:lstStyle/>
          <a:p>
            <a:pPr algn="l"/>
            <a:r>
              <a:rPr sz="1100" b="0" i="0">
                <a:solidFill>
                  <a:srgbClr val="0F172A"/>
                </a:solidFill>
                <a:latin typeface="Calibri"/>
              </a:rPr>
              <a:t>24時間365日稼働</a:t>
            </a:r>
          </a:p>
        </p:txBody>
      </p:sp>
      <p:sp>
        <p:nvSpPr>
          <p:cNvPr id="29" name="TextBox 28"/>
          <p:cNvSpPr txBox="1"/>
          <p:nvPr/>
        </p:nvSpPr>
        <p:spPr>
          <a:xfrm>
            <a:off x="548640" y="4206240"/>
            <a:ext cx="7315200" cy="365760"/>
          </a:xfrm>
          <a:prstGeom prst="rect">
            <a:avLst/>
          </a:prstGeom>
          <a:noFill/>
        </p:spPr>
        <p:txBody>
          <a:bodyPr wrap="square" lIns="45720" rIns="45720" tIns="18288" bIns="18288" anchor="t">
            <a:spAutoFit/>
          </a:bodyPr>
          <a:lstStyle/>
          <a:p>
            <a:pPr algn="l"/>
            <a:r>
              <a:rPr sz="1400" b="1" i="0">
                <a:solidFill>
                  <a:srgbClr val="1E3A5F"/>
                </a:solidFill>
                <a:latin typeface="Cambria"/>
              </a:rPr>
              <a:t>学習の流れ — 全3章でデプロイ完了</a:t>
            </a:r>
          </a:p>
        </p:txBody>
      </p:sp>
      <p:sp>
        <p:nvSpPr>
          <p:cNvPr id="30" name="Rectangle 29"/>
          <p:cNvSpPr/>
          <p:nvPr/>
        </p:nvSpPr>
        <p:spPr>
          <a:xfrm>
            <a:off x="548640" y="4663440"/>
            <a:ext cx="3657600" cy="150876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1" name="Rectangle 30"/>
          <p:cNvSpPr/>
          <p:nvPr/>
        </p:nvSpPr>
        <p:spPr>
          <a:xfrm>
            <a:off x="548640" y="4663440"/>
            <a:ext cx="73152" cy="150876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2" name="TextBox 31"/>
          <p:cNvSpPr txBox="1"/>
          <p:nvPr/>
        </p:nvSpPr>
        <p:spPr>
          <a:xfrm>
            <a:off x="777240" y="4800600"/>
            <a:ext cx="3291840" cy="274320"/>
          </a:xfrm>
          <a:prstGeom prst="rect">
            <a:avLst/>
          </a:prstGeom>
          <a:noFill/>
        </p:spPr>
        <p:txBody>
          <a:bodyPr wrap="square" lIns="45720" rIns="45720" tIns="18288" bIns="18288" anchor="t">
            <a:spAutoFit/>
          </a:bodyPr>
          <a:lstStyle/>
          <a:p>
            <a:pPr algn="l"/>
            <a:r>
              <a:rPr sz="1000" b="1" i="0">
                <a:solidFill>
                  <a:srgbClr val="3B82F6"/>
                </a:solidFill>
                <a:latin typeface="Calibri"/>
              </a:rPr>
              <a:t>第8章</a:t>
            </a:r>
          </a:p>
        </p:txBody>
      </p:sp>
      <p:sp>
        <p:nvSpPr>
          <p:cNvPr id="33" name="Rounded Rectangle 32"/>
          <p:cNvSpPr/>
          <p:nvPr/>
        </p:nvSpPr>
        <p:spPr>
          <a:xfrm>
            <a:off x="3017520" y="4754880"/>
            <a:ext cx="1005840" cy="365760"/>
          </a:xfrm>
          <a:prstGeom prst="round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4" name="TextBox 33"/>
          <p:cNvSpPr txBox="1"/>
          <p:nvPr/>
        </p:nvSpPr>
        <p:spPr>
          <a:xfrm>
            <a:off x="3017520" y="4800600"/>
            <a:ext cx="1005840" cy="274320"/>
          </a:xfrm>
          <a:prstGeom prst="rect">
            <a:avLst/>
          </a:prstGeom>
          <a:noFill/>
        </p:spPr>
        <p:txBody>
          <a:bodyPr wrap="square" lIns="45720" rIns="45720" tIns="18288" bIns="18288" anchor="t">
            <a:spAutoFit/>
          </a:bodyPr>
          <a:lstStyle/>
          <a:p>
            <a:pPr algn="ctr"/>
            <a:r>
              <a:rPr sz="1000" b="1" i="0">
                <a:solidFill>
                  <a:srgbClr val="FFFFFF"/>
                </a:solidFill>
                <a:latin typeface="Calibri"/>
              </a:rPr>
              <a:t>ここ</a:t>
            </a:r>
          </a:p>
        </p:txBody>
      </p:sp>
      <p:sp>
        <p:nvSpPr>
          <p:cNvPr id="35" name="TextBox 34"/>
          <p:cNvSpPr txBox="1"/>
          <p:nvPr/>
        </p:nvSpPr>
        <p:spPr>
          <a:xfrm>
            <a:off x="777240" y="5166360"/>
            <a:ext cx="3291840" cy="457200"/>
          </a:xfrm>
          <a:prstGeom prst="rect">
            <a:avLst/>
          </a:prstGeom>
          <a:noFill/>
        </p:spPr>
        <p:txBody>
          <a:bodyPr wrap="square" lIns="45720" rIns="45720" tIns="18288" bIns="18288" anchor="t">
            <a:spAutoFit/>
          </a:bodyPr>
          <a:lstStyle/>
          <a:p>
            <a:pPr algn="l"/>
            <a:r>
              <a:rPr sz="1800" b="1" i="0">
                <a:solidFill>
                  <a:srgbClr val="1E3A5F"/>
                </a:solidFill>
                <a:latin typeface="Cambria"/>
              </a:rPr>
              <a:t>アカウント作成</a:t>
            </a:r>
          </a:p>
        </p:txBody>
      </p:sp>
      <p:sp>
        <p:nvSpPr>
          <p:cNvPr id="36" name="TextBox 35"/>
          <p:cNvSpPr txBox="1"/>
          <p:nvPr/>
        </p:nvSpPr>
        <p:spPr>
          <a:xfrm>
            <a:off x="777240" y="5623560"/>
            <a:ext cx="3291840" cy="457200"/>
          </a:xfrm>
          <a:prstGeom prst="rect">
            <a:avLst/>
          </a:prstGeom>
          <a:noFill/>
        </p:spPr>
        <p:txBody>
          <a:bodyPr wrap="square" lIns="45720" rIns="45720" tIns="18288" bIns="18288" anchor="t">
            <a:spAutoFit/>
          </a:bodyPr>
          <a:lstStyle/>
          <a:p>
            <a:pPr algn="l"/>
            <a:r>
              <a:rPr sz="1100" b="0" i="0">
                <a:solidFill>
                  <a:srgbClr val="64748B"/>
                </a:solidFill>
                <a:latin typeface="Calibri"/>
              </a:rPr>
              <a:t>コンソール基本</a:t>
            </a:r>
          </a:p>
        </p:txBody>
      </p:sp>
      <p:sp>
        <p:nvSpPr>
          <p:cNvPr id="37" name="Rectangle 36"/>
          <p:cNvSpPr/>
          <p:nvPr/>
        </p:nvSpPr>
        <p:spPr>
          <a:xfrm>
            <a:off x="4297680" y="4663440"/>
            <a:ext cx="3657600" cy="150876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8" name="Rectangle 37"/>
          <p:cNvSpPr/>
          <p:nvPr/>
        </p:nvSpPr>
        <p:spPr>
          <a:xfrm>
            <a:off x="4297680" y="4663440"/>
            <a:ext cx="73152" cy="150876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9" name="TextBox 38"/>
          <p:cNvSpPr txBox="1"/>
          <p:nvPr/>
        </p:nvSpPr>
        <p:spPr>
          <a:xfrm>
            <a:off x="4526280" y="4800600"/>
            <a:ext cx="3291840" cy="274320"/>
          </a:xfrm>
          <a:prstGeom prst="rect">
            <a:avLst/>
          </a:prstGeom>
          <a:noFill/>
        </p:spPr>
        <p:txBody>
          <a:bodyPr wrap="square" lIns="45720" rIns="45720" tIns="18288" bIns="18288" anchor="t">
            <a:spAutoFit/>
          </a:bodyPr>
          <a:lstStyle/>
          <a:p>
            <a:pPr algn="l"/>
            <a:r>
              <a:rPr sz="1000" b="1" i="0">
                <a:solidFill>
                  <a:srgbClr val="F59E0B"/>
                </a:solidFill>
                <a:latin typeface="Calibri"/>
              </a:rPr>
              <a:t>第9章</a:t>
            </a:r>
          </a:p>
        </p:txBody>
      </p:sp>
      <p:sp>
        <p:nvSpPr>
          <p:cNvPr id="40" name="Rounded Rectangle 39"/>
          <p:cNvSpPr/>
          <p:nvPr/>
        </p:nvSpPr>
        <p:spPr>
          <a:xfrm>
            <a:off x="6766560" y="4754880"/>
            <a:ext cx="1005840" cy="365760"/>
          </a:xfrm>
          <a:prstGeom prst="round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1" name="TextBox 40"/>
          <p:cNvSpPr txBox="1"/>
          <p:nvPr/>
        </p:nvSpPr>
        <p:spPr>
          <a:xfrm>
            <a:off x="6766560" y="4800600"/>
            <a:ext cx="1005840" cy="274320"/>
          </a:xfrm>
          <a:prstGeom prst="rect">
            <a:avLst/>
          </a:prstGeom>
          <a:noFill/>
        </p:spPr>
        <p:txBody>
          <a:bodyPr wrap="square" lIns="45720" rIns="45720" tIns="18288" bIns="18288" anchor="t">
            <a:spAutoFit/>
          </a:bodyPr>
          <a:lstStyle/>
          <a:p>
            <a:pPr algn="ctr"/>
            <a:r>
              <a:rPr sz="1000" b="1" i="0">
                <a:solidFill>
                  <a:srgbClr val="FFFFFF"/>
                </a:solidFill>
                <a:latin typeface="Calibri"/>
              </a:rPr>
              <a:t>次章</a:t>
            </a:r>
          </a:p>
        </p:txBody>
      </p:sp>
      <p:sp>
        <p:nvSpPr>
          <p:cNvPr id="42" name="TextBox 41"/>
          <p:cNvSpPr txBox="1"/>
          <p:nvPr/>
        </p:nvSpPr>
        <p:spPr>
          <a:xfrm>
            <a:off x="4526280" y="5166360"/>
            <a:ext cx="3291840" cy="457200"/>
          </a:xfrm>
          <a:prstGeom prst="rect">
            <a:avLst/>
          </a:prstGeom>
          <a:noFill/>
        </p:spPr>
        <p:txBody>
          <a:bodyPr wrap="square" lIns="45720" rIns="45720" tIns="18288" bIns="18288" anchor="t">
            <a:spAutoFit/>
          </a:bodyPr>
          <a:lstStyle/>
          <a:p>
            <a:pPr algn="l"/>
            <a:r>
              <a:rPr sz="1800" b="1" i="0">
                <a:solidFill>
                  <a:srgbClr val="1E3A5F"/>
                </a:solidFill>
                <a:latin typeface="Cambria"/>
              </a:rPr>
              <a:t>請求アラート</a:t>
            </a:r>
          </a:p>
        </p:txBody>
      </p:sp>
      <p:sp>
        <p:nvSpPr>
          <p:cNvPr id="43" name="TextBox 42"/>
          <p:cNvSpPr txBox="1"/>
          <p:nvPr/>
        </p:nvSpPr>
        <p:spPr>
          <a:xfrm>
            <a:off x="4526280" y="5623560"/>
            <a:ext cx="3291840" cy="457200"/>
          </a:xfrm>
          <a:prstGeom prst="rect">
            <a:avLst/>
          </a:prstGeom>
          <a:noFill/>
        </p:spPr>
        <p:txBody>
          <a:bodyPr wrap="square" lIns="45720" rIns="45720" tIns="18288" bIns="18288" anchor="t">
            <a:spAutoFit/>
          </a:bodyPr>
          <a:lstStyle/>
          <a:p>
            <a:pPr algn="l"/>
            <a:r>
              <a:rPr sz="1100" b="0" i="0">
                <a:solidFill>
                  <a:srgbClr val="64748B"/>
                </a:solidFill>
                <a:latin typeface="Calibri"/>
              </a:rPr>
              <a:t>IAM + AWS CLI</a:t>
            </a:r>
          </a:p>
        </p:txBody>
      </p:sp>
      <p:sp>
        <p:nvSpPr>
          <p:cNvPr id="44" name="Rectangle 43"/>
          <p:cNvSpPr/>
          <p:nvPr/>
        </p:nvSpPr>
        <p:spPr>
          <a:xfrm>
            <a:off x="8046720" y="4663440"/>
            <a:ext cx="3657600" cy="150876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5" name="Rectangle 44"/>
          <p:cNvSpPr/>
          <p:nvPr/>
        </p:nvSpPr>
        <p:spPr>
          <a:xfrm>
            <a:off x="8046720" y="4663440"/>
            <a:ext cx="73152" cy="1508760"/>
          </a:xfrm>
          <a:prstGeom prst="rect">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6" name="TextBox 45"/>
          <p:cNvSpPr txBox="1"/>
          <p:nvPr/>
        </p:nvSpPr>
        <p:spPr>
          <a:xfrm>
            <a:off x="8275320" y="4800600"/>
            <a:ext cx="3291840" cy="274320"/>
          </a:xfrm>
          <a:prstGeom prst="rect">
            <a:avLst/>
          </a:prstGeom>
          <a:noFill/>
        </p:spPr>
        <p:txBody>
          <a:bodyPr wrap="square" lIns="45720" rIns="45720" tIns="18288" bIns="18288" anchor="t">
            <a:spAutoFit/>
          </a:bodyPr>
          <a:lstStyle/>
          <a:p>
            <a:pPr algn="l"/>
            <a:r>
              <a:rPr sz="1000" b="1" i="0">
                <a:solidFill>
                  <a:srgbClr val="10B981"/>
                </a:solidFill>
                <a:latin typeface="Calibri"/>
              </a:rPr>
              <a:t>第10章</a:t>
            </a:r>
          </a:p>
        </p:txBody>
      </p:sp>
      <p:sp>
        <p:nvSpPr>
          <p:cNvPr id="47" name="Rounded Rectangle 46"/>
          <p:cNvSpPr/>
          <p:nvPr/>
        </p:nvSpPr>
        <p:spPr>
          <a:xfrm>
            <a:off x="10515600" y="4754880"/>
            <a:ext cx="1005840" cy="365760"/>
          </a:xfrm>
          <a:prstGeom prst="roundRect">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8" name="TextBox 47"/>
          <p:cNvSpPr txBox="1"/>
          <p:nvPr/>
        </p:nvSpPr>
        <p:spPr>
          <a:xfrm>
            <a:off x="10515600" y="4800600"/>
            <a:ext cx="1005840" cy="274320"/>
          </a:xfrm>
          <a:prstGeom prst="rect">
            <a:avLst/>
          </a:prstGeom>
          <a:noFill/>
        </p:spPr>
        <p:txBody>
          <a:bodyPr wrap="square" lIns="45720" rIns="45720" tIns="18288" bIns="18288" anchor="t">
            <a:spAutoFit/>
          </a:bodyPr>
          <a:lstStyle/>
          <a:p>
            <a:pPr algn="ctr"/>
            <a:r>
              <a:rPr sz="1000" b="1" i="0">
                <a:solidFill>
                  <a:srgbClr val="FFFFFF"/>
                </a:solidFill>
                <a:latin typeface="Calibri"/>
              </a:rPr>
              <a:t>ゴール</a:t>
            </a:r>
          </a:p>
        </p:txBody>
      </p:sp>
      <p:sp>
        <p:nvSpPr>
          <p:cNvPr id="49" name="TextBox 48"/>
          <p:cNvSpPr txBox="1"/>
          <p:nvPr/>
        </p:nvSpPr>
        <p:spPr>
          <a:xfrm>
            <a:off x="8275320" y="5166360"/>
            <a:ext cx="3291840" cy="457200"/>
          </a:xfrm>
          <a:prstGeom prst="rect">
            <a:avLst/>
          </a:prstGeom>
          <a:noFill/>
        </p:spPr>
        <p:txBody>
          <a:bodyPr wrap="square" lIns="45720" rIns="45720" tIns="18288" bIns="18288" anchor="t">
            <a:spAutoFit/>
          </a:bodyPr>
          <a:lstStyle/>
          <a:p>
            <a:pPr algn="l"/>
            <a:r>
              <a:rPr sz="1800" b="1" i="0">
                <a:solidFill>
                  <a:srgbClr val="1E3A5F"/>
                </a:solidFill>
                <a:latin typeface="Cambria"/>
              </a:rPr>
              <a:t>EC2 デプロイ</a:t>
            </a:r>
          </a:p>
        </p:txBody>
      </p:sp>
      <p:sp>
        <p:nvSpPr>
          <p:cNvPr id="50" name="TextBox 49"/>
          <p:cNvSpPr txBox="1"/>
          <p:nvPr/>
        </p:nvSpPr>
        <p:spPr>
          <a:xfrm>
            <a:off x="8275320" y="5623560"/>
            <a:ext cx="3291840" cy="457200"/>
          </a:xfrm>
          <a:prstGeom prst="rect">
            <a:avLst/>
          </a:prstGeom>
          <a:noFill/>
        </p:spPr>
        <p:txBody>
          <a:bodyPr wrap="square" lIns="45720" rIns="45720" tIns="18288" bIns="18288" anchor="t">
            <a:spAutoFit/>
          </a:bodyPr>
          <a:lstStyle/>
          <a:p>
            <a:pPr algn="l"/>
            <a:r>
              <a:rPr sz="1100" b="0" i="0">
                <a:solidFill>
                  <a:srgbClr val="64748B"/>
                </a:solidFill>
                <a:latin typeface="Calibri"/>
              </a:rPr>
              <a:t>実際に公開</a:t>
            </a:r>
          </a:p>
        </p:txBody>
      </p:sp>
      <p:sp>
        <p:nvSpPr>
          <p:cNvPr id="51" name="TextBox 50"/>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第8章 — AWSデプロイの準備1</a:t>
            </a:r>
          </a:p>
        </p:txBody>
      </p:sp>
      <p:sp>
        <p:nvSpPr>
          <p:cNvPr id="52" name="TextBox 51"/>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3 / 18</a:t>
            </a:r>
          </a:p>
        </p:txBody>
      </p:sp>
      <p:pic>
        <p:nvPicPr>
          <p:cNvPr id="53" name="slide_03.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5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53"/>
                </p:tgtEl>
              </p:cMediaNode>
            </p:audio>
          </p:childTnLst>
        </p:cTn>
      </p:par>
    </p:tnLst>
  </p:timing>
  <p:transition spd="med">
    <p:fade/>
  </p:transition>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1E3A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640080" y="2377440"/>
            <a:ext cx="3657600" cy="365760"/>
          </a:xfrm>
          <a:prstGeom prst="rect">
            <a:avLst/>
          </a:prstGeom>
          <a:noFill/>
        </p:spPr>
        <p:txBody>
          <a:bodyPr wrap="square" lIns="45720" rIns="45720" tIns="18288" bIns="18288" anchor="t">
            <a:spAutoFit/>
          </a:bodyPr>
          <a:lstStyle/>
          <a:p>
            <a:pPr algn="l"/>
            <a:r>
              <a:rPr sz="1400" b="1" i="0">
                <a:solidFill>
                  <a:srgbClr val="F59E0B"/>
                </a:solidFill>
                <a:latin typeface="Calibri"/>
              </a:rPr>
              <a:t>PART 1</a:t>
            </a:r>
          </a:p>
        </p:txBody>
      </p:sp>
      <p:sp>
        <p:nvSpPr>
          <p:cNvPr id="4" name="TextBox 3"/>
          <p:cNvSpPr txBox="1"/>
          <p:nvPr/>
        </p:nvSpPr>
        <p:spPr>
          <a:xfrm>
            <a:off x="640080" y="2743200"/>
            <a:ext cx="10972800" cy="1097280"/>
          </a:xfrm>
          <a:prstGeom prst="rect">
            <a:avLst/>
          </a:prstGeom>
          <a:noFill/>
        </p:spPr>
        <p:txBody>
          <a:bodyPr wrap="square" lIns="45720" rIns="45720" tIns="18288" bIns="18288" anchor="t">
            <a:spAutoFit/>
          </a:bodyPr>
          <a:lstStyle/>
          <a:p>
            <a:pPr algn="l"/>
            <a:r>
              <a:rPr sz="5400" b="1" i="0">
                <a:solidFill>
                  <a:srgbClr val="FFFFFF"/>
                </a:solidFill>
                <a:latin typeface="Cambria"/>
              </a:rPr>
              <a:t>AWS アカウント作成</a:t>
            </a:r>
          </a:p>
        </p:txBody>
      </p:sp>
      <p:sp>
        <p:nvSpPr>
          <p:cNvPr id="5" name="TextBox 4"/>
          <p:cNvSpPr txBox="1"/>
          <p:nvPr/>
        </p:nvSpPr>
        <p:spPr>
          <a:xfrm>
            <a:off x="640080" y="3840480"/>
            <a:ext cx="10972800" cy="457200"/>
          </a:xfrm>
          <a:prstGeom prst="rect">
            <a:avLst/>
          </a:prstGeom>
          <a:noFill/>
        </p:spPr>
        <p:txBody>
          <a:bodyPr wrap="square" lIns="45720" rIns="45720" tIns="18288" bIns="18288" anchor="t">
            <a:spAutoFit/>
          </a:bodyPr>
          <a:lstStyle/>
          <a:p>
            <a:pPr algn="l"/>
            <a:r>
              <a:rPr sz="1800" b="0" i="0">
                <a:solidFill>
                  <a:srgbClr val="CBD5E1"/>
                </a:solidFill>
                <a:latin typeface="Calibri"/>
              </a:rPr>
              <a:t>10分で完了する登録手順</a:t>
            </a:r>
          </a:p>
        </p:txBody>
      </p:sp>
      <p:sp>
        <p:nvSpPr>
          <p:cNvPr id="6" name="Rectangle 5"/>
          <p:cNvSpPr/>
          <p:nvPr/>
        </p:nvSpPr>
        <p:spPr>
          <a:xfrm>
            <a:off x="640080" y="4572000"/>
            <a:ext cx="914400" cy="73152"/>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pic>
        <p:nvPicPr>
          <p:cNvPr id="7" name="slide_04.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7"/>
                </p:tgtEl>
              </p:cMediaNode>
            </p:audio>
          </p:childTnLst>
        </p:cTn>
      </p:par>
    </p:tnLst>
  </p:timing>
  <p:transition spd="med">
    <p:fade/>
  </p:transition>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ACCOUNT</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アカウント作成 9ステップ</a:t>
            </a:r>
          </a:p>
        </p:txBody>
      </p:sp>
      <p:sp>
        <p:nvSpPr>
          <p:cNvPr id="5" name="Rectangle 4"/>
          <p:cNvSpPr/>
          <p:nvPr/>
        </p:nvSpPr>
        <p:spPr>
          <a:xfrm>
            <a:off x="548640" y="1828800"/>
            <a:ext cx="3657600" cy="13258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6" name="Rectangle 5"/>
          <p:cNvSpPr/>
          <p:nvPr/>
        </p:nvSpPr>
        <p:spPr>
          <a:xfrm>
            <a:off x="548640" y="1828800"/>
            <a:ext cx="73152" cy="132588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Oval 6"/>
          <p:cNvSpPr/>
          <p:nvPr/>
        </p:nvSpPr>
        <p:spPr>
          <a:xfrm>
            <a:off x="777240" y="2103120"/>
            <a:ext cx="640080" cy="64008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8" name="TextBox 7"/>
          <p:cNvSpPr txBox="1"/>
          <p:nvPr/>
        </p:nvSpPr>
        <p:spPr>
          <a:xfrm>
            <a:off x="777240" y="2176272"/>
            <a:ext cx="640080" cy="502920"/>
          </a:xfrm>
          <a:prstGeom prst="rect">
            <a:avLst/>
          </a:prstGeom>
          <a:noFill/>
        </p:spPr>
        <p:txBody>
          <a:bodyPr wrap="square" lIns="45720" rIns="45720" tIns="18288" bIns="18288" anchor="t">
            <a:spAutoFit/>
          </a:bodyPr>
          <a:lstStyle/>
          <a:p>
            <a:pPr algn="ctr"/>
            <a:r>
              <a:rPr sz="1800" b="1" i="0">
                <a:solidFill>
                  <a:srgbClr val="FFFFFF"/>
                </a:solidFill>
                <a:latin typeface="Cambria"/>
              </a:rPr>
              <a:t>01</a:t>
            </a:r>
          </a:p>
        </p:txBody>
      </p:sp>
      <p:sp>
        <p:nvSpPr>
          <p:cNvPr id="9" name="TextBox 8"/>
          <p:cNvSpPr txBox="1"/>
          <p:nvPr/>
        </p:nvSpPr>
        <p:spPr>
          <a:xfrm>
            <a:off x="1554480" y="2057400"/>
            <a:ext cx="2468880" cy="457200"/>
          </a:xfrm>
          <a:prstGeom prst="rect">
            <a:avLst/>
          </a:prstGeom>
          <a:noFill/>
        </p:spPr>
        <p:txBody>
          <a:bodyPr wrap="square" lIns="45720" rIns="45720" tIns="18288" bIns="18288" anchor="t">
            <a:spAutoFit/>
          </a:bodyPr>
          <a:lstStyle/>
          <a:p>
            <a:pPr algn="l"/>
            <a:r>
              <a:rPr sz="1600" b="1" i="0">
                <a:solidFill>
                  <a:srgbClr val="1E3A5F"/>
                </a:solidFill>
                <a:latin typeface="Cambria"/>
              </a:rPr>
              <a:t>AWS公式サイト</a:t>
            </a:r>
          </a:p>
        </p:txBody>
      </p:sp>
      <p:sp>
        <p:nvSpPr>
          <p:cNvPr id="10" name="TextBox 9"/>
          <p:cNvSpPr txBox="1"/>
          <p:nvPr/>
        </p:nvSpPr>
        <p:spPr>
          <a:xfrm>
            <a:off x="1554480" y="2560320"/>
            <a:ext cx="2468880" cy="457200"/>
          </a:xfrm>
          <a:prstGeom prst="rect">
            <a:avLst/>
          </a:prstGeom>
          <a:noFill/>
        </p:spPr>
        <p:txBody>
          <a:bodyPr wrap="square" lIns="45720" rIns="45720" tIns="18288" bIns="18288" anchor="t">
            <a:spAutoFit/>
          </a:bodyPr>
          <a:lstStyle/>
          <a:p>
            <a:pPr algn="l"/>
            <a:r>
              <a:rPr sz="1100" b="0" i="1">
                <a:solidFill>
                  <a:srgbClr val="64748B"/>
                </a:solidFill>
                <a:latin typeface="Calibri"/>
              </a:rPr>
              <a:t>aws.amazon.com/jp</a:t>
            </a:r>
          </a:p>
        </p:txBody>
      </p:sp>
      <p:sp>
        <p:nvSpPr>
          <p:cNvPr id="11" name="Rectangle 10"/>
          <p:cNvSpPr/>
          <p:nvPr/>
        </p:nvSpPr>
        <p:spPr>
          <a:xfrm>
            <a:off x="4297680" y="1828800"/>
            <a:ext cx="3657600" cy="13258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2" name="Rectangle 11"/>
          <p:cNvSpPr/>
          <p:nvPr/>
        </p:nvSpPr>
        <p:spPr>
          <a:xfrm>
            <a:off x="4297680" y="1828800"/>
            <a:ext cx="73152" cy="132588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3" name="Oval 12"/>
          <p:cNvSpPr/>
          <p:nvPr/>
        </p:nvSpPr>
        <p:spPr>
          <a:xfrm>
            <a:off x="4526280" y="2103120"/>
            <a:ext cx="640080" cy="64008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4" name="TextBox 13"/>
          <p:cNvSpPr txBox="1"/>
          <p:nvPr/>
        </p:nvSpPr>
        <p:spPr>
          <a:xfrm>
            <a:off x="4526280" y="2176272"/>
            <a:ext cx="640080" cy="502920"/>
          </a:xfrm>
          <a:prstGeom prst="rect">
            <a:avLst/>
          </a:prstGeom>
          <a:noFill/>
        </p:spPr>
        <p:txBody>
          <a:bodyPr wrap="square" lIns="45720" rIns="45720" tIns="18288" bIns="18288" anchor="t">
            <a:spAutoFit/>
          </a:bodyPr>
          <a:lstStyle/>
          <a:p>
            <a:pPr algn="ctr"/>
            <a:r>
              <a:rPr sz="1800" b="1" i="0">
                <a:solidFill>
                  <a:srgbClr val="FFFFFF"/>
                </a:solidFill>
                <a:latin typeface="Cambria"/>
              </a:rPr>
              <a:t>02</a:t>
            </a:r>
          </a:p>
        </p:txBody>
      </p:sp>
      <p:sp>
        <p:nvSpPr>
          <p:cNvPr id="15" name="TextBox 14"/>
          <p:cNvSpPr txBox="1"/>
          <p:nvPr/>
        </p:nvSpPr>
        <p:spPr>
          <a:xfrm>
            <a:off x="5303520" y="2057400"/>
            <a:ext cx="2468880" cy="457200"/>
          </a:xfrm>
          <a:prstGeom prst="rect">
            <a:avLst/>
          </a:prstGeom>
          <a:noFill/>
        </p:spPr>
        <p:txBody>
          <a:bodyPr wrap="square" lIns="45720" rIns="45720" tIns="18288" bIns="18288" anchor="t">
            <a:spAutoFit/>
          </a:bodyPr>
          <a:lstStyle/>
          <a:p>
            <a:pPr algn="l"/>
            <a:r>
              <a:rPr sz="1600" b="1" i="0">
                <a:solidFill>
                  <a:srgbClr val="1E3A5F"/>
                </a:solidFill>
                <a:latin typeface="Cambria"/>
              </a:rPr>
              <a:t>アカウント作成</a:t>
            </a:r>
          </a:p>
        </p:txBody>
      </p:sp>
      <p:sp>
        <p:nvSpPr>
          <p:cNvPr id="16" name="TextBox 15"/>
          <p:cNvSpPr txBox="1"/>
          <p:nvPr/>
        </p:nvSpPr>
        <p:spPr>
          <a:xfrm>
            <a:off x="5303520" y="2560320"/>
            <a:ext cx="2468880" cy="457200"/>
          </a:xfrm>
          <a:prstGeom prst="rect">
            <a:avLst/>
          </a:prstGeom>
          <a:noFill/>
        </p:spPr>
        <p:txBody>
          <a:bodyPr wrap="square" lIns="45720" rIns="45720" tIns="18288" bIns="18288" anchor="t">
            <a:spAutoFit/>
          </a:bodyPr>
          <a:lstStyle/>
          <a:p>
            <a:pPr algn="l"/>
            <a:r>
              <a:rPr sz="1100" b="0" i="1">
                <a:solidFill>
                  <a:srgbClr val="64748B"/>
                </a:solidFill>
                <a:latin typeface="Calibri"/>
              </a:rPr>
              <a:t>クリック</a:t>
            </a:r>
          </a:p>
        </p:txBody>
      </p:sp>
      <p:sp>
        <p:nvSpPr>
          <p:cNvPr id="17" name="Rectangle 16"/>
          <p:cNvSpPr/>
          <p:nvPr/>
        </p:nvSpPr>
        <p:spPr>
          <a:xfrm>
            <a:off x="8046720" y="1828800"/>
            <a:ext cx="3657600" cy="13258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8" name="Rectangle 17"/>
          <p:cNvSpPr/>
          <p:nvPr/>
        </p:nvSpPr>
        <p:spPr>
          <a:xfrm>
            <a:off x="8046720" y="1828800"/>
            <a:ext cx="73152" cy="132588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9" name="Oval 18"/>
          <p:cNvSpPr/>
          <p:nvPr/>
        </p:nvSpPr>
        <p:spPr>
          <a:xfrm>
            <a:off x="8275320" y="2103120"/>
            <a:ext cx="640080" cy="64008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0" name="TextBox 19"/>
          <p:cNvSpPr txBox="1"/>
          <p:nvPr/>
        </p:nvSpPr>
        <p:spPr>
          <a:xfrm>
            <a:off x="8275320" y="2176272"/>
            <a:ext cx="640080" cy="502920"/>
          </a:xfrm>
          <a:prstGeom prst="rect">
            <a:avLst/>
          </a:prstGeom>
          <a:noFill/>
        </p:spPr>
        <p:txBody>
          <a:bodyPr wrap="square" lIns="45720" rIns="45720" tIns="18288" bIns="18288" anchor="t">
            <a:spAutoFit/>
          </a:bodyPr>
          <a:lstStyle/>
          <a:p>
            <a:pPr algn="ctr"/>
            <a:r>
              <a:rPr sz="1800" b="1" i="0">
                <a:solidFill>
                  <a:srgbClr val="FFFFFF"/>
                </a:solidFill>
                <a:latin typeface="Cambria"/>
              </a:rPr>
              <a:t>03</a:t>
            </a:r>
          </a:p>
        </p:txBody>
      </p:sp>
      <p:sp>
        <p:nvSpPr>
          <p:cNvPr id="21" name="TextBox 20"/>
          <p:cNvSpPr txBox="1"/>
          <p:nvPr/>
        </p:nvSpPr>
        <p:spPr>
          <a:xfrm>
            <a:off x="9052560" y="2057400"/>
            <a:ext cx="2468880" cy="457200"/>
          </a:xfrm>
          <a:prstGeom prst="rect">
            <a:avLst/>
          </a:prstGeom>
          <a:noFill/>
        </p:spPr>
        <p:txBody>
          <a:bodyPr wrap="square" lIns="45720" rIns="45720" tIns="18288" bIns="18288" anchor="t">
            <a:spAutoFit/>
          </a:bodyPr>
          <a:lstStyle/>
          <a:p>
            <a:pPr algn="l"/>
            <a:r>
              <a:rPr sz="1600" b="1" i="0">
                <a:solidFill>
                  <a:srgbClr val="1E3A5F"/>
                </a:solidFill>
                <a:latin typeface="Cambria"/>
              </a:rPr>
              <a:t>メアド入力</a:t>
            </a:r>
          </a:p>
        </p:txBody>
      </p:sp>
      <p:sp>
        <p:nvSpPr>
          <p:cNvPr id="22" name="TextBox 21"/>
          <p:cNvSpPr txBox="1"/>
          <p:nvPr/>
        </p:nvSpPr>
        <p:spPr>
          <a:xfrm>
            <a:off x="9052560" y="2560320"/>
            <a:ext cx="2468880" cy="457200"/>
          </a:xfrm>
          <a:prstGeom prst="rect">
            <a:avLst/>
          </a:prstGeom>
          <a:noFill/>
        </p:spPr>
        <p:txBody>
          <a:bodyPr wrap="square" lIns="45720" rIns="45720" tIns="18288" bIns="18288" anchor="t">
            <a:spAutoFit/>
          </a:bodyPr>
          <a:lstStyle/>
          <a:p>
            <a:pPr algn="l"/>
            <a:r>
              <a:rPr sz="1100" b="0" i="1">
                <a:solidFill>
                  <a:srgbClr val="64748B"/>
                </a:solidFill>
                <a:latin typeface="Calibri"/>
              </a:rPr>
              <a:t>+ アカウント名</a:t>
            </a:r>
          </a:p>
        </p:txBody>
      </p:sp>
      <p:sp>
        <p:nvSpPr>
          <p:cNvPr id="23" name="Rectangle 22"/>
          <p:cNvSpPr/>
          <p:nvPr/>
        </p:nvSpPr>
        <p:spPr>
          <a:xfrm>
            <a:off x="548640" y="3246120"/>
            <a:ext cx="3657600" cy="13258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4" name="Rectangle 23"/>
          <p:cNvSpPr/>
          <p:nvPr/>
        </p:nvSpPr>
        <p:spPr>
          <a:xfrm>
            <a:off x="548640" y="3246120"/>
            <a:ext cx="73152" cy="132588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5" name="Oval 24"/>
          <p:cNvSpPr/>
          <p:nvPr/>
        </p:nvSpPr>
        <p:spPr>
          <a:xfrm>
            <a:off x="777240" y="3520440"/>
            <a:ext cx="640080" cy="64008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6" name="TextBox 25"/>
          <p:cNvSpPr txBox="1"/>
          <p:nvPr/>
        </p:nvSpPr>
        <p:spPr>
          <a:xfrm>
            <a:off x="777240" y="3593592"/>
            <a:ext cx="640080" cy="502920"/>
          </a:xfrm>
          <a:prstGeom prst="rect">
            <a:avLst/>
          </a:prstGeom>
          <a:noFill/>
        </p:spPr>
        <p:txBody>
          <a:bodyPr wrap="square" lIns="45720" rIns="45720" tIns="18288" bIns="18288" anchor="t">
            <a:spAutoFit/>
          </a:bodyPr>
          <a:lstStyle/>
          <a:p>
            <a:pPr algn="ctr"/>
            <a:r>
              <a:rPr sz="1800" b="1" i="0">
                <a:solidFill>
                  <a:srgbClr val="FFFFFF"/>
                </a:solidFill>
                <a:latin typeface="Cambria"/>
              </a:rPr>
              <a:t>04</a:t>
            </a:r>
          </a:p>
        </p:txBody>
      </p:sp>
      <p:sp>
        <p:nvSpPr>
          <p:cNvPr id="27" name="TextBox 26"/>
          <p:cNvSpPr txBox="1"/>
          <p:nvPr/>
        </p:nvSpPr>
        <p:spPr>
          <a:xfrm>
            <a:off x="1554480" y="3474720"/>
            <a:ext cx="2468880" cy="457200"/>
          </a:xfrm>
          <a:prstGeom prst="rect">
            <a:avLst/>
          </a:prstGeom>
          <a:noFill/>
        </p:spPr>
        <p:txBody>
          <a:bodyPr wrap="square" lIns="45720" rIns="45720" tIns="18288" bIns="18288" anchor="t">
            <a:spAutoFit/>
          </a:bodyPr>
          <a:lstStyle/>
          <a:p>
            <a:pPr algn="l"/>
            <a:r>
              <a:rPr sz="1600" b="1" i="0">
                <a:solidFill>
                  <a:srgbClr val="1E3A5F"/>
                </a:solidFill>
                <a:latin typeface="Cambria"/>
              </a:rPr>
              <a:t>検証コード</a:t>
            </a:r>
          </a:p>
        </p:txBody>
      </p:sp>
      <p:sp>
        <p:nvSpPr>
          <p:cNvPr id="28" name="TextBox 27"/>
          <p:cNvSpPr txBox="1"/>
          <p:nvPr/>
        </p:nvSpPr>
        <p:spPr>
          <a:xfrm>
            <a:off x="1554480" y="3977640"/>
            <a:ext cx="2468880" cy="457200"/>
          </a:xfrm>
          <a:prstGeom prst="rect">
            <a:avLst/>
          </a:prstGeom>
          <a:noFill/>
        </p:spPr>
        <p:txBody>
          <a:bodyPr wrap="square" lIns="45720" rIns="45720" tIns="18288" bIns="18288" anchor="t">
            <a:spAutoFit/>
          </a:bodyPr>
          <a:lstStyle/>
          <a:p>
            <a:pPr algn="l"/>
            <a:r>
              <a:rPr sz="1100" b="0" i="1">
                <a:solidFill>
                  <a:srgbClr val="64748B"/>
                </a:solidFill>
                <a:latin typeface="Calibri"/>
              </a:rPr>
              <a:t>メールで受信</a:t>
            </a:r>
          </a:p>
        </p:txBody>
      </p:sp>
      <p:sp>
        <p:nvSpPr>
          <p:cNvPr id="29" name="Rectangle 28"/>
          <p:cNvSpPr/>
          <p:nvPr/>
        </p:nvSpPr>
        <p:spPr>
          <a:xfrm>
            <a:off x="4297680" y="3246120"/>
            <a:ext cx="3657600" cy="13258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0" name="Rectangle 29"/>
          <p:cNvSpPr/>
          <p:nvPr/>
        </p:nvSpPr>
        <p:spPr>
          <a:xfrm>
            <a:off x="4297680" y="3246120"/>
            <a:ext cx="73152" cy="132588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1" name="Oval 30"/>
          <p:cNvSpPr/>
          <p:nvPr/>
        </p:nvSpPr>
        <p:spPr>
          <a:xfrm>
            <a:off x="4526280" y="3520440"/>
            <a:ext cx="640080" cy="640080"/>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2" name="TextBox 31"/>
          <p:cNvSpPr txBox="1"/>
          <p:nvPr/>
        </p:nvSpPr>
        <p:spPr>
          <a:xfrm>
            <a:off x="4526280" y="3593592"/>
            <a:ext cx="640080" cy="502920"/>
          </a:xfrm>
          <a:prstGeom prst="rect">
            <a:avLst/>
          </a:prstGeom>
          <a:noFill/>
        </p:spPr>
        <p:txBody>
          <a:bodyPr wrap="square" lIns="45720" rIns="45720" tIns="18288" bIns="18288" anchor="t">
            <a:spAutoFit/>
          </a:bodyPr>
          <a:lstStyle/>
          <a:p>
            <a:pPr algn="ctr"/>
            <a:r>
              <a:rPr sz="1800" b="1" i="0">
                <a:solidFill>
                  <a:srgbClr val="FFFFFF"/>
                </a:solidFill>
                <a:latin typeface="Cambria"/>
              </a:rPr>
              <a:t>05</a:t>
            </a:r>
          </a:p>
        </p:txBody>
      </p:sp>
      <p:sp>
        <p:nvSpPr>
          <p:cNvPr id="33" name="TextBox 32"/>
          <p:cNvSpPr txBox="1"/>
          <p:nvPr/>
        </p:nvSpPr>
        <p:spPr>
          <a:xfrm>
            <a:off x="5303520" y="3474720"/>
            <a:ext cx="2468880" cy="457200"/>
          </a:xfrm>
          <a:prstGeom prst="rect">
            <a:avLst/>
          </a:prstGeom>
          <a:noFill/>
        </p:spPr>
        <p:txBody>
          <a:bodyPr wrap="square" lIns="45720" rIns="45720" tIns="18288" bIns="18288" anchor="t">
            <a:spAutoFit/>
          </a:bodyPr>
          <a:lstStyle/>
          <a:p>
            <a:pPr algn="l"/>
            <a:r>
              <a:rPr sz="1600" b="1" i="0">
                <a:solidFill>
                  <a:srgbClr val="1E3A5F"/>
                </a:solidFill>
                <a:latin typeface="Cambria"/>
              </a:rPr>
              <a:t>ルートPW設定</a:t>
            </a:r>
          </a:p>
        </p:txBody>
      </p:sp>
      <p:sp>
        <p:nvSpPr>
          <p:cNvPr id="34" name="TextBox 33"/>
          <p:cNvSpPr txBox="1"/>
          <p:nvPr/>
        </p:nvSpPr>
        <p:spPr>
          <a:xfrm>
            <a:off x="5303520" y="3977640"/>
            <a:ext cx="2468880" cy="457200"/>
          </a:xfrm>
          <a:prstGeom prst="rect">
            <a:avLst/>
          </a:prstGeom>
          <a:noFill/>
        </p:spPr>
        <p:txBody>
          <a:bodyPr wrap="square" lIns="45720" rIns="45720" tIns="18288" bIns="18288" anchor="t">
            <a:spAutoFit/>
          </a:bodyPr>
          <a:lstStyle/>
          <a:p>
            <a:pPr algn="l"/>
            <a:r>
              <a:rPr sz="1100" b="0" i="1">
                <a:solidFill>
                  <a:srgbClr val="64748B"/>
                </a:solidFill>
                <a:latin typeface="Calibri"/>
              </a:rPr>
              <a:t>強固に！</a:t>
            </a:r>
          </a:p>
        </p:txBody>
      </p:sp>
      <p:sp>
        <p:nvSpPr>
          <p:cNvPr id="35" name="Rectangle 34"/>
          <p:cNvSpPr/>
          <p:nvPr/>
        </p:nvSpPr>
        <p:spPr>
          <a:xfrm>
            <a:off x="8046720" y="3246120"/>
            <a:ext cx="3657600" cy="13258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6" name="Rectangle 35"/>
          <p:cNvSpPr/>
          <p:nvPr/>
        </p:nvSpPr>
        <p:spPr>
          <a:xfrm>
            <a:off x="8046720" y="3246120"/>
            <a:ext cx="73152" cy="1325880"/>
          </a:xfrm>
          <a:prstGeom prst="rect">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7" name="Oval 36"/>
          <p:cNvSpPr/>
          <p:nvPr/>
        </p:nvSpPr>
        <p:spPr>
          <a:xfrm>
            <a:off x="8275320" y="3520440"/>
            <a:ext cx="640080" cy="640080"/>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8" name="TextBox 37"/>
          <p:cNvSpPr txBox="1"/>
          <p:nvPr/>
        </p:nvSpPr>
        <p:spPr>
          <a:xfrm>
            <a:off x="8275320" y="3593592"/>
            <a:ext cx="640080" cy="502920"/>
          </a:xfrm>
          <a:prstGeom prst="rect">
            <a:avLst/>
          </a:prstGeom>
          <a:noFill/>
        </p:spPr>
        <p:txBody>
          <a:bodyPr wrap="square" lIns="45720" rIns="45720" tIns="18288" bIns="18288" anchor="t">
            <a:spAutoFit/>
          </a:bodyPr>
          <a:lstStyle/>
          <a:p>
            <a:pPr algn="ctr"/>
            <a:r>
              <a:rPr sz="1800" b="1" i="0">
                <a:solidFill>
                  <a:srgbClr val="FFFFFF"/>
                </a:solidFill>
                <a:latin typeface="Cambria"/>
              </a:rPr>
              <a:t>06</a:t>
            </a:r>
          </a:p>
        </p:txBody>
      </p:sp>
      <p:sp>
        <p:nvSpPr>
          <p:cNvPr id="39" name="TextBox 38"/>
          <p:cNvSpPr txBox="1"/>
          <p:nvPr/>
        </p:nvSpPr>
        <p:spPr>
          <a:xfrm>
            <a:off x="9052560" y="3474720"/>
            <a:ext cx="2468880" cy="457200"/>
          </a:xfrm>
          <a:prstGeom prst="rect">
            <a:avLst/>
          </a:prstGeom>
          <a:noFill/>
        </p:spPr>
        <p:txBody>
          <a:bodyPr wrap="square" lIns="45720" rIns="45720" tIns="18288" bIns="18288" anchor="t">
            <a:spAutoFit/>
          </a:bodyPr>
          <a:lstStyle/>
          <a:p>
            <a:pPr algn="l"/>
            <a:r>
              <a:rPr sz="1600" b="1" i="0">
                <a:solidFill>
                  <a:srgbClr val="1E3A5F"/>
                </a:solidFill>
                <a:latin typeface="Cambria"/>
              </a:rPr>
              <a:t>プラン選択</a:t>
            </a:r>
          </a:p>
        </p:txBody>
      </p:sp>
      <p:sp>
        <p:nvSpPr>
          <p:cNvPr id="40" name="TextBox 39"/>
          <p:cNvSpPr txBox="1"/>
          <p:nvPr/>
        </p:nvSpPr>
        <p:spPr>
          <a:xfrm>
            <a:off x="9052560" y="3977640"/>
            <a:ext cx="2468880" cy="457200"/>
          </a:xfrm>
          <a:prstGeom prst="rect">
            <a:avLst/>
          </a:prstGeom>
          <a:noFill/>
        </p:spPr>
        <p:txBody>
          <a:bodyPr wrap="square" lIns="45720" rIns="45720" tIns="18288" bIns="18288" anchor="t">
            <a:spAutoFit/>
          </a:bodyPr>
          <a:lstStyle/>
          <a:p>
            <a:pPr algn="l"/>
            <a:r>
              <a:rPr sz="1100" b="0" i="1">
                <a:solidFill>
                  <a:srgbClr val="64748B"/>
                </a:solidFill>
                <a:latin typeface="Calibri"/>
              </a:rPr>
              <a:t>無料を選ぶ</a:t>
            </a:r>
          </a:p>
        </p:txBody>
      </p:sp>
      <p:sp>
        <p:nvSpPr>
          <p:cNvPr id="41" name="Rectangle 40"/>
          <p:cNvSpPr/>
          <p:nvPr/>
        </p:nvSpPr>
        <p:spPr>
          <a:xfrm>
            <a:off x="548640" y="4663440"/>
            <a:ext cx="3657600" cy="13258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2" name="Rectangle 41"/>
          <p:cNvSpPr/>
          <p:nvPr/>
        </p:nvSpPr>
        <p:spPr>
          <a:xfrm>
            <a:off x="548640" y="4663440"/>
            <a:ext cx="73152" cy="1325880"/>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3" name="Oval 42"/>
          <p:cNvSpPr/>
          <p:nvPr/>
        </p:nvSpPr>
        <p:spPr>
          <a:xfrm>
            <a:off x="777240" y="4937760"/>
            <a:ext cx="640080" cy="640080"/>
          </a:xfrm>
          <a:prstGeom prst="ellipse">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4" name="TextBox 43"/>
          <p:cNvSpPr txBox="1"/>
          <p:nvPr/>
        </p:nvSpPr>
        <p:spPr>
          <a:xfrm>
            <a:off x="777240" y="5010912"/>
            <a:ext cx="640080" cy="502920"/>
          </a:xfrm>
          <a:prstGeom prst="rect">
            <a:avLst/>
          </a:prstGeom>
          <a:noFill/>
        </p:spPr>
        <p:txBody>
          <a:bodyPr wrap="square" lIns="45720" rIns="45720" tIns="18288" bIns="18288" anchor="t">
            <a:spAutoFit/>
          </a:bodyPr>
          <a:lstStyle/>
          <a:p>
            <a:pPr algn="ctr"/>
            <a:r>
              <a:rPr sz="1800" b="1" i="0">
                <a:solidFill>
                  <a:srgbClr val="FFFFFF"/>
                </a:solidFill>
                <a:latin typeface="Cambria"/>
              </a:rPr>
              <a:t>07</a:t>
            </a:r>
          </a:p>
        </p:txBody>
      </p:sp>
      <p:sp>
        <p:nvSpPr>
          <p:cNvPr id="45" name="TextBox 44"/>
          <p:cNvSpPr txBox="1"/>
          <p:nvPr/>
        </p:nvSpPr>
        <p:spPr>
          <a:xfrm>
            <a:off x="1554480" y="4892040"/>
            <a:ext cx="2468880" cy="457200"/>
          </a:xfrm>
          <a:prstGeom prst="rect">
            <a:avLst/>
          </a:prstGeom>
          <a:noFill/>
        </p:spPr>
        <p:txBody>
          <a:bodyPr wrap="square" lIns="45720" rIns="45720" tIns="18288" bIns="18288" anchor="t">
            <a:spAutoFit/>
          </a:bodyPr>
          <a:lstStyle/>
          <a:p>
            <a:pPr algn="l"/>
            <a:r>
              <a:rPr sz="1600" b="1" i="0">
                <a:solidFill>
                  <a:srgbClr val="1E3A5F"/>
                </a:solidFill>
                <a:latin typeface="Cambria"/>
              </a:rPr>
              <a:t>連絡先入力</a:t>
            </a:r>
          </a:p>
        </p:txBody>
      </p:sp>
      <p:sp>
        <p:nvSpPr>
          <p:cNvPr id="46" name="TextBox 45"/>
          <p:cNvSpPr txBox="1"/>
          <p:nvPr/>
        </p:nvSpPr>
        <p:spPr>
          <a:xfrm>
            <a:off x="1554480" y="5394960"/>
            <a:ext cx="2468880" cy="457200"/>
          </a:xfrm>
          <a:prstGeom prst="rect">
            <a:avLst/>
          </a:prstGeom>
          <a:noFill/>
        </p:spPr>
        <p:txBody>
          <a:bodyPr wrap="square" lIns="45720" rIns="45720" tIns="18288" bIns="18288" anchor="t">
            <a:spAutoFit/>
          </a:bodyPr>
          <a:lstStyle/>
          <a:p>
            <a:pPr algn="l"/>
            <a:r>
              <a:rPr sz="1100" b="0" i="1">
                <a:solidFill>
                  <a:srgbClr val="64748B"/>
                </a:solidFill>
                <a:latin typeface="Calibri"/>
              </a:rPr>
              <a:t>個人 / 住所 / 電話</a:t>
            </a:r>
          </a:p>
        </p:txBody>
      </p:sp>
      <p:sp>
        <p:nvSpPr>
          <p:cNvPr id="47" name="Rectangle 46"/>
          <p:cNvSpPr/>
          <p:nvPr/>
        </p:nvSpPr>
        <p:spPr>
          <a:xfrm>
            <a:off x="4297680" y="4663440"/>
            <a:ext cx="3657600" cy="13258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8" name="Rectangle 47"/>
          <p:cNvSpPr/>
          <p:nvPr/>
        </p:nvSpPr>
        <p:spPr>
          <a:xfrm>
            <a:off x="4297680" y="4663440"/>
            <a:ext cx="73152" cy="1325880"/>
          </a:xfrm>
          <a:prstGeom prst="rect">
            <a:avLst/>
          </a:prstGeom>
          <a:solidFill>
            <a:srgbClr val="EF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9" name="Oval 48"/>
          <p:cNvSpPr/>
          <p:nvPr/>
        </p:nvSpPr>
        <p:spPr>
          <a:xfrm>
            <a:off x="4526280" y="4937760"/>
            <a:ext cx="640080" cy="640080"/>
          </a:xfrm>
          <a:prstGeom prst="ellipse">
            <a:avLst/>
          </a:prstGeom>
          <a:solidFill>
            <a:srgbClr val="EF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50" name="TextBox 49"/>
          <p:cNvSpPr txBox="1"/>
          <p:nvPr/>
        </p:nvSpPr>
        <p:spPr>
          <a:xfrm>
            <a:off x="4526280" y="5010912"/>
            <a:ext cx="640080" cy="502920"/>
          </a:xfrm>
          <a:prstGeom prst="rect">
            <a:avLst/>
          </a:prstGeom>
          <a:noFill/>
        </p:spPr>
        <p:txBody>
          <a:bodyPr wrap="square" lIns="45720" rIns="45720" tIns="18288" bIns="18288" anchor="t">
            <a:spAutoFit/>
          </a:bodyPr>
          <a:lstStyle/>
          <a:p>
            <a:pPr algn="ctr"/>
            <a:r>
              <a:rPr sz="1800" b="1" i="0">
                <a:solidFill>
                  <a:srgbClr val="FFFFFF"/>
                </a:solidFill>
                <a:latin typeface="Cambria"/>
              </a:rPr>
              <a:t>08</a:t>
            </a:r>
          </a:p>
        </p:txBody>
      </p:sp>
      <p:sp>
        <p:nvSpPr>
          <p:cNvPr id="51" name="TextBox 50"/>
          <p:cNvSpPr txBox="1"/>
          <p:nvPr/>
        </p:nvSpPr>
        <p:spPr>
          <a:xfrm>
            <a:off x="5303520" y="4892040"/>
            <a:ext cx="2468880" cy="457200"/>
          </a:xfrm>
          <a:prstGeom prst="rect">
            <a:avLst/>
          </a:prstGeom>
          <a:noFill/>
        </p:spPr>
        <p:txBody>
          <a:bodyPr wrap="square" lIns="45720" rIns="45720" tIns="18288" bIns="18288" anchor="t">
            <a:spAutoFit/>
          </a:bodyPr>
          <a:lstStyle/>
          <a:p>
            <a:pPr algn="l"/>
            <a:r>
              <a:rPr sz="1600" b="1" i="0">
                <a:solidFill>
                  <a:srgbClr val="1E3A5F"/>
                </a:solidFill>
                <a:latin typeface="Cambria"/>
              </a:rPr>
              <a:t>カード登録</a:t>
            </a:r>
          </a:p>
        </p:txBody>
      </p:sp>
      <p:sp>
        <p:nvSpPr>
          <p:cNvPr id="52" name="TextBox 51"/>
          <p:cNvSpPr txBox="1"/>
          <p:nvPr/>
        </p:nvSpPr>
        <p:spPr>
          <a:xfrm>
            <a:off x="5303520" y="5394960"/>
            <a:ext cx="2468880" cy="457200"/>
          </a:xfrm>
          <a:prstGeom prst="rect">
            <a:avLst/>
          </a:prstGeom>
          <a:noFill/>
        </p:spPr>
        <p:txBody>
          <a:bodyPr wrap="square" lIns="45720" rIns="45720" tIns="18288" bIns="18288" anchor="t">
            <a:spAutoFit/>
          </a:bodyPr>
          <a:lstStyle/>
          <a:p>
            <a:pPr algn="l"/>
            <a:r>
              <a:rPr sz="1100" b="0" i="1">
                <a:solidFill>
                  <a:srgbClr val="64748B"/>
                </a:solidFill>
                <a:latin typeface="Calibri"/>
              </a:rPr>
              <a:t>1ドル仮承認</a:t>
            </a:r>
          </a:p>
        </p:txBody>
      </p:sp>
      <p:sp>
        <p:nvSpPr>
          <p:cNvPr id="53" name="Rectangle 52"/>
          <p:cNvSpPr/>
          <p:nvPr/>
        </p:nvSpPr>
        <p:spPr>
          <a:xfrm>
            <a:off x="8046720" y="4663440"/>
            <a:ext cx="3657600" cy="132588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54" name="Rectangle 53"/>
          <p:cNvSpPr/>
          <p:nvPr/>
        </p:nvSpPr>
        <p:spPr>
          <a:xfrm>
            <a:off x="8046720" y="4663440"/>
            <a:ext cx="73152" cy="1325880"/>
          </a:xfrm>
          <a:prstGeom prst="rect">
            <a:avLst/>
          </a:prstGeom>
          <a:solidFill>
            <a:srgbClr val="EC48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55" name="Oval 54"/>
          <p:cNvSpPr/>
          <p:nvPr/>
        </p:nvSpPr>
        <p:spPr>
          <a:xfrm>
            <a:off x="8275320" y="4937760"/>
            <a:ext cx="640080" cy="640080"/>
          </a:xfrm>
          <a:prstGeom prst="ellipse">
            <a:avLst/>
          </a:prstGeom>
          <a:solidFill>
            <a:srgbClr val="EC48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56" name="TextBox 55"/>
          <p:cNvSpPr txBox="1"/>
          <p:nvPr/>
        </p:nvSpPr>
        <p:spPr>
          <a:xfrm>
            <a:off x="8275320" y="5010912"/>
            <a:ext cx="640080" cy="502920"/>
          </a:xfrm>
          <a:prstGeom prst="rect">
            <a:avLst/>
          </a:prstGeom>
          <a:noFill/>
        </p:spPr>
        <p:txBody>
          <a:bodyPr wrap="square" lIns="45720" rIns="45720" tIns="18288" bIns="18288" anchor="t">
            <a:spAutoFit/>
          </a:bodyPr>
          <a:lstStyle/>
          <a:p>
            <a:pPr algn="ctr"/>
            <a:r>
              <a:rPr sz="1800" b="1" i="0">
                <a:solidFill>
                  <a:srgbClr val="FFFFFF"/>
                </a:solidFill>
                <a:latin typeface="Cambria"/>
              </a:rPr>
              <a:t>09</a:t>
            </a:r>
          </a:p>
        </p:txBody>
      </p:sp>
      <p:sp>
        <p:nvSpPr>
          <p:cNvPr id="57" name="TextBox 56"/>
          <p:cNvSpPr txBox="1"/>
          <p:nvPr/>
        </p:nvSpPr>
        <p:spPr>
          <a:xfrm>
            <a:off x="9052560" y="4892040"/>
            <a:ext cx="2468880" cy="457200"/>
          </a:xfrm>
          <a:prstGeom prst="rect">
            <a:avLst/>
          </a:prstGeom>
          <a:noFill/>
        </p:spPr>
        <p:txBody>
          <a:bodyPr wrap="square" lIns="45720" rIns="45720" tIns="18288" bIns="18288" anchor="t">
            <a:spAutoFit/>
          </a:bodyPr>
          <a:lstStyle/>
          <a:p>
            <a:pPr algn="l"/>
            <a:r>
              <a:rPr sz="1600" b="1" i="0">
                <a:solidFill>
                  <a:srgbClr val="1E3A5F"/>
                </a:solidFill>
                <a:latin typeface="Cambria"/>
              </a:rPr>
              <a:t>電話認証</a:t>
            </a:r>
          </a:p>
        </p:txBody>
      </p:sp>
      <p:sp>
        <p:nvSpPr>
          <p:cNvPr id="58" name="TextBox 57"/>
          <p:cNvSpPr txBox="1"/>
          <p:nvPr/>
        </p:nvSpPr>
        <p:spPr>
          <a:xfrm>
            <a:off x="9052560" y="5394960"/>
            <a:ext cx="2468880" cy="457200"/>
          </a:xfrm>
          <a:prstGeom prst="rect">
            <a:avLst/>
          </a:prstGeom>
          <a:noFill/>
        </p:spPr>
        <p:txBody>
          <a:bodyPr wrap="square" lIns="45720" rIns="45720" tIns="18288" bIns="18288" anchor="t">
            <a:spAutoFit/>
          </a:bodyPr>
          <a:lstStyle/>
          <a:p>
            <a:pPr algn="l"/>
            <a:r>
              <a:rPr sz="1100" b="0" i="1">
                <a:solidFill>
                  <a:srgbClr val="64748B"/>
                </a:solidFill>
                <a:latin typeface="Calibri"/>
              </a:rPr>
              <a:t>SMSコード</a:t>
            </a:r>
          </a:p>
        </p:txBody>
      </p:sp>
      <p:sp>
        <p:nvSpPr>
          <p:cNvPr id="59" name="TextBox 58"/>
          <p:cNvSpPr txBox="1"/>
          <p:nvPr/>
        </p:nvSpPr>
        <p:spPr>
          <a:xfrm>
            <a:off x="548640" y="6126480"/>
            <a:ext cx="10058400" cy="365760"/>
          </a:xfrm>
          <a:prstGeom prst="rect">
            <a:avLst/>
          </a:prstGeom>
          <a:noFill/>
        </p:spPr>
        <p:txBody>
          <a:bodyPr wrap="square" lIns="45720" rIns="45720" tIns="18288" bIns="18288" anchor="t">
            <a:spAutoFit/>
          </a:bodyPr>
          <a:lstStyle/>
          <a:p>
            <a:pPr algn="l"/>
            <a:r>
              <a:rPr sz="1200" b="0" i="1">
                <a:solidFill>
                  <a:srgbClr val="1E3A5F"/>
                </a:solidFill>
                <a:latin typeface="Calibri"/>
              </a:rPr>
              <a:t>→ 完了するとサポートプラン選択 (Basic = 無料を選ぶ)</a:t>
            </a:r>
          </a:p>
        </p:txBody>
      </p:sp>
      <p:sp>
        <p:nvSpPr>
          <p:cNvPr id="60" name="TextBox 59"/>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第8章 — AWSデプロイの準備1</a:t>
            </a:r>
          </a:p>
        </p:txBody>
      </p:sp>
      <p:sp>
        <p:nvSpPr>
          <p:cNvPr id="61" name="TextBox 60"/>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5 / 18</a:t>
            </a:r>
          </a:p>
        </p:txBody>
      </p:sp>
      <p:pic>
        <p:nvPicPr>
          <p:cNvPr id="62" name="slide_05.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62"/>
                </p:tgtEl>
              </p:cMediaNode>
            </p:audio>
          </p:childTnLst>
        </p:cTn>
      </p:par>
    </p:tnLst>
  </p:timing>
  <p:transition spd="med">
    <p:fade/>
  </p:transition>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PAYMENT</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クレジットカード登録の注意点</a:t>
            </a:r>
          </a:p>
        </p:txBody>
      </p:sp>
      <p:sp>
        <p:nvSpPr>
          <p:cNvPr id="5" name="Rectangle 4"/>
          <p:cNvSpPr/>
          <p:nvPr/>
        </p:nvSpPr>
        <p:spPr>
          <a:xfrm>
            <a:off x="548640" y="1783080"/>
            <a:ext cx="5394960" cy="4434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6" name="Rectangle 5"/>
          <p:cNvSpPr/>
          <p:nvPr/>
        </p:nvSpPr>
        <p:spPr>
          <a:xfrm>
            <a:off x="548640" y="1783080"/>
            <a:ext cx="73152" cy="4434840"/>
          </a:xfrm>
          <a:prstGeom prst="rect">
            <a:avLst/>
          </a:prstGeom>
          <a:solidFill>
            <a:srgbClr val="EF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TextBox 6"/>
          <p:cNvSpPr txBox="1"/>
          <p:nvPr/>
        </p:nvSpPr>
        <p:spPr>
          <a:xfrm>
            <a:off x="777240" y="1965960"/>
            <a:ext cx="4572000" cy="274320"/>
          </a:xfrm>
          <a:prstGeom prst="rect">
            <a:avLst/>
          </a:prstGeom>
          <a:noFill/>
        </p:spPr>
        <p:txBody>
          <a:bodyPr wrap="square" lIns="45720" rIns="45720" tIns="18288" bIns="18288" anchor="t">
            <a:spAutoFit/>
          </a:bodyPr>
          <a:lstStyle/>
          <a:p>
            <a:pPr algn="l"/>
            <a:r>
              <a:rPr sz="1000" b="1" i="0">
                <a:solidFill>
                  <a:srgbClr val="EF4444"/>
                </a:solidFill>
                <a:latin typeface="Calibri"/>
              </a:rPr>
              <a:t>MUST KNOW</a:t>
            </a:r>
          </a:p>
        </p:txBody>
      </p:sp>
      <p:sp>
        <p:nvSpPr>
          <p:cNvPr id="8" name="TextBox 7"/>
          <p:cNvSpPr txBox="1"/>
          <p:nvPr/>
        </p:nvSpPr>
        <p:spPr>
          <a:xfrm>
            <a:off x="777240" y="2240280"/>
            <a:ext cx="4937760" cy="457200"/>
          </a:xfrm>
          <a:prstGeom prst="rect">
            <a:avLst/>
          </a:prstGeom>
          <a:noFill/>
        </p:spPr>
        <p:txBody>
          <a:bodyPr wrap="square" lIns="45720" rIns="45720" tIns="18288" bIns="18288" anchor="t">
            <a:spAutoFit/>
          </a:bodyPr>
          <a:lstStyle/>
          <a:p>
            <a:pPr algn="l"/>
            <a:r>
              <a:rPr sz="2000" b="1" i="0">
                <a:solidFill>
                  <a:srgbClr val="1E3A5F"/>
                </a:solidFill>
                <a:latin typeface="Cambria"/>
              </a:rPr>
              <a:t>登録は必須・1ドル仮承認</a:t>
            </a:r>
          </a:p>
        </p:txBody>
      </p:sp>
      <p:sp>
        <p:nvSpPr>
          <p:cNvPr id="9" name="Oval 8"/>
          <p:cNvSpPr/>
          <p:nvPr/>
        </p:nvSpPr>
        <p:spPr>
          <a:xfrm>
            <a:off x="777240" y="2880360"/>
            <a:ext cx="365760" cy="36576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0" name="TextBox 9"/>
          <p:cNvSpPr txBox="1"/>
          <p:nvPr/>
        </p:nvSpPr>
        <p:spPr>
          <a:xfrm>
            <a:off x="777240" y="2926080"/>
            <a:ext cx="365760" cy="274320"/>
          </a:xfrm>
          <a:prstGeom prst="rect">
            <a:avLst/>
          </a:prstGeom>
          <a:noFill/>
        </p:spPr>
        <p:txBody>
          <a:bodyPr wrap="square" lIns="45720" rIns="45720" tIns="18288" bIns="18288" anchor="t">
            <a:spAutoFit/>
          </a:bodyPr>
          <a:lstStyle/>
          <a:p>
            <a:pPr algn="ctr"/>
            <a:r>
              <a:rPr sz="1400" b="1" i="0">
                <a:solidFill>
                  <a:srgbClr val="FFFFFF"/>
                </a:solidFill>
                <a:latin typeface="Calibri"/>
              </a:rPr>
              <a:t>1</a:t>
            </a:r>
          </a:p>
        </p:txBody>
      </p:sp>
      <p:sp>
        <p:nvSpPr>
          <p:cNvPr id="11" name="TextBox 10"/>
          <p:cNvSpPr txBox="1"/>
          <p:nvPr/>
        </p:nvSpPr>
        <p:spPr>
          <a:xfrm>
            <a:off x="1325880" y="2880360"/>
            <a:ext cx="4206240" cy="365760"/>
          </a:xfrm>
          <a:prstGeom prst="rect">
            <a:avLst/>
          </a:prstGeom>
          <a:noFill/>
        </p:spPr>
        <p:txBody>
          <a:bodyPr wrap="square" lIns="45720" rIns="45720" tIns="18288" bIns="18288" anchor="t">
            <a:spAutoFit/>
          </a:bodyPr>
          <a:lstStyle/>
          <a:p>
            <a:pPr algn="l"/>
            <a:r>
              <a:rPr sz="1400" b="1" i="0">
                <a:solidFill>
                  <a:srgbClr val="1E3A5F"/>
                </a:solidFill>
                <a:latin typeface="Calibri"/>
              </a:rPr>
              <a:t>無料枠でも</a:t>
            </a:r>
          </a:p>
        </p:txBody>
      </p:sp>
      <p:sp>
        <p:nvSpPr>
          <p:cNvPr id="12" name="TextBox 11"/>
          <p:cNvSpPr txBox="1"/>
          <p:nvPr/>
        </p:nvSpPr>
        <p:spPr>
          <a:xfrm>
            <a:off x="1325880" y="3246120"/>
            <a:ext cx="4206240" cy="320040"/>
          </a:xfrm>
          <a:prstGeom prst="rect">
            <a:avLst/>
          </a:prstGeom>
          <a:noFill/>
        </p:spPr>
        <p:txBody>
          <a:bodyPr wrap="square" lIns="45720" rIns="45720" tIns="18288" bIns="18288" anchor="t">
            <a:spAutoFit/>
          </a:bodyPr>
          <a:lstStyle/>
          <a:p>
            <a:pPr algn="l"/>
            <a:r>
              <a:rPr sz="1100" b="0" i="0">
                <a:solidFill>
                  <a:srgbClr val="64748B"/>
                </a:solidFill>
                <a:latin typeface="Calibri"/>
              </a:rPr>
              <a:t>クレジットカード登録は必須</a:t>
            </a:r>
          </a:p>
        </p:txBody>
      </p:sp>
      <p:sp>
        <p:nvSpPr>
          <p:cNvPr id="13" name="Oval 12"/>
          <p:cNvSpPr/>
          <p:nvPr/>
        </p:nvSpPr>
        <p:spPr>
          <a:xfrm>
            <a:off x="777240" y="3657600"/>
            <a:ext cx="365760" cy="365760"/>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4" name="TextBox 13"/>
          <p:cNvSpPr txBox="1"/>
          <p:nvPr/>
        </p:nvSpPr>
        <p:spPr>
          <a:xfrm>
            <a:off x="777240" y="3703320"/>
            <a:ext cx="365760" cy="274320"/>
          </a:xfrm>
          <a:prstGeom prst="rect">
            <a:avLst/>
          </a:prstGeom>
          <a:noFill/>
        </p:spPr>
        <p:txBody>
          <a:bodyPr wrap="square" lIns="45720" rIns="45720" tIns="18288" bIns="18288" anchor="t">
            <a:spAutoFit/>
          </a:bodyPr>
          <a:lstStyle/>
          <a:p>
            <a:pPr algn="ctr"/>
            <a:r>
              <a:rPr sz="1400" b="1" i="0">
                <a:solidFill>
                  <a:srgbClr val="FFFFFF"/>
                </a:solidFill>
                <a:latin typeface="Calibri"/>
              </a:rPr>
              <a:t>2</a:t>
            </a:r>
          </a:p>
        </p:txBody>
      </p:sp>
      <p:sp>
        <p:nvSpPr>
          <p:cNvPr id="15" name="TextBox 14"/>
          <p:cNvSpPr txBox="1"/>
          <p:nvPr/>
        </p:nvSpPr>
        <p:spPr>
          <a:xfrm>
            <a:off x="1325880" y="3657600"/>
            <a:ext cx="4206240" cy="365760"/>
          </a:xfrm>
          <a:prstGeom prst="rect">
            <a:avLst/>
          </a:prstGeom>
          <a:noFill/>
        </p:spPr>
        <p:txBody>
          <a:bodyPr wrap="square" lIns="45720" rIns="45720" tIns="18288" bIns="18288" anchor="t">
            <a:spAutoFit/>
          </a:bodyPr>
          <a:lstStyle/>
          <a:p>
            <a:pPr algn="l"/>
            <a:r>
              <a:rPr sz="1400" b="1" i="0">
                <a:solidFill>
                  <a:srgbClr val="1E3A5F"/>
                </a:solidFill>
                <a:latin typeface="Calibri"/>
              </a:rPr>
              <a:t>1ドル仮承認</a:t>
            </a:r>
          </a:p>
        </p:txBody>
      </p:sp>
      <p:sp>
        <p:nvSpPr>
          <p:cNvPr id="16" name="TextBox 15"/>
          <p:cNvSpPr txBox="1"/>
          <p:nvPr/>
        </p:nvSpPr>
        <p:spPr>
          <a:xfrm>
            <a:off x="1325880" y="4023360"/>
            <a:ext cx="4206240" cy="320040"/>
          </a:xfrm>
          <a:prstGeom prst="rect">
            <a:avLst/>
          </a:prstGeom>
          <a:noFill/>
        </p:spPr>
        <p:txBody>
          <a:bodyPr wrap="square" lIns="45720" rIns="45720" tIns="18288" bIns="18288" anchor="t">
            <a:spAutoFit/>
          </a:bodyPr>
          <a:lstStyle/>
          <a:p>
            <a:pPr algn="l"/>
            <a:r>
              <a:rPr sz="1100" b="0" i="0">
                <a:solidFill>
                  <a:srgbClr val="64748B"/>
                </a:solidFill>
                <a:latin typeface="Calibri"/>
              </a:rPr>
              <a:t>約150円。即座に返金される確認用</a:t>
            </a:r>
          </a:p>
        </p:txBody>
      </p:sp>
      <p:sp>
        <p:nvSpPr>
          <p:cNvPr id="17" name="Oval 16"/>
          <p:cNvSpPr/>
          <p:nvPr/>
        </p:nvSpPr>
        <p:spPr>
          <a:xfrm>
            <a:off x="777240" y="4434840"/>
            <a:ext cx="365760" cy="365760"/>
          </a:xfrm>
          <a:prstGeom prst="ellipse">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8" name="TextBox 17"/>
          <p:cNvSpPr txBox="1"/>
          <p:nvPr/>
        </p:nvSpPr>
        <p:spPr>
          <a:xfrm>
            <a:off x="777240" y="4480560"/>
            <a:ext cx="365760" cy="274320"/>
          </a:xfrm>
          <a:prstGeom prst="rect">
            <a:avLst/>
          </a:prstGeom>
          <a:noFill/>
        </p:spPr>
        <p:txBody>
          <a:bodyPr wrap="square" lIns="45720" rIns="45720" tIns="18288" bIns="18288" anchor="t">
            <a:spAutoFit/>
          </a:bodyPr>
          <a:lstStyle/>
          <a:p>
            <a:pPr algn="ctr"/>
            <a:r>
              <a:rPr sz="1400" b="1" i="0">
                <a:solidFill>
                  <a:srgbClr val="FFFFFF"/>
                </a:solidFill>
                <a:latin typeface="Calibri"/>
              </a:rPr>
              <a:t>3</a:t>
            </a:r>
          </a:p>
        </p:txBody>
      </p:sp>
      <p:sp>
        <p:nvSpPr>
          <p:cNvPr id="19" name="TextBox 18"/>
          <p:cNvSpPr txBox="1"/>
          <p:nvPr/>
        </p:nvSpPr>
        <p:spPr>
          <a:xfrm>
            <a:off x="1325880" y="4434840"/>
            <a:ext cx="4206240" cy="365760"/>
          </a:xfrm>
          <a:prstGeom prst="rect">
            <a:avLst/>
          </a:prstGeom>
          <a:noFill/>
        </p:spPr>
        <p:txBody>
          <a:bodyPr wrap="square" lIns="45720" rIns="45720" tIns="18288" bIns="18288" anchor="t">
            <a:spAutoFit/>
          </a:bodyPr>
          <a:lstStyle/>
          <a:p>
            <a:pPr algn="l"/>
            <a:r>
              <a:rPr sz="1400" b="1" i="0">
                <a:solidFill>
                  <a:srgbClr val="1E3A5F"/>
                </a:solidFill>
                <a:latin typeface="Calibri"/>
              </a:rPr>
              <a:t>デビットカード</a:t>
            </a:r>
          </a:p>
        </p:txBody>
      </p:sp>
      <p:sp>
        <p:nvSpPr>
          <p:cNvPr id="20" name="TextBox 19"/>
          <p:cNvSpPr txBox="1"/>
          <p:nvPr/>
        </p:nvSpPr>
        <p:spPr>
          <a:xfrm>
            <a:off x="1325880" y="4800600"/>
            <a:ext cx="4206240" cy="320040"/>
          </a:xfrm>
          <a:prstGeom prst="rect">
            <a:avLst/>
          </a:prstGeom>
          <a:noFill/>
        </p:spPr>
        <p:txBody>
          <a:bodyPr wrap="square" lIns="45720" rIns="45720" tIns="18288" bIns="18288" anchor="t">
            <a:spAutoFit/>
          </a:bodyPr>
          <a:lstStyle/>
          <a:p>
            <a:pPr algn="l"/>
            <a:r>
              <a:rPr sz="1100" b="0" i="0">
                <a:solidFill>
                  <a:srgbClr val="64748B"/>
                </a:solidFill>
                <a:latin typeface="Calibri"/>
              </a:rPr>
              <a:t>使用可能。一部サービスで制限あり</a:t>
            </a:r>
          </a:p>
        </p:txBody>
      </p:sp>
      <p:sp>
        <p:nvSpPr>
          <p:cNvPr id="21" name="Oval 20"/>
          <p:cNvSpPr/>
          <p:nvPr/>
        </p:nvSpPr>
        <p:spPr>
          <a:xfrm>
            <a:off x="777240" y="5212080"/>
            <a:ext cx="365760" cy="365760"/>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2" name="TextBox 21"/>
          <p:cNvSpPr txBox="1"/>
          <p:nvPr/>
        </p:nvSpPr>
        <p:spPr>
          <a:xfrm>
            <a:off x="777240" y="5257800"/>
            <a:ext cx="365760" cy="274320"/>
          </a:xfrm>
          <a:prstGeom prst="rect">
            <a:avLst/>
          </a:prstGeom>
          <a:noFill/>
        </p:spPr>
        <p:txBody>
          <a:bodyPr wrap="square" lIns="45720" rIns="45720" tIns="18288" bIns="18288" anchor="t">
            <a:spAutoFit/>
          </a:bodyPr>
          <a:lstStyle/>
          <a:p>
            <a:pPr algn="ctr"/>
            <a:r>
              <a:rPr sz="1400" b="1" i="0">
                <a:solidFill>
                  <a:srgbClr val="FFFFFF"/>
                </a:solidFill>
                <a:latin typeface="Calibri"/>
              </a:rPr>
              <a:t>4</a:t>
            </a:r>
          </a:p>
        </p:txBody>
      </p:sp>
      <p:sp>
        <p:nvSpPr>
          <p:cNvPr id="23" name="TextBox 22"/>
          <p:cNvSpPr txBox="1"/>
          <p:nvPr/>
        </p:nvSpPr>
        <p:spPr>
          <a:xfrm>
            <a:off x="1325880" y="5212080"/>
            <a:ext cx="4206240" cy="365760"/>
          </a:xfrm>
          <a:prstGeom prst="rect">
            <a:avLst/>
          </a:prstGeom>
          <a:noFill/>
        </p:spPr>
        <p:txBody>
          <a:bodyPr wrap="square" lIns="45720" rIns="45720" tIns="18288" bIns="18288" anchor="t">
            <a:spAutoFit/>
          </a:bodyPr>
          <a:lstStyle/>
          <a:p>
            <a:pPr algn="l"/>
            <a:r>
              <a:rPr sz="1400" b="1" i="0">
                <a:solidFill>
                  <a:srgbClr val="1E3A5F"/>
                </a:solidFill>
                <a:latin typeface="Calibri"/>
              </a:rPr>
              <a:t>3D Secure</a:t>
            </a:r>
          </a:p>
        </p:txBody>
      </p:sp>
      <p:sp>
        <p:nvSpPr>
          <p:cNvPr id="24" name="TextBox 23"/>
          <p:cNvSpPr txBox="1"/>
          <p:nvPr/>
        </p:nvSpPr>
        <p:spPr>
          <a:xfrm>
            <a:off x="1325880" y="5577840"/>
            <a:ext cx="4206240" cy="320040"/>
          </a:xfrm>
          <a:prstGeom prst="rect">
            <a:avLst/>
          </a:prstGeom>
          <a:noFill/>
        </p:spPr>
        <p:txBody>
          <a:bodyPr wrap="square" lIns="45720" rIns="45720" tIns="18288" bIns="18288" anchor="t">
            <a:spAutoFit/>
          </a:bodyPr>
          <a:lstStyle/>
          <a:p>
            <a:pPr algn="l"/>
            <a:r>
              <a:rPr sz="1100" b="0" i="0">
                <a:solidFill>
                  <a:srgbClr val="64748B"/>
                </a:solidFill>
                <a:latin typeface="Calibri"/>
              </a:rPr>
              <a:t>カードによっては追加認証あり</a:t>
            </a:r>
          </a:p>
        </p:txBody>
      </p:sp>
      <p:sp>
        <p:nvSpPr>
          <p:cNvPr id="25" name="Rectangle 24"/>
          <p:cNvSpPr/>
          <p:nvPr/>
        </p:nvSpPr>
        <p:spPr>
          <a:xfrm>
            <a:off x="6263640" y="1783080"/>
            <a:ext cx="5349240" cy="4434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6" name="Rectangle 25"/>
          <p:cNvSpPr/>
          <p:nvPr/>
        </p:nvSpPr>
        <p:spPr>
          <a:xfrm>
            <a:off x="6263640" y="1783080"/>
            <a:ext cx="73152" cy="443484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7" name="TextBox 26"/>
          <p:cNvSpPr txBox="1"/>
          <p:nvPr/>
        </p:nvSpPr>
        <p:spPr>
          <a:xfrm>
            <a:off x="6492240" y="1965960"/>
            <a:ext cx="4572000" cy="274320"/>
          </a:xfrm>
          <a:prstGeom prst="rect">
            <a:avLst/>
          </a:prstGeom>
          <a:noFill/>
        </p:spPr>
        <p:txBody>
          <a:bodyPr wrap="square" lIns="45720" rIns="45720" tIns="18288" bIns="18288" anchor="t">
            <a:spAutoFit/>
          </a:bodyPr>
          <a:lstStyle/>
          <a:p>
            <a:pPr algn="l"/>
            <a:r>
              <a:rPr sz="1000" b="1" i="0">
                <a:solidFill>
                  <a:srgbClr val="3B82F6"/>
                </a:solidFill>
                <a:latin typeface="Calibri"/>
              </a:rPr>
              <a:t>INPUT FIELDS</a:t>
            </a:r>
          </a:p>
        </p:txBody>
      </p:sp>
      <p:sp>
        <p:nvSpPr>
          <p:cNvPr id="28" name="TextBox 27"/>
          <p:cNvSpPr txBox="1"/>
          <p:nvPr/>
        </p:nvSpPr>
        <p:spPr>
          <a:xfrm>
            <a:off x="6492240" y="2240280"/>
            <a:ext cx="4937760" cy="457200"/>
          </a:xfrm>
          <a:prstGeom prst="rect">
            <a:avLst/>
          </a:prstGeom>
          <a:noFill/>
        </p:spPr>
        <p:txBody>
          <a:bodyPr wrap="square" lIns="45720" rIns="45720" tIns="18288" bIns="18288" anchor="t">
            <a:spAutoFit/>
          </a:bodyPr>
          <a:lstStyle/>
          <a:p>
            <a:pPr algn="l"/>
            <a:r>
              <a:rPr sz="2000" b="1" i="0">
                <a:solidFill>
                  <a:srgbClr val="1E3A5F"/>
                </a:solidFill>
                <a:latin typeface="Cambria"/>
              </a:rPr>
              <a:t>入力する項目</a:t>
            </a:r>
          </a:p>
        </p:txBody>
      </p:sp>
      <p:sp>
        <p:nvSpPr>
          <p:cNvPr id="29" name="Oval 28"/>
          <p:cNvSpPr/>
          <p:nvPr/>
        </p:nvSpPr>
        <p:spPr>
          <a:xfrm>
            <a:off x="6492240" y="2907792"/>
            <a:ext cx="228600" cy="22860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0" name="TextBox 29"/>
          <p:cNvSpPr txBox="1"/>
          <p:nvPr/>
        </p:nvSpPr>
        <p:spPr>
          <a:xfrm>
            <a:off x="6492240" y="2880360"/>
            <a:ext cx="228600" cy="228600"/>
          </a:xfrm>
          <a:prstGeom prst="rect">
            <a:avLst/>
          </a:prstGeom>
          <a:noFill/>
        </p:spPr>
        <p:txBody>
          <a:bodyPr wrap="square" lIns="45720" rIns="45720" tIns="18288" bIns="18288" anchor="t">
            <a:spAutoFit/>
          </a:bodyPr>
          <a:lstStyle/>
          <a:p>
            <a:pPr algn="ctr"/>
            <a:r>
              <a:rPr sz="1100" b="1" i="0">
                <a:solidFill>
                  <a:srgbClr val="FFFFFF"/>
                </a:solidFill>
                <a:latin typeface="Calibri"/>
              </a:rPr>
              <a:t>✓</a:t>
            </a:r>
          </a:p>
        </p:txBody>
      </p:sp>
      <p:sp>
        <p:nvSpPr>
          <p:cNvPr id="31" name="TextBox 30"/>
          <p:cNvSpPr txBox="1"/>
          <p:nvPr/>
        </p:nvSpPr>
        <p:spPr>
          <a:xfrm>
            <a:off x="6858000" y="2834640"/>
            <a:ext cx="4572000" cy="365760"/>
          </a:xfrm>
          <a:prstGeom prst="rect">
            <a:avLst/>
          </a:prstGeom>
          <a:noFill/>
        </p:spPr>
        <p:txBody>
          <a:bodyPr wrap="square" lIns="45720" rIns="45720" tIns="18288" bIns="18288" anchor="t">
            <a:spAutoFit/>
          </a:bodyPr>
          <a:lstStyle/>
          <a:p>
            <a:pPr algn="l"/>
            <a:r>
              <a:rPr sz="1300" b="0" i="0">
                <a:solidFill>
                  <a:srgbClr val="0F172A"/>
                </a:solidFill>
                <a:latin typeface="Calibri"/>
              </a:rPr>
              <a:t>カード番号</a:t>
            </a:r>
          </a:p>
        </p:txBody>
      </p:sp>
      <p:sp>
        <p:nvSpPr>
          <p:cNvPr id="32" name="Oval 31"/>
          <p:cNvSpPr/>
          <p:nvPr/>
        </p:nvSpPr>
        <p:spPr>
          <a:xfrm>
            <a:off x="6492240" y="3410712"/>
            <a:ext cx="228600" cy="22860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3" name="TextBox 32"/>
          <p:cNvSpPr txBox="1"/>
          <p:nvPr/>
        </p:nvSpPr>
        <p:spPr>
          <a:xfrm>
            <a:off x="6492240" y="3383280"/>
            <a:ext cx="228600" cy="228600"/>
          </a:xfrm>
          <a:prstGeom prst="rect">
            <a:avLst/>
          </a:prstGeom>
          <a:noFill/>
        </p:spPr>
        <p:txBody>
          <a:bodyPr wrap="square" lIns="45720" rIns="45720" tIns="18288" bIns="18288" anchor="t">
            <a:spAutoFit/>
          </a:bodyPr>
          <a:lstStyle/>
          <a:p>
            <a:pPr algn="ctr"/>
            <a:r>
              <a:rPr sz="1100" b="1" i="0">
                <a:solidFill>
                  <a:srgbClr val="FFFFFF"/>
                </a:solidFill>
                <a:latin typeface="Calibri"/>
              </a:rPr>
              <a:t>✓</a:t>
            </a:r>
          </a:p>
        </p:txBody>
      </p:sp>
      <p:sp>
        <p:nvSpPr>
          <p:cNvPr id="34" name="TextBox 33"/>
          <p:cNvSpPr txBox="1"/>
          <p:nvPr/>
        </p:nvSpPr>
        <p:spPr>
          <a:xfrm>
            <a:off x="6858000" y="3337560"/>
            <a:ext cx="4572000" cy="365760"/>
          </a:xfrm>
          <a:prstGeom prst="rect">
            <a:avLst/>
          </a:prstGeom>
          <a:noFill/>
        </p:spPr>
        <p:txBody>
          <a:bodyPr wrap="square" lIns="45720" rIns="45720" tIns="18288" bIns="18288" anchor="t">
            <a:spAutoFit/>
          </a:bodyPr>
          <a:lstStyle/>
          <a:p>
            <a:pPr algn="l"/>
            <a:r>
              <a:rPr sz="1300" b="0" i="0">
                <a:solidFill>
                  <a:srgbClr val="0F172A"/>
                </a:solidFill>
                <a:latin typeface="Calibri"/>
              </a:rPr>
              <a:t>有効期限</a:t>
            </a:r>
          </a:p>
        </p:txBody>
      </p:sp>
      <p:sp>
        <p:nvSpPr>
          <p:cNvPr id="35" name="Oval 34"/>
          <p:cNvSpPr/>
          <p:nvPr/>
        </p:nvSpPr>
        <p:spPr>
          <a:xfrm>
            <a:off x="6492240" y="3913632"/>
            <a:ext cx="228600" cy="22860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6" name="TextBox 35"/>
          <p:cNvSpPr txBox="1"/>
          <p:nvPr/>
        </p:nvSpPr>
        <p:spPr>
          <a:xfrm>
            <a:off x="6492240" y="3886200"/>
            <a:ext cx="228600" cy="228600"/>
          </a:xfrm>
          <a:prstGeom prst="rect">
            <a:avLst/>
          </a:prstGeom>
          <a:noFill/>
        </p:spPr>
        <p:txBody>
          <a:bodyPr wrap="square" lIns="45720" rIns="45720" tIns="18288" bIns="18288" anchor="t">
            <a:spAutoFit/>
          </a:bodyPr>
          <a:lstStyle/>
          <a:p>
            <a:pPr algn="ctr"/>
            <a:r>
              <a:rPr sz="1100" b="1" i="0">
                <a:solidFill>
                  <a:srgbClr val="FFFFFF"/>
                </a:solidFill>
                <a:latin typeface="Calibri"/>
              </a:rPr>
              <a:t>✓</a:t>
            </a:r>
          </a:p>
        </p:txBody>
      </p:sp>
      <p:sp>
        <p:nvSpPr>
          <p:cNvPr id="37" name="TextBox 36"/>
          <p:cNvSpPr txBox="1"/>
          <p:nvPr/>
        </p:nvSpPr>
        <p:spPr>
          <a:xfrm>
            <a:off x="6858000" y="3840480"/>
            <a:ext cx="4572000" cy="365760"/>
          </a:xfrm>
          <a:prstGeom prst="rect">
            <a:avLst/>
          </a:prstGeom>
          <a:noFill/>
        </p:spPr>
        <p:txBody>
          <a:bodyPr wrap="square" lIns="45720" rIns="45720" tIns="18288" bIns="18288" anchor="t">
            <a:spAutoFit/>
          </a:bodyPr>
          <a:lstStyle/>
          <a:p>
            <a:pPr algn="l"/>
            <a:r>
              <a:rPr sz="1300" b="0" i="0">
                <a:solidFill>
                  <a:srgbClr val="0F172A"/>
                </a:solidFill>
                <a:latin typeface="Calibri"/>
              </a:rPr>
              <a:t>セキュリティコード (CVV)</a:t>
            </a:r>
          </a:p>
        </p:txBody>
      </p:sp>
      <p:sp>
        <p:nvSpPr>
          <p:cNvPr id="38" name="Oval 37"/>
          <p:cNvSpPr/>
          <p:nvPr/>
        </p:nvSpPr>
        <p:spPr>
          <a:xfrm>
            <a:off x="6492240" y="4416552"/>
            <a:ext cx="228600" cy="22860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9" name="TextBox 38"/>
          <p:cNvSpPr txBox="1"/>
          <p:nvPr/>
        </p:nvSpPr>
        <p:spPr>
          <a:xfrm>
            <a:off x="6492240" y="4389120"/>
            <a:ext cx="228600" cy="228600"/>
          </a:xfrm>
          <a:prstGeom prst="rect">
            <a:avLst/>
          </a:prstGeom>
          <a:noFill/>
        </p:spPr>
        <p:txBody>
          <a:bodyPr wrap="square" lIns="45720" rIns="45720" tIns="18288" bIns="18288" anchor="t">
            <a:spAutoFit/>
          </a:bodyPr>
          <a:lstStyle/>
          <a:p>
            <a:pPr algn="ctr"/>
            <a:r>
              <a:rPr sz="1100" b="1" i="0">
                <a:solidFill>
                  <a:srgbClr val="FFFFFF"/>
                </a:solidFill>
                <a:latin typeface="Calibri"/>
              </a:rPr>
              <a:t>✓</a:t>
            </a:r>
          </a:p>
        </p:txBody>
      </p:sp>
      <p:sp>
        <p:nvSpPr>
          <p:cNvPr id="40" name="TextBox 39"/>
          <p:cNvSpPr txBox="1"/>
          <p:nvPr/>
        </p:nvSpPr>
        <p:spPr>
          <a:xfrm>
            <a:off x="6858000" y="4343400"/>
            <a:ext cx="4572000" cy="365760"/>
          </a:xfrm>
          <a:prstGeom prst="rect">
            <a:avLst/>
          </a:prstGeom>
          <a:noFill/>
        </p:spPr>
        <p:txBody>
          <a:bodyPr wrap="square" lIns="45720" rIns="45720" tIns="18288" bIns="18288" anchor="t">
            <a:spAutoFit/>
          </a:bodyPr>
          <a:lstStyle/>
          <a:p>
            <a:pPr algn="l"/>
            <a:r>
              <a:rPr sz="1300" b="0" i="0">
                <a:solidFill>
                  <a:srgbClr val="0F172A"/>
                </a:solidFill>
                <a:latin typeface="Calibri"/>
              </a:rPr>
              <a:t>カード名義</a:t>
            </a:r>
          </a:p>
        </p:txBody>
      </p:sp>
      <p:sp>
        <p:nvSpPr>
          <p:cNvPr id="41" name="Oval 40"/>
          <p:cNvSpPr/>
          <p:nvPr/>
        </p:nvSpPr>
        <p:spPr>
          <a:xfrm>
            <a:off x="6492240" y="4919472"/>
            <a:ext cx="228600" cy="22860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2" name="TextBox 41"/>
          <p:cNvSpPr txBox="1"/>
          <p:nvPr/>
        </p:nvSpPr>
        <p:spPr>
          <a:xfrm>
            <a:off x="6492240" y="4892040"/>
            <a:ext cx="228600" cy="228600"/>
          </a:xfrm>
          <a:prstGeom prst="rect">
            <a:avLst/>
          </a:prstGeom>
          <a:noFill/>
        </p:spPr>
        <p:txBody>
          <a:bodyPr wrap="square" lIns="45720" rIns="45720" tIns="18288" bIns="18288" anchor="t">
            <a:spAutoFit/>
          </a:bodyPr>
          <a:lstStyle/>
          <a:p>
            <a:pPr algn="ctr"/>
            <a:r>
              <a:rPr sz="1100" b="1" i="0">
                <a:solidFill>
                  <a:srgbClr val="FFFFFF"/>
                </a:solidFill>
                <a:latin typeface="Calibri"/>
              </a:rPr>
              <a:t>✓</a:t>
            </a:r>
          </a:p>
        </p:txBody>
      </p:sp>
      <p:sp>
        <p:nvSpPr>
          <p:cNvPr id="43" name="TextBox 42"/>
          <p:cNvSpPr txBox="1"/>
          <p:nvPr/>
        </p:nvSpPr>
        <p:spPr>
          <a:xfrm>
            <a:off x="6858000" y="4846320"/>
            <a:ext cx="4572000" cy="365760"/>
          </a:xfrm>
          <a:prstGeom prst="rect">
            <a:avLst/>
          </a:prstGeom>
          <a:noFill/>
        </p:spPr>
        <p:txBody>
          <a:bodyPr wrap="square" lIns="45720" rIns="45720" tIns="18288" bIns="18288" anchor="t">
            <a:spAutoFit/>
          </a:bodyPr>
          <a:lstStyle/>
          <a:p>
            <a:pPr algn="l"/>
            <a:r>
              <a:rPr sz="1300" b="0" i="0">
                <a:solidFill>
                  <a:srgbClr val="0F172A"/>
                </a:solidFill>
                <a:latin typeface="Calibri"/>
              </a:rPr>
              <a:t>請求先住所 (連絡先と同じでOK)</a:t>
            </a:r>
          </a:p>
        </p:txBody>
      </p:sp>
      <p:sp>
        <p:nvSpPr>
          <p:cNvPr id="44" name="Oval 43"/>
          <p:cNvSpPr/>
          <p:nvPr/>
        </p:nvSpPr>
        <p:spPr>
          <a:xfrm>
            <a:off x="6492240" y="5422392"/>
            <a:ext cx="228600" cy="22860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5" name="TextBox 44"/>
          <p:cNvSpPr txBox="1"/>
          <p:nvPr/>
        </p:nvSpPr>
        <p:spPr>
          <a:xfrm>
            <a:off x="6492240" y="5394960"/>
            <a:ext cx="228600" cy="228600"/>
          </a:xfrm>
          <a:prstGeom prst="rect">
            <a:avLst/>
          </a:prstGeom>
          <a:noFill/>
        </p:spPr>
        <p:txBody>
          <a:bodyPr wrap="square" lIns="45720" rIns="45720" tIns="18288" bIns="18288" anchor="t">
            <a:spAutoFit/>
          </a:bodyPr>
          <a:lstStyle/>
          <a:p>
            <a:pPr algn="ctr"/>
            <a:r>
              <a:rPr sz="1100" b="1" i="0">
                <a:solidFill>
                  <a:srgbClr val="FFFFFF"/>
                </a:solidFill>
                <a:latin typeface="Calibri"/>
              </a:rPr>
              <a:t>✓</a:t>
            </a:r>
          </a:p>
        </p:txBody>
      </p:sp>
      <p:sp>
        <p:nvSpPr>
          <p:cNvPr id="46" name="TextBox 45"/>
          <p:cNvSpPr txBox="1"/>
          <p:nvPr/>
        </p:nvSpPr>
        <p:spPr>
          <a:xfrm>
            <a:off x="6858000" y="5349240"/>
            <a:ext cx="4572000" cy="365760"/>
          </a:xfrm>
          <a:prstGeom prst="rect">
            <a:avLst/>
          </a:prstGeom>
          <a:noFill/>
        </p:spPr>
        <p:txBody>
          <a:bodyPr wrap="square" lIns="45720" rIns="45720" tIns="18288" bIns="18288" anchor="t">
            <a:spAutoFit/>
          </a:bodyPr>
          <a:lstStyle/>
          <a:p>
            <a:pPr algn="l"/>
            <a:r>
              <a:rPr sz="1300" b="0" i="0">
                <a:solidFill>
                  <a:srgbClr val="0F172A"/>
                </a:solidFill>
                <a:latin typeface="Calibri"/>
              </a:rPr>
              <a:t>支払い通貨 (JPY 推奨)</a:t>
            </a:r>
          </a:p>
        </p:txBody>
      </p:sp>
      <p:sp>
        <p:nvSpPr>
          <p:cNvPr id="47" name="TextBox 46"/>
          <p:cNvSpPr txBox="1"/>
          <p:nvPr/>
        </p:nvSpPr>
        <p:spPr>
          <a:xfrm>
            <a:off x="6492240" y="5852160"/>
            <a:ext cx="4937760" cy="365760"/>
          </a:xfrm>
          <a:prstGeom prst="rect">
            <a:avLst/>
          </a:prstGeom>
          <a:noFill/>
        </p:spPr>
        <p:txBody>
          <a:bodyPr wrap="square" lIns="45720" rIns="45720" tIns="18288" bIns="18288" anchor="t">
            <a:spAutoFit/>
          </a:bodyPr>
          <a:lstStyle/>
          <a:p>
            <a:pPr algn="l"/>
            <a:r>
              <a:rPr sz="1100" b="0" i="1">
                <a:solidFill>
                  <a:srgbClr val="3B82F6"/>
                </a:solidFill>
                <a:latin typeface="Calibri"/>
              </a:rPr>
              <a:t>→ 全て入力後「同意して次へ」をクリック</a:t>
            </a:r>
          </a:p>
        </p:txBody>
      </p:sp>
      <p:sp>
        <p:nvSpPr>
          <p:cNvPr id="48" name="TextBox 47"/>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第8章 — AWSデプロイの準備1</a:t>
            </a:r>
          </a:p>
        </p:txBody>
      </p:sp>
      <p:sp>
        <p:nvSpPr>
          <p:cNvPr id="49" name="TextBox 48"/>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6 / 18</a:t>
            </a:r>
          </a:p>
        </p:txBody>
      </p:sp>
      <p:pic>
        <p:nvPicPr>
          <p:cNvPr id="50" name="slide_06.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50"/>
                </p:tgtEl>
              </p:cMediaNode>
            </p:audio>
          </p:childTnLst>
        </p:cTn>
      </p:par>
    </p:tnLst>
  </p:timing>
  <p:transition spd="med">
    <p:fade/>
  </p:transition>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VERIFY &amp; PLAN</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電話認証 + サポートプラン選択</a:t>
            </a:r>
          </a:p>
        </p:txBody>
      </p:sp>
      <p:sp>
        <p:nvSpPr>
          <p:cNvPr id="5" name="Rectangle 4"/>
          <p:cNvSpPr/>
          <p:nvPr/>
        </p:nvSpPr>
        <p:spPr>
          <a:xfrm>
            <a:off x="548640" y="1783080"/>
            <a:ext cx="5394960" cy="4434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6" name="Rectangle 5"/>
          <p:cNvSpPr/>
          <p:nvPr/>
        </p:nvSpPr>
        <p:spPr>
          <a:xfrm>
            <a:off x="548640" y="1783080"/>
            <a:ext cx="73152" cy="4434840"/>
          </a:xfrm>
          <a:prstGeom prst="rect">
            <a:avLst/>
          </a:prstGeom>
          <a:solidFill>
            <a:srgbClr val="EC48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TextBox 6"/>
          <p:cNvSpPr txBox="1"/>
          <p:nvPr/>
        </p:nvSpPr>
        <p:spPr>
          <a:xfrm>
            <a:off x="777240" y="1965960"/>
            <a:ext cx="4572000" cy="274320"/>
          </a:xfrm>
          <a:prstGeom prst="rect">
            <a:avLst/>
          </a:prstGeom>
          <a:noFill/>
        </p:spPr>
        <p:txBody>
          <a:bodyPr wrap="square" lIns="45720" rIns="45720" tIns="18288" bIns="18288" anchor="t">
            <a:spAutoFit/>
          </a:bodyPr>
          <a:lstStyle/>
          <a:p>
            <a:pPr algn="l"/>
            <a:r>
              <a:rPr sz="1000" b="1" i="0">
                <a:solidFill>
                  <a:srgbClr val="EC4899"/>
                </a:solidFill>
                <a:latin typeface="Calibri"/>
              </a:rPr>
              <a:t>PHONE VERIFY</a:t>
            </a:r>
          </a:p>
        </p:txBody>
      </p:sp>
      <p:sp>
        <p:nvSpPr>
          <p:cNvPr id="8" name="TextBox 7"/>
          <p:cNvSpPr txBox="1"/>
          <p:nvPr/>
        </p:nvSpPr>
        <p:spPr>
          <a:xfrm>
            <a:off x="777240" y="2240280"/>
            <a:ext cx="4937760" cy="457200"/>
          </a:xfrm>
          <a:prstGeom prst="rect">
            <a:avLst/>
          </a:prstGeom>
          <a:noFill/>
        </p:spPr>
        <p:txBody>
          <a:bodyPr wrap="square" lIns="45720" rIns="45720" tIns="18288" bIns="18288" anchor="t">
            <a:spAutoFit/>
          </a:bodyPr>
          <a:lstStyle/>
          <a:p>
            <a:pPr algn="l"/>
            <a:r>
              <a:rPr sz="2000" b="1" i="0">
                <a:solidFill>
                  <a:srgbClr val="1E3A5F"/>
                </a:solidFill>
                <a:latin typeface="Cambria"/>
              </a:rPr>
              <a:t>電話番号認証</a:t>
            </a:r>
          </a:p>
        </p:txBody>
      </p:sp>
      <p:sp>
        <p:nvSpPr>
          <p:cNvPr id="9" name="Oval 8"/>
          <p:cNvSpPr/>
          <p:nvPr/>
        </p:nvSpPr>
        <p:spPr>
          <a:xfrm>
            <a:off x="777240" y="2834640"/>
            <a:ext cx="411480" cy="411480"/>
          </a:xfrm>
          <a:prstGeom prst="ellipse">
            <a:avLst/>
          </a:prstGeom>
          <a:solidFill>
            <a:srgbClr val="EC48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0" name="TextBox 9"/>
          <p:cNvSpPr txBox="1"/>
          <p:nvPr/>
        </p:nvSpPr>
        <p:spPr>
          <a:xfrm>
            <a:off x="777240" y="2880360"/>
            <a:ext cx="411480" cy="365760"/>
          </a:xfrm>
          <a:prstGeom prst="rect">
            <a:avLst/>
          </a:prstGeom>
          <a:noFill/>
        </p:spPr>
        <p:txBody>
          <a:bodyPr wrap="square" lIns="45720" rIns="45720" tIns="18288" bIns="18288" anchor="t">
            <a:spAutoFit/>
          </a:bodyPr>
          <a:lstStyle/>
          <a:p>
            <a:pPr algn="ctr"/>
            <a:r>
              <a:rPr sz="1400" b="1" i="0">
                <a:solidFill>
                  <a:srgbClr val="FFFFFF"/>
                </a:solidFill>
                <a:latin typeface="Calibri"/>
              </a:rPr>
              <a:t>1</a:t>
            </a:r>
          </a:p>
        </p:txBody>
      </p:sp>
      <p:sp>
        <p:nvSpPr>
          <p:cNvPr id="11" name="TextBox 10"/>
          <p:cNvSpPr txBox="1"/>
          <p:nvPr/>
        </p:nvSpPr>
        <p:spPr>
          <a:xfrm>
            <a:off x="1325880" y="2834640"/>
            <a:ext cx="2286000" cy="365760"/>
          </a:xfrm>
          <a:prstGeom prst="rect">
            <a:avLst/>
          </a:prstGeom>
          <a:noFill/>
        </p:spPr>
        <p:txBody>
          <a:bodyPr wrap="square" lIns="45720" rIns="45720" tIns="18288" bIns="18288" anchor="t">
            <a:spAutoFit/>
          </a:bodyPr>
          <a:lstStyle/>
          <a:p>
            <a:pPr algn="l"/>
            <a:r>
              <a:rPr sz="1300" b="1" i="0">
                <a:solidFill>
                  <a:srgbClr val="1E3A5F"/>
                </a:solidFill>
                <a:latin typeface="Calibri"/>
              </a:rPr>
              <a:t>国コード選択</a:t>
            </a:r>
          </a:p>
        </p:txBody>
      </p:sp>
      <p:sp>
        <p:nvSpPr>
          <p:cNvPr id="12" name="TextBox 11"/>
          <p:cNvSpPr txBox="1"/>
          <p:nvPr/>
        </p:nvSpPr>
        <p:spPr>
          <a:xfrm>
            <a:off x="3611880" y="2834640"/>
            <a:ext cx="2194560" cy="365760"/>
          </a:xfrm>
          <a:prstGeom prst="rect">
            <a:avLst/>
          </a:prstGeom>
          <a:noFill/>
        </p:spPr>
        <p:txBody>
          <a:bodyPr wrap="square" lIns="45720" rIns="45720" tIns="18288" bIns="18288" anchor="t">
            <a:spAutoFit/>
          </a:bodyPr>
          <a:lstStyle/>
          <a:p>
            <a:pPr algn="l"/>
            <a:r>
              <a:rPr sz="1100" b="0" i="1">
                <a:solidFill>
                  <a:srgbClr val="64748B"/>
                </a:solidFill>
                <a:latin typeface="Calibri"/>
              </a:rPr>
              <a:t>日本: +81</a:t>
            </a:r>
          </a:p>
        </p:txBody>
      </p:sp>
      <p:sp>
        <p:nvSpPr>
          <p:cNvPr id="13" name="Oval 12"/>
          <p:cNvSpPr/>
          <p:nvPr/>
        </p:nvSpPr>
        <p:spPr>
          <a:xfrm>
            <a:off x="777240" y="3429000"/>
            <a:ext cx="411480" cy="411480"/>
          </a:xfrm>
          <a:prstGeom prst="ellipse">
            <a:avLst/>
          </a:prstGeom>
          <a:solidFill>
            <a:srgbClr val="EC48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4" name="TextBox 13"/>
          <p:cNvSpPr txBox="1"/>
          <p:nvPr/>
        </p:nvSpPr>
        <p:spPr>
          <a:xfrm>
            <a:off x="777240" y="3474720"/>
            <a:ext cx="411480" cy="365760"/>
          </a:xfrm>
          <a:prstGeom prst="rect">
            <a:avLst/>
          </a:prstGeom>
          <a:noFill/>
        </p:spPr>
        <p:txBody>
          <a:bodyPr wrap="square" lIns="45720" rIns="45720" tIns="18288" bIns="18288" anchor="t">
            <a:spAutoFit/>
          </a:bodyPr>
          <a:lstStyle/>
          <a:p>
            <a:pPr algn="ctr"/>
            <a:r>
              <a:rPr sz="1400" b="1" i="0">
                <a:solidFill>
                  <a:srgbClr val="FFFFFF"/>
                </a:solidFill>
                <a:latin typeface="Calibri"/>
              </a:rPr>
              <a:t>2</a:t>
            </a:r>
          </a:p>
        </p:txBody>
      </p:sp>
      <p:sp>
        <p:nvSpPr>
          <p:cNvPr id="15" name="TextBox 14"/>
          <p:cNvSpPr txBox="1"/>
          <p:nvPr/>
        </p:nvSpPr>
        <p:spPr>
          <a:xfrm>
            <a:off x="1325880" y="3429000"/>
            <a:ext cx="2286000" cy="365760"/>
          </a:xfrm>
          <a:prstGeom prst="rect">
            <a:avLst/>
          </a:prstGeom>
          <a:noFill/>
        </p:spPr>
        <p:txBody>
          <a:bodyPr wrap="square" lIns="45720" rIns="45720" tIns="18288" bIns="18288" anchor="t">
            <a:spAutoFit/>
          </a:bodyPr>
          <a:lstStyle/>
          <a:p>
            <a:pPr algn="l"/>
            <a:r>
              <a:rPr sz="1300" b="1" i="0">
                <a:solidFill>
                  <a:srgbClr val="1E3A5F"/>
                </a:solidFill>
                <a:latin typeface="Calibri"/>
              </a:rPr>
              <a:t>携帯番号入力</a:t>
            </a:r>
          </a:p>
        </p:txBody>
      </p:sp>
      <p:sp>
        <p:nvSpPr>
          <p:cNvPr id="16" name="TextBox 15"/>
          <p:cNvSpPr txBox="1"/>
          <p:nvPr/>
        </p:nvSpPr>
        <p:spPr>
          <a:xfrm>
            <a:off x="3611880" y="3429000"/>
            <a:ext cx="2194560" cy="365760"/>
          </a:xfrm>
          <a:prstGeom prst="rect">
            <a:avLst/>
          </a:prstGeom>
          <a:noFill/>
        </p:spPr>
        <p:txBody>
          <a:bodyPr wrap="square" lIns="45720" rIns="45720" tIns="18288" bIns="18288" anchor="t">
            <a:spAutoFit/>
          </a:bodyPr>
          <a:lstStyle/>
          <a:p>
            <a:pPr algn="l"/>
            <a:r>
              <a:rPr sz="1100" b="0" i="1">
                <a:solidFill>
                  <a:srgbClr val="64748B"/>
                </a:solidFill>
                <a:latin typeface="Calibri"/>
              </a:rPr>
              <a:t>先頭の 0 は省略</a:t>
            </a:r>
          </a:p>
        </p:txBody>
      </p:sp>
      <p:sp>
        <p:nvSpPr>
          <p:cNvPr id="17" name="Oval 16"/>
          <p:cNvSpPr/>
          <p:nvPr/>
        </p:nvSpPr>
        <p:spPr>
          <a:xfrm>
            <a:off x="777240" y="4023360"/>
            <a:ext cx="411480" cy="411480"/>
          </a:xfrm>
          <a:prstGeom prst="ellipse">
            <a:avLst/>
          </a:prstGeom>
          <a:solidFill>
            <a:srgbClr val="EC48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8" name="TextBox 17"/>
          <p:cNvSpPr txBox="1"/>
          <p:nvPr/>
        </p:nvSpPr>
        <p:spPr>
          <a:xfrm>
            <a:off x="777240" y="4069080"/>
            <a:ext cx="411480" cy="365760"/>
          </a:xfrm>
          <a:prstGeom prst="rect">
            <a:avLst/>
          </a:prstGeom>
          <a:noFill/>
        </p:spPr>
        <p:txBody>
          <a:bodyPr wrap="square" lIns="45720" rIns="45720" tIns="18288" bIns="18288" anchor="t">
            <a:spAutoFit/>
          </a:bodyPr>
          <a:lstStyle/>
          <a:p>
            <a:pPr algn="ctr"/>
            <a:r>
              <a:rPr sz="1400" b="1" i="0">
                <a:solidFill>
                  <a:srgbClr val="FFFFFF"/>
                </a:solidFill>
                <a:latin typeface="Calibri"/>
              </a:rPr>
              <a:t>3</a:t>
            </a:r>
          </a:p>
        </p:txBody>
      </p:sp>
      <p:sp>
        <p:nvSpPr>
          <p:cNvPr id="19" name="TextBox 18"/>
          <p:cNvSpPr txBox="1"/>
          <p:nvPr/>
        </p:nvSpPr>
        <p:spPr>
          <a:xfrm>
            <a:off x="1325880" y="4023360"/>
            <a:ext cx="2286000" cy="365760"/>
          </a:xfrm>
          <a:prstGeom prst="rect">
            <a:avLst/>
          </a:prstGeom>
          <a:noFill/>
        </p:spPr>
        <p:txBody>
          <a:bodyPr wrap="square" lIns="45720" rIns="45720" tIns="18288" bIns="18288" anchor="t">
            <a:spAutoFit/>
          </a:bodyPr>
          <a:lstStyle/>
          <a:p>
            <a:pPr algn="l"/>
            <a:r>
              <a:rPr sz="1300" b="1" i="0">
                <a:solidFill>
                  <a:srgbClr val="1E3A5F"/>
                </a:solidFill>
                <a:latin typeface="Calibri"/>
              </a:rPr>
              <a:t>「SMS送信」</a:t>
            </a:r>
          </a:p>
        </p:txBody>
      </p:sp>
      <p:sp>
        <p:nvSpPr>
          <p:cNvPr id="20" name="TextBox 19"/>
          <p:cNvSpPr txBox="1"/>
          <p:nvPr/>
        </p:nvSpPr>
        <p:spPr>
          <a:xfrm>
            <a:off x="3611880" y="4023360"/>
            <a:ext cx="2194560" cy="365760"/>
          </a:xfrm>
          <a:prstGeom prst="rect">
            <a:avLst/>
          </a:prstGeom>
          <a:noFill/>
        </p:spPr>
        <p:txBody>
          <a:bodyPr wrap="square" lIns="45720" rIns="45720" tIns="18288" bIns="18288" anchor="t">
            <a:spAutoFit/>
          </a:bodyPr>
          <a:lstStyle/>
          <a:p>
            <a:pPr algn="l"/>
            <a:r>
              <a:rPr sz="1100" b="0" i="1">
                <a:solidFill>
                  <a:srgbClr val="64748B"/>
                </a:solidFill>
                <a:latin typeface="Calibri"/>
              </a:rPr>
              <a:t>受信して届くまで待つ</a:t>
            </a:r>
          </a:p>
        </p:txBody>
      </p:sp>
      <p:sp>
        <p:nvSpPr>
          <p:cNvPr id="21" name="Oval 20"/>
          <p:cNvSpPr/>
          <p:nvPr/>
        </p:nvSpPr>
        <p:spPr>
          <a:xfrm>
            <a:off x="777240" y="4617720"/>
            <a:ext cx="411480" cy="411480"/>
          </a:xfrm>
          <a:prstGeom prst="ellipse">
            <a:avLst/>
          </a:prstGeom>
          <a:solidFill>
            <a:srgbClr val="EC48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2" name="TextBox 21"/>
          <p:cNvSpPr txBox="1"/>
          <p:nvPr/>
        </p:nvSpPr>
        <p:spPr>
          <a:xfrm>
            <a:off x="777240" y="4663440"/>
            <a:ext cx="411480" cy="365760"/>
          </a:xfrm>
          <a:prstGeom prst="rect">
            <a:avLst/>
          </a:prstGeom>
          <a:noFill/>
        </p:spPr>
        <p:txBody>
          <a:bodyPr wrap="square" lIns="45720" rIns="45720" tIns="18288" bIns="18288" anchor="t">
            <a:spAutoFit/>
          </a:bodyPr>
          <a:lstStyle/>
          <a:p>
            <a:pPr algn="ctr"/>
            <a:r>
              <a:rPr sz="1400" b="1" i="0">
                <a:solidFill>
                  <a:srgbClr val="FFFFFF"/>
                </a:solidFill>
                <a:latin typeface="Calibri"/>
              </a:rPr>
              <a:t>4</a:t>
            </a:r>
          </a:p>
        </p:txBody>
      </p:sp>
      <p:sp>
        <p:nvSpPr>
          <p:cNvPr id="23" name="TextBox 22"/>
          <p:cNvSpPr txBox="1"/>
          <p:nvPr/>
        </p:nvSpPr>
        <p:spPr>
          <a:xfrm>
            <a:off x="1325880" y="4617720"/>
            <a:ext cx="2286000" cy="365760"/>
          </a:xfrm>
          <a:prstGeom prst="rect">
            <a:avLst/>
          </a:prstGeom>
          <a:noFill/>
        </p:spPr>
        <p:txBody>
          <a:bodyPr wrap="square" lIns="45720" rIns="45720" tIns="18288" bIns="18288" anchor="t">
            <a:spAutoFit/>
          </a:bodyPr>
          <a:lstStyle/>
          <a:p>
            <a:pPr algn="l"/>
            <a:r>
              <a:rPr sz="1300" b="1" i="0">
                <a:solidFill>
                  <a:srgbClr val="1E3A5F"/>
                </a:solidFill>
                <a:latin typeface="Calibri"/>
              </a:rPr>
              <a:t>CAPTCHA入力</a:t>
            </a:r>
          </a:p>
        </p:txBody>
      </p:sp>
      <p:sp>
        <p:nvSpPr>
          <p:cNvPr id="24" name="TextBox 23"/>
          <p:cNvSpPr txBox="1"/>
          <p:nvPr/>
        </p:nvSpPr>
        <p:spPr>
          <a:xfrm>
            <a:off x="3611880" y="4617720"/>
            <a:ext cx="2194560" cy="365760"/>
          </a:xfrm>
          <a:prstGeom prst="rect">
            <a:avLst/>
          </a:prstGeom>
          <a:noFill/>
        </p:spPr>
        <p:txBody>
          <a:bodyPr wrap="square" lIns="45720" rIns="45720" tIns="18288" bIns="18288" anchor="t">
            <a:spAutoFit/>
          </a:bodyPr>
          <a:lstStyle/>
          <a:p>
            <a:pPr algn="l"/>
            <a:r>
              <a:rPr sz="1100" b="0" i="1">
                <a:solidFill>
                  <a:srgbClr val="64748B"/>
                </a:solidFill>
                <a:latin typeface="Calibri"/>
              </a:rPr>
              <a:t>表示文字を打つ</a:t>
            </a:r>
          </a:p>
        </p:txBody>
      </p:sp>
      <p:sp>
        <p:nvSpPr>
          <p:cNvPr id="25" name="Oval 24"/>
          <p:cNvSpPr/>
          <p:nvPr/>
        </p:nvSpPr>
        <p:spPr>
          <a:xfrm>
            <a:off x="777240" y="5212080"/>
            <a:ext cx="411480" cy="411480"/>
          </a:xfrm>
          <a:prstGeom prst="ellipse">
            <a:avLst/>
          </a:prstGeom>
          <a:solidFill>
            <a:srgbClr val="EC48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6" name="TextBox 25"/>
          <p:cNvSpPr txBox="1"/>
          <p:nvPr/>
        </p:nvSpPr>
        <p:spPr>
          <a:xfrm>
            <a:off x="777240" y="5257800"/>
            <a:ext cx="411480" cy="365760"/>
          </a:xfrm>
          <a:prstGeom prst="rect">
            <a:avLst/>
          </a:prstGeom>
          <a:noFill/>
        </p:spPr>
        <p:txBody>
          <a:bodyPr wrap="square" lIns="45720" rIns="45720" tIns="18288" bIns="18288" anchor="t">
            <a:spAutoFit/>
          </a:bodyPr>
          <a:lstStyle/>
          <a:p>
            <a:pPr algn="ctr"/>
            <a:r>
              <a:rPr sz="1400" b="1" i="0">
                <a:solidFill>
                  <a:srgbClr val="FFFFFF"/>
                </a:solidFill>
                <a:latin typeface="Calibri"/>
              </a:rPr>
              <a:t>5</a:t>
            </a:r>
          </a:p>
        </p:txBody>
      </p:sp>
      <p:sp>
        <p:nvSpPr>
          <p:cNvPr id="27" name="TextBox 26"/>
          <p:cNvSpPr txBox="1"/>
          <p:nvPr/>
        </p:nvSpPr>
        <p:spPr>
          <a:xfrm>
            <a:off x="1325880" y="5212080"/>
            <a:ext cx="2286000" cy="365760"/>
          </a:xfrm>
          <a:prstGeom prst="rect">
            <a:avLst/>
          </a:prstGeom>
          <a:noFill/>
        </p:spPr>
        <p:txBody>
          <a:bodyPr wrap="square" lIns="45720" rIns="45720" tIns="18288" bIns="18288" anchor="t">
            <a:spAutoFit/>
          </a:bodyPr>
          <a:lstStyle/>
          <a:p>
            <a:pPr algn="l"/>
            <a:r>
              <a:rPr sz="1300" b="1" i="0">
                <a:solidFill>
                  <a:srgbClr val="1E3A5F"/>
                </a:solidFill>
                <a:latin typeface="Calibri"/>
              </a:rPr>
              <a:t>コード検証</a:t>
            </a:r>
          </a:p>
        </p:txBody>
      </p:sp>
      <p:sp>
        <p:nvSpPr>
          <p:cNvPr id="28" name="TextBox 27"/>
          <p:cNvSpPr txBox="1"/>
          <p:nvPr/>
        </p:nvSpPr>
        <p:spPr>
          <a:xfrm>
            <a:off x="3611880" y="5212080"/>
            <a:ext cx="2194560" cy="365760"/>
          </a:xfrm>
          <a:prstGeom prst="rect">
            <a:avLst/>
          </a:prstGeom>
          <a:noFill/>
        </p:spPr>
        <p:txBody>
          <a:bodyPr wrap="square" lIns="45720" rIns="45720" tIns="18288" bIns="18288" anchor="t">
            <a:spAutoFit/>
          </a:bodyPr>
          <a:lstStyle/>
          <a:p>
            <a:pPr algn="l"/>
            <a:r>
              <a:rPr sz="1100" b="0" i="1">
                <a:solidFill>
                  <a:srgbClr val="64748B"/>
                </a:solidFill>
                <a:latin typeface="Calibri"/>
              </a:rPr>
              <a:t>受信した4桁を入力</a:t>
            </a:r>
          </a:p>
        </p:txBody>
      </p:sp>
      <p:sp>
        <p:nvSpPr>
          <p:cNvPr id="29" name="TextBox 28"/>
          <p:cNvSpPr txBox="1"/>
          <p:nvPr/>
        </p:nvSpPr>
        <p:spPr>
          <a:xfrm>
            <a:off x="777240" y="5852160"/>
            <a:ext cx="4937760" cy="365760"/>
          </a:xfrm>
          <a:prstGeom prst="rect">
            <a:avLst/>
          </a:prstGeom>
          <a:noFill/>
        </p:spPr>
        <p:txBody>
          <a:bodyPr wrap="square" lIns="45720" rIns="45720" tIns="18288" bIns="18288" anchor="t">
            <a:spAutoFit/>
          </a:bodyPr>
          <a:lstStyle/>
          <a:p>
            <a:pPr algn="l"/>
            <a:r>
              <a:rPr sz="1100" b="0" i="1">
                <a:solidFill>
                  <a:srgbClr val="F59E0B"/>
                </a:solidFill>
                <a:latin typeface="Calibri"/>
              </a:rPr>
              <a:t>TIP: 5分待っても来なければ「音声通話で受信」を選ぶ</a:t>
            </a:r>
          </a:p>
        </p:txBody>
      </p:sp>
      <p:sp>
        <p:nvSpPr>
          <p:cNvPr id="30" name="Rectangle 29"/>
          <p:cNvSpPr/>
          <p:nvPr/>
        </p:nvSpPr>
        <p:spPr>
          <a:xfrm>
            <a:off x="6263640" y="1783080"/>
            <a:ext cx="5349240" cy="443484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1" name="Rectangle 30"/>
          <p:cNvSpPr/>
          <p:nvPr/>
        </p:nvSpPr>
        <p:spPr>
          <a:xfrm>
            <a:off x="6263640" y="1783080"/>
            <a:ext cx="73152" cy="4434840"/>
          </a:xfrm>
          <a:prstGeom prst="rect">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2" name="TextBox 31"/>
          <p:cNvSpPr txBox="1"/>
          <p:nvPr/>
        </p:nvSpPr>
        <p:spPr>
          <a:xfrm>
            <a:off x="6492240" y="1965960"/>
            <a:ext cx="4572000" cy="274320"/>
          </a:xfrm>
          <a:prstGeom prst="rect">
            <a:avLst/>
          </a:prstGeom>
          <a:noFill/>
        </p:spPr>
        <p:txBody>
          <a:bodyPr wrap="square" lIns="45720" rIns="45720" tIns="18288" bIns="18288" anchor="t">
            <a:spAutoFit/>
          </a:bodyPr>
          <a:lstStyle/>
          <a:p>
            <a:pPr algn="l"/>
            <a:r>
              <a:rPr sz="1000" b="1" i="0">
                <a:solidFill>
                  <a:srgbClr val="10B981"/>
                </a:solidFill>
                <a:latin typeface="Calibri"/>
              </a:rPr>
              <a:t>SUPPORT PLAN</a:t>
            </a:r>
          </a:p>
        </p:txBody>
      </p:sp>
      <p:sp>
        <p:nvSpPr>
          <p:cNvPr id="33" name="TextBox 32"/>
          <p:cNvSpPr txBox="1"/>
          <p:nvPr/>
        </p:nvSpPr>
        <p:spPr>
          <a:xfrm>
            <a:off x="6492240" y="2240280"/>
            <a:ext cx="4937760" cy="457200"/>
          </a:xfrm>
          <a:prstGeom prst="rect">
            <a:avLst/>
          </a:prstGeom>
          <a:noFill/>
        </p:spPr>
        <p:txBody>
          <a:bodyPr wrap="square" lIns="45720" rIns="45720" tIns="18288" bIns="18288" anchor="t">
            <a:spAutoFit/>
          </a:bodyPr>
          <a:lstStyle/>
          <a:p>
            <a:pPr algn="l"/>
            <a:r>
              <a:rPr sz="2000" b="1" i="0">
                <a:solidFill>
                  <a:srgbClr val="1E3A5F"/>
                </a:solidFill>
                <a:latin typeface="Cambria"/>
              </a:rPr>
              <a:t>サポートプラン</a:t>
            </a:r>
          </a:p>
        </p:txBody>
      </p:sp>
      <p:sp>
        <p:nvSpPr>
          <p:cNvPr id="34" name="Rounded Rectangle 33"/>
          <p:cNvSpPr/>
          <p:nvPr/>
        </p:nvSpPr>
        <p:spPr>
          <a:xfrm>
            <a:off x="6492240" y="2880360"/>
            <a:ext cx="4937760" cy="1371600"/>
          </a:xfrm>
          <a:prstGeom prst="roundRect">
            <a:avLst/>
          </a:prstGeom>
          <a:solidFill>
            <a:srgbClr val="F8FAFC"/>
          </a:solidFill>
          <a:ln w="25400">
            <a:solidFill>
              <a:srgbClr val="10B981"/>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5" name="Rounded Rectangle 34"/>
          <p:cNvSpPr/>
          <p:nvPr/>
        </p:nvSpPr>
        <p:spPr>
          <a:xfrm>
            <a:off x="10287000" y="2971800"/>
            <a:ext cx="1051560" cy="365760"/>
          </a:xfrm>
          <a:prstGeom prst="roundRect">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36" name="TextBox 35"/>
          <p:cNvSpPr txBox="1"/>
          <p:nvPr/>
        </p:nvSpPr>
        <p:spPr>
          <a:xfrm>
            <a:off x="10287000" y="3017520"/>
            <a:ext cx="1051560" cy="274320"/>
          </a:xfrm>
          <a:prstGeom prst="rect">
            <a:avLst/>
          </a:prstGeom>
          <a:noFill/>
        </p:spPr>
        <p:txBody>
          <a:bodyPr wrap="square" lIns="45720" rIns="45720" tIns="18288" bIns="18288" anchor="t">
            <a:spAutoFit/>
          </a:bodyPr>
          <a:lstStyle/>
          <a:p>
            <a:pPr algn="ctr"/>
            <a:r>
              <a:rPr sz="1000" b="1" i="0">
                <a:solidFill>
                  <a:srgbClr val="FFFFFF"/>
                </a:solidFill>
                <a:latin typeface="Calibri"/>
              </a:rPr>
              <a:t>推奨</a:t>
            </a:r>
          </a:p>
        </p:txBody>
      </p:sp>
      <p:sp>
        <p:nvSpPr>
          <p:cNvPr id="37" name="TextBox 36"/>
          <p:cNvSpPr txBox="1"/>
          <p:nvPr/>
        </p:nvSpPr>
        <p:spPr>
          <a:xfrm>
            <a:off x="6675120" y="3017520"/>
            <a:ext cx="2743200" cy="457200"/>
          </a:xfrm>
          <a:prstGeom prst="rect">
            <a:avLst/>
          </a:prstGeom>
          <a:noFill/>
        </p:spPr>
        <p:txBody>
          <a:bodyPr wrap="square" lIns="45720" rIns="45720" tIns="18288" bIns="18288" anchor="t">
            <a:spAutoFit/>
          </a:bodyPr>
          <a:lstStyle/>
          <a:p>
            <a:pPr algn="l"/>
            <a:r>
              <a:rPr sz="2200" b="1" i="0">
                <a:solidFill>
                  <a:srgbClr val="1E3A5F"/>
                </a:solidFill>
                <a:latin typeface="Cambria"/>
              </a:rPr>
              <a:t>Basic</a:t>
            </a:r>
          </a:p>
        </p:txBody>
      </p:sp>
      <p:sp>
        <p:nvSpPr>
          <p:cNvPr id="38" name="TextBox 37"/>
          <p:cNvSpPr txBox="1"/>
          <p:nvPr/>
        </p:nvSpPr>
        <p:spPr>
          <a:xfrm>
            <a:off x="6675120" y="3520440"/>
            <a:ext cx="4114800" cy="365760"/>
          </a:xfrm>
          <a:prstGeom prst="rect">
            <a:avLst/>
          </a:prstGeom>
          <a:noFill/>
        </p:spPr>
        <p:txBody>
          <a:bodyPr wrap="square" lIns="45720" rIns="45720" tIns="18288" bIns="18288" anchor="t">
            <a:spAutoFit/>
          </a:bodyPr>
          <a:lstStyle/>
          <a:p>
            <a:pPr algn="l"/>
            <a:r>
              <a:rPr sz="1200" b="0" i="0">
                <a:solidFill>
                  <a:srgbClr val="0F172A"/>
                </a:solidFill>
                <a:latin typeface="Calibri"/>
              </a:rPr>
              <a:t>個人学習用に最適</a:t>
            </a:r>
          </a:p>
        </p:txBody>
      </p:sp>
      <p:sp>
        <p:nvSpPr>
          <p:cNvPr id="39" name="TextBox 38"/>
          <p:cNvSpPr txBox="1"/>
          <p:nvPr/>
        </p:nvSpPr>
        <p:spPr>
          <a:xfrm>
            <a:off x="6675120" y="3840480"/>
            <a:ext cx="4114800" cy="365760"/>
          </a:xfrm>
          <a:prstGeom prst="rect">
            <a:avLst/>
          </a:prstGeom>
          <a:noFill/>
        </p:spPr>
        <p:txBody>
          <a:bodyPr wrap="square" lIns="45720" rIns="45720" tIns="18288" bIns="18288" anchor="t">
            <a:spAutoFit/>
          </a:bodyPr>
          <a:lstStyle/>
          <a:p>
            <a:pPr algn="l"/>
            <a:r>
              <a:rPr sz="1400" b="1" i="0">
                <a:solidFill>
                  <a:srgbClr val="10B981"/>
                </a:solidFill>
                <a:latin typeface="Cambria"/>
              </a:rPr>
              <a:t>FREE</a:t>
            </a:r>
          </a:p>
        </p:txBody>
      </p:sp>
      <p:sp>
        <p:nvSpPr>
          <p:cNvPr id="40" name="Rounded Rectangle 39"/>
          <p:cNvSpPr/>
          <p:nvPr/>
        </p:nvSpPr>
        <p:spPr>
          <a:xfrm>
            <a:off x="6492240" y="4434840"/>
            <a:ext cx="4937760" cy="914400"/>
          </a:xfrm>
          <a:prstGeom prst="roundRect">
            <a:avLst/>
          </a:prstGeom>
          <a:solidFill>
            <a:srgbClr val="F8FAFC"/>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41" name="TextBox 40"/>
          <p:cNvSpPr txBox="1"/>
          <p:nvPr/>
        </p:nvSpPr>
        <p:spPr>
          <a:xfrm>
            <a:off x="6675120" y="4526280"/>
            <a:ext cx="4572000" cy="365760"/>
          </a:xfrm>
          <a:prstGeom prst="rect">
            <a:avLst/>
          </a:prstGeom>
          <a:noFill/>
        </p:spPr>
        <p:txBody>
          <a:bodyPr wrap="square" lIns="45720" rIns="45720" tIns="18288" bIns="18288" anchor="t">
            <a:spAutoFit/>
          </a:bodyPr>
          <a:lstStyle/>
          <a:p>
            <a:pPr algn="l"/>
            <a:r>
              <a:rPr sz="1300" b="1" i="0">
                <a:solidFill>
                  <a:srgbClr val="64748B"/>
                </a:solidFill>
                <a:latin typeface="Calibri"/>
              </a:rPr>
              <a:t>Developer / Business / Enterprise</a:t>
            </a:r>
          </a:p>
        </p:txBody>
      </p:sp>
      <p:sp>
        <p:nvSpPr>
          <p:cNvPr id="42" name="TextBox 41"/>
          <p:cNvSpPr txBox="1"/>
          <p:nvPr/>
        </p:nvSpPr>
        <p:spPr>
          <a:xfrm>
            <a:off x="6675120" y="4846320"/>
            <a:ext cx="4572000" cy="365760"/>
          </a:xfrm>
          <a:prstGeom prst="rect">
            <a:avLst/>
          </a:prstGeom>
          <a:noFill/>
        </p:spPr>
        <p:txBody>
          <a:bodyPr wrap="square" lIns="45720" rIns="45720" tIns="18288" bIns="18288" anchor="t">
            <a:spAutoFit/>
          </a:bodyPr>
          <a:lstStyle/>
          <a:p>
            <a:pPr algn="l"/>
            <a:r>
              <a:rPr sz="1100" b="0" i="1">
                <a:solidFill>
                  <a:srgbClr val="64748B"/>
                </a:solidFill>
                <a:latin typeface="Calibri"/>
              </a:rPr>
              <a:t>有料プラン (本書では不要)</a:t>
            </a:r>
          </a:p>
        </p:txBody>
      </p:sp>
      <p:sp>
        <p:nvSpPr>
          <p:cNvPr id="43" name="TextBox 42"/>
          <p:cNvSpPr txBox="1"/>
          <p:nvPr/>
        </p:nvSpPr>
        <p:spPr>
          <a:xfrm>
            <a:off x="6492240" y="5532120"/>
            <a:ext cx="4937760" cy="365760"/>
          </a:xfrm>
          <a:prstGeom prst="rect">
            <a:avLst/>
          </a:prstGeom>
          <a:noFill/>
        </p:spPr>
        <p:txBody>
          <a:bodyPr wrap="square" lIns="45720" rIns="45720" tIns="18288" bIns="18288" anchor="t">
            <a:spAutoFit/>
          </a:bodyPr>
          <a:lstStyle/>
          <a:p>
            <a:pPr algn="l"/>
            <a:r>
              <a:rPr sz="1100" b="0" i="1">
                <a:solidFill>
                  <a:srgbClr val="10B981"/>
                </a:solidFill>
                <a:latin typeface="Calibri"/>
              </a:rPr>
              <a:t>→ Basic を選んで「サインアップを完了する」</a:t>
            </a:r>
          </a:p>
        </p:txBody>
      </p:sp>
      <p:sp>
        <p:nvSpPr>
          <p:cNvPr id="44" name="TextBox 43"/>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第8章 — AWSデプロイの準備1</a:t>
            </a:r>
          </a:p>
        </p:txBody>
      </p:sp>
      <p:sp>
        <p:nvSpPr>
          <p:cNvPr id="45" name="TextBox 44"/>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7 / 18</a:t>
            </a:r>
          </a:p>
        </p:txBody>
      </p:sp>
      <p:pic>
        <p:nvPicPr>
          <p:cNvPr id="46" name="slide_07.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4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46"/>
                </p:tgtEl>
              </p:cMediaNode>
            </p:audio>
          </p:childTnLst>
        </p:cTn>
      </p:par>
    </p:tnLst>
  </p:timing>
  <p:transition spd="med">
    <p:fade/>
  </p:transition>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20040"/>
            <a:ext cx="7315200" cy="274320"/>
          </a:xfrm>
          <a:prstGeom prst="rect">
            <a:avLst/>
          </a:prstGeom>
          <a:noFill/>
        </p:spPr>
        <p:txBody>
          <a:bodyPr wrap="square" lIns="45720" rIns="45720" tIns="18288" bIns="18288" anchor="t">
            <a:spAutoFit/>
          </a:bodyPr>
          <a:lstStyle/>
          <a:p>
            <a:pPr algn="l"/>
            <a:r>
              <a:rPr sz="1100" b="1" i="0">
                <a:solidFill>
                  <a:srgbClr val="F59E0B"/>
                </a:solidFill>
                <a:latin typeface="Calibri"/>
              </a:rPr>
              <a:t>CHECKLIST</a:t>
            </a:r>
          </a:p>
        </p:txBody>
      </p:sp>
      <p:sp>
        <p:nvSpPr>
          <p:cNvPr id="4" name="TextBox 3"/>
          <p:cNvSpPr txBox="1"/>
          <p:nvPr/>
        </p:nvSpPr>
        <p:spPr>
          <a:xfrm>
            <a:off x="548640" y="566928"/>
            <a:ext cx="10972800" cy="640080"/>
          </a:xfrm>
          <a:prstGeom prst="rect">
            <a:avLst/>
          </a:prstGeom>
          <a:noFill/>
        </p:spPr>
        <p:txBody>
          <a:bodyPr wrap="square" lIns="45720" rIns="45720" tIns="18288" bIns="18288" anchor="t">
            <a:spAutoFit/>
          </a:bodyPr>
          <a:lstStyle/>
          <a:p>
            <a:pPr algn="l"/>
            <a:r>
              <a:rPr sz="3000" b="1" i="0">
                <a:solidFill>
                  <a:srgbClr val="1E3A5F"/>
                </a:solidFill>
                <a:latin typeface="Cambria"/>
              </a:rPr>
              <a:t>アカウント作成完了のチェックリスト</a:t>
            </a:r>
          </a:p>
        </p:txBody>
      </p:sp>
      <p:sp>
        <p:nvSpPr>
          <p:cNvPr id="5" name="Rectangle 4"/>
          <p:cNvSpPr/>
          <p:nvPr/>
        </p:nvSpPr>
        <p:spPr>
          <a:xfrm>
            <a:off x="548640" y="1828800"/>
            <a:ext cx="5440680" cy="210312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6" name="Rectangle 5"/>
          <p:cNvSpPr/>
          <p:nvPr/>
        </p:nvSpPr>
        <p:spPr>
          <a:xfrm>
            <a:off x="548640" y="1828800"/>
            <a:ext cx="73152" cy="2103120"/>
          </a:xfrm>
          <a:prstGeom prst="rect">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7" name="Oval 6"/>
          <p:cNvSpPr/>
          <p:nvPr/>
        </p:nvSpPr>
        <p:spPr>
          <a:xfrm>
            <a:off x="822960" y="2194560"/>
            <a:ext cx="777240" cy="777240"/>
          </a:xfrm>
          <a:prstGeom prst="ellipse">
            <a:avLst/>
          </a:prstGeom>
          <a:solidFill>
            <a:srgbClr val="3B82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8" name="TextBox 7"/>
          <p:cNvSpPr txBox="1"/>
          <p:nvPr/>
        </p:nvSpPr>
        <p:spPr>
          <a:xfrm>
            <a:off x="822960" y="2249424"/>
            <a:ext cx="777240" cy="640080"/>
          </a:xfrm>
          <a:prstGeom prst="rect">
            <a:avLst/>
          </a:prstGeom>
          <a:noFill/>
        </p:spPr>
        <p:txBody>
          <a:bodyPr wrap="square" lIns="45720" rIns="45720" tIns="18288" bIns="18288" anchor="t">
            <a:spAutoFit/>
          </a:bodyPr>
          <a:lstStyle/>
          <a:p>
            <a:pPr algn="ctr"/>
            <a:r>
              <a:rPr sz="3200" b="1" i="0">
                <a:solidFill>
                  <a:srgbClr val="FFFFFF"/>
                </a:solidFill>
                <a:latin typeface="Calibri"/>
              </a:rPr>
              <a:t>✓</a:t>
            </a:r>
          </a:p>
        </p:txBody>
      </p:sp>
      <p:sp>
        <p:nvSpPr>
          <p:cNvPr id="9" name="TextBox 8"/>
          <p:cNvSpPr txBox="1"/>
          <p:nvPr/>
        </p:nvSpPr>
        <p:spPr>
          <a:xfrm>
            <a:off x="1783080" y="2240280"/>
            <a:ext cx="4023360" cy="640080"/>
          </a:xfrm>
          <a:prstGeom prst="rect">
            <a:avLst/>
          </a:prstGeom>
          <a:noFill/>
        </p:spPr>
        <p:txBody>
          <a:bodyPr wrap="square" lIns="45720" rIns="45720" tIns="18288" bIns="18288" anchor="t">
            <a:spAutoFit/>
          </a:bodyPr>
          <a:lstStyle/>
          <a:p>
            <a:pPr algn="l"/>
            <a:r>
              <a:rPr sz="1500" b="1" i="0">
                <a:solidFill>
                  <a:srgbClr val="1E3A5F"/>
                </a:solidFill>
                <a:latin typeface="Cambria"/>
              </a:rPr>
              <a:t>コンソールにログインできる</a:t>
            </a:r>
          </a:p>
        </p:txBody>
      </p:sp>
      <p:sp>
        <p:nvSpPr>
          <p:cNvPr id="10" name="TextBox 9"/>
          <p:cNvSpPr txBox="1"/>
          <p:nvPr/>
        </p:nvSpPr>
        <p:spPr>
          <a:xfrm>
            <a:off x="1783080" y="2880360"/>
            <a:ext cx="4023360" cy="548640"/>
          </a:xfrm>
          <a:prstGeom prst="rect">
            <a:avLst/>
          </a:prstGeom>
          <a:noFill/>
        </p:spPr>
        <p:txBody>
          <a:bodyPr wrap="square" lIns="45720" rIns="45720" tIns="18288" bIns="18288" anchor="t">
            <a:spAutoFit/>
          </a:bodyPr>
          <a:lstStyle/>
          <a:p>
            <a:pPr algn="l"/>
            <a:r>
              <a:rPr sz="1100" b="0" i="1">
                <a:solidFill>
                  <a:srgbClr val="64748B"/>
                </a:solidFill>
                <a:latin typeface="Calibri"/>
              </a:rPr>
              <a:t>https://aws.amazon.com/jp/console/</a:t>
            </a:r>
          </a:p>
        </p:txBody>
      </p:sp>
      <p:sp>
        <p:nvSpPr>
          <p:cNvPr id="11" name="Rectangle 10"/>
          <p:cNvSpPr/>
          <p:nvPr/>
        </p:nvSpPr>
        <p:spPr>
          <a:xfrm>
            <a:off x="6126480" y="1828800"/>
            <a:ext cx="5440680" cy="210312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2" name="Rectangle 11"/>
          <p:cNvSpPr/>
          <p:nvPr/>
        </p:nvSpPr>
        <p:spPr>
          <a:xfrm>
            <a:off x="6126480" y="1828800"/>
            <a:ext cx="73152" cy="2103120"/>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3" name="Oval 12"/>
          <p:cNvSpPr/>
          <p:nvPr/>
        </p:nvSpPr>
        <p:spPr>
          <a:xfrm>
            <a:off x="6400800" y="2194560"/>
            <a:ext cx="777240" cy="777240"/>
          </a:xfrm>
          <a:prstGeom prst="ellipse">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4" name="TextBox 13"/>
          <p:cNvSpPr txBox="1"/>
          <p:nvPr/>
        </p:nvSpPr>
        <p:spPr>
          <a:xfrm>
            <a:off x="6400800" y="2249424"/>
            <a:ext cx="777240" cy="640080"/>
          </a:xfrm>
          <a:prstGeom prst="rect">
            <a:avLst/>
          </a:prstGeom>
          <a:noFill/>
        </p:spPr>
        <p:txBody>
          <a:bodyPr wrap="square" lIns="45720" rIns="45720" tIns="18288" bIns="18288" anchor="t">
            <a:spAutoFit/>
          </a:bodyPr>
          <a:lstStyle/>
          <a:p>
            <a:pPr algn="ctr"/>
            <a:r>
              <a:rPr sz="3200" b="1" i="0">
                <a:solidFill>
                  <a:srgbClr val="FFFFFF"/>
                </a:solidFill>
                <a:latin typeface="Calibri"/>
              </a:rPr>
              <a:t>✓</a:t>
            </a:r>
          </a:p>
        </p:txBody>
      </p:sp>
      <p:sp>
        <p:nvSpPr>
          <p:cNvPr id="15" name="TextBox 14"/>
          <p:cNvSpPr txBox="1"/>
          <p:nvPr/>
        </p:nvSpPr>
        <p:spPr>
          <a:xfrm>
            <a:off x="7360920" y="2240280"/>
            <a:ext cx="4023360" cy="640080"/>
          </a:xfrm>
          <a:prstGeom prst="rect">
            <a:avLst/>
          </a:prstGeom>
          <a:noFill/>
        </p:spPr>
        <p:txBody>
          <a:bodyPr wrap="square" lIns="45720" rIns="45720" tIns="18288" bIns="18288" anchor="t">
            <a:spAutoFit/>
          </a:bodyPr>
          <a:lstStyle/>
          <a:p>
            <a:pPr algn="l"/>
            <a:r>
              <a:rPr sz="1500" b="1" i="0">
                <a:solidFill>
                  <a:srgbClr val="1E3A5F"/>
                </a:solidFill>
                <a:latin typeface="Cambria"/>
              </a:rPr>
              <a:t>ルートユーザー情報を控えた</a:t>
            </a:r>
          </a:p>
        </p:txBody>
      </p:sp>
      <p:sp>
        <p:nvSpPr>
          <p:cNvPr id="16" name="TextBox 15"/>
          <p:cNvSpPr txBox="1"/>
          <p:nvPr/>
        </p:nvSpPr>
        <p:spPr>
          <a:xfrm>
            <a:off x="7360920" y="2880360"/>
            <a:ext cx="4023360" cy="548640"/>
          </a:xfrm>
          <a:prstGeom prst="rect">
            <a:avLst/>
          </a:prstGeom>
          <a:noFill/>
        </p:spPr>
        <p:txBody>
          <a:bodyPr wrap="square" lIns="45720" rIns="45720" tIns="18288" bIns="18288" anchor="t">
            <a:spAutoFit/>
          </a:bodyPr>
          <a:lstStyle/>
          <a:p>
            <a:pPr algn="l"/>
            <a:r>
              <a:rPr sz="1100" b="0" i="1">
                <a:solidFill>
                  <a:srgbClr val="64748B"/>
                </a:solidFill>
                <a:latin typeface="Calibri"/>
              </a:rPr>
              <a:t>メアド + パスワードを安全な場所へ</a:t>
            </a:r>
          </a:p>
        </p:txBody>
      </p:sp>
      <p:sp>
        <p:nvSpPr>
          <p:cNvPr id="17" name="Rectangle 16"/>
          <p:cNvSpPr/>
          <p:nvPr/>
        </p:nvSpPr>
        <p:spPr>
          <a:xfrm>
            <a:off x="548640" y="4069080"/>
            <a:ext cx="5440680" cy="210312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8" name="Rectangle 17"/>
          <p:cNvSpPr/>
          <p:nvPr/>
        </p:nvSpPr>
        <p:spPr>
          <a:xfrm>
            <a:off x="548640" y="4069080"/>
            <a:ext cx="73152" cy="2103120"/>
          </a:xfrm>
          <a:prstGeom prst="rect">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19" name="Oval 18"/>
          <p:cNvSpPr/>
          <p:nvPr/>
        </p:nvSpPr>
        <p:spPr>
          <a:xfrm>
            <a:off x="822960" y="4434840"/>
            <a:ext cx="777240" cy="777240"/>
          </a:xfrm>
          <a:prstGeom prst="ellipse">
            <a:avLst/>
          </a:prstGeom>
          <a:solidFill>
            <a:srgbClr val="10B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0" name="TextBox 19"/>
          <p:cNvSpPr txBox="1"/>
          <p:nvPr/>
        </p:nvSpPr>
        <p:spPr>
          <a:xfrm>
            <a:off x="822960" y="4489704"/>
            <a:ext cx="777240" cy="640080"/>
          </a:xfrm>
          <a:prstGeom prst="rect">
            <a:avLst/>
          </a:prstGeom>
          <a:noFill/>
        </p:spPr>
        <p:txBody>
          <a:bodyPr wrap="square" lIns="45720" rIns="45720" tIns="18288" bIns="18288" anchor="t">
            <a:spAutoFit/>
          </a:bodyPr>
          <a:lstStyle/>
          <a:p>
            <a:pPr algn="ctr"/>
            <a:r>
              <a:rPr sz="3200" b="1" i="0">
                <a:solidFill>
                  <a:srgbClr val="FFFFFF"/>
                </a:solidFill>
                <a:latin typeface="Calibri"/>
              </a:rPr>
              <a:t>✓</a:t>
            </a:r>
          </a:p>
        </p:txBody>
      </p:sp>
      <p:sp>
        <p:nvSpPr>
          <p:cNvPr id="21" name="TextBox 20"/>
          <p:cNvSpPr txBox="1"/>
          <p:nvPr/>
        </p:nvSpPr>
        <p:spPr>
          <a:xfrm>
            <a:off x="1783080" y="4480560"/>
            <a:ext cx="4023360" cy="640080"/>
          </a:xfrm>
          <a:prstGeom prst="rect">
            <a:avLst/>
          </a:prstGeom>
          <a:noFill/>
        </p:spPr>
        <p:txBody>
          <a:bodyPr wrap="square" lIns="45720" rIns="45720" tIns="18288" bIns="18288" anchor="t">
            <a:spAutoFit/>
          </a:bodyPr>
          <a:lstStyle/>
          <a:p>
            <a:pPr algn="l"/>
            <a:r>
              <a:rPr sz="1500" b="1" i="0">
                <a:solidFill>
                  <a:srgbClr val="1E3A5F"/>
                </a:solidFill>
                <a:latin typeface="Cambria"/>
              </a:rPr>
              <a:t>無料プランが選択されている</a:t>
            </a:r>
          </a:p>
        </p:txBody>
      </p:sp>
      <p:sp>
        <p:nvSpPr>
          <p:cNvPr id="22" name="TextBox 21"/>
          <p:cNvSpPr txBox="1"/>
          <p:nvPr/>
        </p:nvSpPr>
        <p:spPr>
          <a:xfrm>
            <a:off x="1783080" y="5120640"/>
            <a:ext cx="4023360" cy="548640"/>
          </a:xfrm>
          <a:prstGeom prst="rect">
            <a:avLst/>
          </a:prstGeom>
          <a:noFill/>
        </p:spPr>
        <p:txBody>
          <a:bodyPr wrap="square" lIns="45720" rIns="45720" tIns="18288" bIns="18288" anchor="t">
            <a:spAutoFit/>
          </a:bodyPr>
          <a:lstStyle/>
          <a:p>
            <a:pPr algn="l"/>
            <a:r>
              <a:rPr sz="1100" b="0" i="1">
                <a:solidFill>
                  <a:srgbClr val="64748B"/>
                </a:solidFill>
                <a:latin typeface="Calibri"/>
              </a:rPr>
              <a:t>6ヶ月 + 200 USD クレジット</a:t>
            </a:r>
          </a:p>
        </p:txBody>
      </p:sp>
      <p:sp>
        <p:nvSpPr>
          <p:cNvPr id="23" name="Rectangle 22"/>
          <p:cNvSpPr/>
          <p:nvPr/>
        </p:nvSpPr>
        <p:spPr>
          <a:xfrm>
            <a:off x="6126480" y="4069080"/>
            <a:ext cx="5440680" cy="2103120"/>
          </a:xfrm>
          <a:prstGeom prst="rect">
            <a:avLst/>
          </a:prstGeom>
          <a:solidFill>
            <a:srgbClr val="FFFFFF"/>
          </a:solidFill>
          <a:ln w="6350">
            <a:solidFill>
              <a:srgbClr val="E2E8F0"/>
            </a:solid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4" name="Rectangle 23"/>
          <p:cNvSpPr/>
          <p:nvPr/>
        </p:nvSpPr>
        <p:spPr>
          <a:xfrm>
            <a:off x="6126480" y="4069080"/>
            <a:ext cx="73152" cy="2103120"/>
          </a:xfrm>
          <a:prstGeom prst="rect">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5" name="Oval 24"/>
          <p:cNvSpPr/>
          <p:nvPr/>
        </p:nvSpPr>
        <p:spPr>
          <a:xfrm>
            <a:off x="6400800" y="4434840"/>
            <a:ext cx="777240" cy="777240"/>
          </a:xfrm>
          <a:prstGeom prst="ellipse">
            <a:avLst/>
          </a:prstGeom>
          <a:solidFill>
            <a:srgbClr val="8B5C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sp>
        <p:nvSpPr>
          <p:cNvPr id="26" name="TextBox 25"/>
          <p:cNvSpPr txBox="1"/>
          <p:nvPr/>
        </p:nvSpPr>
        <p:spPr>
          <a:xfrm>
            <a:off x="6400800" y="4489704"/>
            <a:ext cx="777240" cy="640080"/>
          </a:xfrm>
          <a:prstGeom prst="rect">
            <a:avLst/>
          </a:prstGeom>
          <a:noFill/>
        </p:spPr>
        <p:txBody>
          <a:bodyPr wrap="square" lIns="45720" rIns="45720" tIns="18288" bIns="18288" anchor="t">
            <a:spAutoFit/>
          </a:bodyPr>
          <a:lstStyle/>
          <a:p>
            <a:pPr algn="ctr"/>
            <a:r>
              <a:rPr sz="3200" b="1" i="0">
                <a:solidFill>
                  <a:srgbClr val="FFFFFF"/>
                </a:solidFill>
                <a:latin typeface="Calibri"/>
              </a:rPr>
              <a:t>✓</a:t>
            </a:r>
          </a:p>
        </p:txBody>
      </p:sp>
      <p:sp>
        <p:nvSpPr>
          <p:cNvPr id="27" name="TextBox 26"/>
          <p:cNvSpPr txBox="1"/>
          <p:nvPr/>
        </p:nvSpPr>
        <p:spPr>
          <a:xfrm>
            <a:off x="7360920" y="4480560"/>
            <a:ext cx="4023360" cy="640080"/>
          </a:xfrm>
          <a:prstGeom prst="rect">
            <a:avLst/>
          </a:prstGeom>
          <a:noFill/>
        </p:spPr>
        <p:txBody>
          <a:bodyPr wrap="square" lIns="45720" rIns="45720" tIns="18288" bIns="18288" anchor="t">
            <a:spAutoFit/>
          </a:bodyPr>
          <a:lstStyle/>
          <a:p>
            <a:pPr algn="l"/>
            <a:r>
              <a:rPr sz="1500" b="1" i="0">
                <a:solidFill>
                  <a:srgbClr val="1E3A5F"/>
                </a:solidFill>
                <a:latin typeface="Cambria"/>
              </a:rPr>
              <a:t>カードの1ドル仮承認が返金された</a:t>
            </a:r>
          </a:p>
        </p:txBody>
      </p:sp>
      <p:sp>
        <p:nvSpPr>
          <p:cNvPr id="28" name="TextBox 27"/>
          <p:cNvSpPr txBox="1"/>
          <p:nvPr/>
        </p:nvSpPr>
        <p:spPr>
          <a:xfrm>
            <a:off x="7360920" y="5120640"/>
            <a:ext cx="4023360" cy="548640"/>
          </a:xfrm>
          <a:prstGeom prst="rect">
            <a:avLst/>
          </a:prstGeom>
          <a:noFill/>
        </p:spPr>
        <p:txBody>
          <a:bodyPr wrap="square" lIns="45720" rIns="45720" tIns="18288" bIns="18288" anchor="t">
            <a:spAutoFit/>
          </a:bodyPr>
          <a:lstStyle/>
          <a:p>
            <a:pPr algn="l"/>
            <a:r>
              <a:rPr sz="1100" b="0" i="1">
                <a:solidFill>
                  <a:srgbClr val="64748B"/>
                </a:solidFill>
                <a:latin typeface="Calibri"/>
              </a:rPr>
              <a:t>確認用なので気にせずOK</a:t>
            </a:r>
          </a:p>
        </p:txBody>
      </p:sp>
      <p:sp>
        <p:nvSpPr>
          <p:cNvPr id="29" name="TextBox 28"/>
          <p:cNvSpPr txBox="1"/>
          <p:nvPr/>
        </p:nvSpPr>
        <p:spPr>
          <a:xfrm>
            <a:off x="548640" y="6446520"/>
            <a:ext cx="7315200" cy="274320"/>
          </a:xfrm>
          <a:prstGeom prst="rect">
            <a:avLst/>
          </a:prstGeom>
          <a:noFill/>
        </p:spPr>
        <p:txBody>
          <a:bodyPr wrap="square" lIns="45720" rIns="45720" tIns="18288" bIns="18288" anchor="t">
            <a:spAutoFit/>
          </a:bodyPr>
          <a:lstStyle/>
          <a:p>
            <a:pPr algn="l"/>
            <a:r>
              <a:rPr sz="900" b="0" i="0">
                <a:solidFill>
                  <a:srgbClr val="64748B"/>
                </a:solidFill>
                <a:latin typeface="Calibri"/>
              </a:rPr>
              <a:t>第8章 — AWSデプロイの準備1</a:t>
            </a:r>
          </a:p>
        </p:txBody>
      </p:sp>
      <p:sp>
        <p:nvSpPr>
          <p:cNvPr id="30" name="TextBox 29"/>
          <p:cNvSpPr txBox="1"/>
          <p:nvPr/>
        </p:nvSpPr>
        <p:spPr>
          <a:xfrm>
            <a:off x="10698480" y="6446520"/>
            <a:ext cx="1097280" cy="274320"/>
          </a:xfrm>
          <a:prstGeom prst="rect">
            <a:avLst/>
          </a:prstGeom>
          <a:noFill/>
        </p:spPr>
        <p:txBody>
          <a:bodyPr wrap="square" lIns="45720" rIns="45720" tIns="18288" bIns="18288" anchor="t">
            <a:spAutoFit/>
          </a:bodyPr>
          <a:lstStyle/>
          <a:p>
            <a:pPr algn="r"/>
            <a:r>
              <a:rPr sz="900" b="0" i="0">
                <a:solidFill>
                  <a:srgbClr val="64748B"/>
                </a:solidFill>
                <a:latin typeface="Calibri"/>
              </a:rPr>
              <a:t>8 / 18</a:t>
            </a:r>
          </a:p>
        </p:txBody>
      </p:sp>
      <p:pic>
        <p:nvPicPr>
          <p:cNvPr id="31" name="slide_08.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1"/>
                </p:tgtEl>
              </p:cMediaNode>
            </p:audio>
          </p:childTnLst>
        </p:cTn>
      </p:par>
    </p:tnLst>
  </p:timing>
  <p:transition spd="med">
    <p:fade/>
  </p:transition>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1E3A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640080" y="2377440"/>
            <a:ext cx="3657600" cy="365760"/>
          </a:xfrm>
          <a:prstGeom prst="rect">
            <a:avLst/>
          </a:prstGeom>
          <a:noFill/>
        </p:spPr>
        <p:txBody>
          <a:bodyPr wrap="square" lIns="45720" rIns="45720" tIns="18288" bIns="18288" anchor="t">
            <a:spAutoFit/>
          </a:bodyPr>
          <a:lstStyle/>
          <a:p>
            <a:pPr algn="l"/>
            <a:r>
              <a:rPr sz="1400" b="1" i="0">
                <a:solidFill>
                  <a:srgbClr val="F59E0B"/>
                </a:solidFill>
                <a:latin typeface="Calibri"/>
              </a:rPr>
              <a:t>PART 2</a:t>
            </a:r>
          </a:p>
        </p:txBody>
      </p:sp>
      <p:sp>
        <p:nvSpPr>
          <p:cNvPr id="4" name="TextBox 3"/>
          <p:cNvSpPr txBox="1"/>
          <p:nvPr/>
        </p:nvSpPr>
        <p:spPr>
          <a:xfrm>
            <a:off x="640080" y="2743200"/>
            <a:ext cx="10972800" cy="1097280"/>
          </a:xfrm>
          <a:prstGeom prst="rect">
            <a:avLst/>
          </a:prstGeom>
          <a:noFill/>
        </p:spPr>
        <p:txBody>
          <a:bodyPr wrap="square" lIns="45720" rIns="45720" tIns="18288" bIns="18288" anchor="t">
            <a:spAutoFit/>
          </a:bodyPr>
          <a:lstStyle/>
          <a:p>
            <a:pPr algn="l"/>
            <a:r>
              <a:rPr sz="5400" b="1" i="0">
                <a:solidFill>
                  <a:srgbClr val="FFFFFF"/>
                </a:solidFill>
                <a:latin typeface="Cambria"/>
              </a:rPr>
              <a:t>無料枠と費用管理</a:t>
            </a:r>
          </a:p>
        </p:txBody>
      </p:sp>
      <p:sp>
        <p:nvSpPr>
          <p:cNvPr id="5" name="TextBox 4"/>
          <p:cNvSpPr txBox="1"/>
          <p:nvPr/>
        </p:nvSpPr>
        <p:spPr>
          <a:xfrm>
            <a:off x="640080" y="3840480"/>
            <a:ext cx="10972800" cy="457200"/>
          </a:xfrm>
          <a:prstGeom prst="rect">
            <a:avLst/>
          </a:prstGeom>
          <a:noFill/>
        </p:spPr>
        <p:txBody>
          <a:bodyPr wrap="square" lIns="45720" rIns="45720" tIns="18288" bIns="18288" anchor="t">
            <a:spAutoFit/>
          </a:bodyPr>
          <a:lstStyle/>
          <a:p>
            <a:pPr algn="l"/>
            <a:r>
              <a:rPr sz="1800" b="0" i="0">
                <a:solidFill>
                  <a:srgbClr val="CBD5E1"/>
                </a:solidFill>
                <a:latin typeface="Calibri"/>
              </a:rPr>
              <a:t>200 USD のクレジットを賢く使い切る</a:t>
            </a:r>
          </a:p>
        </p:txBody>
      </p:sp>
      <p:sp>
        <p:nvSpPr>
          <p:cNvPr id="6" name="Rectangle 5"/>
          <p:cNvSpPr/>
          <p:nvPr/>
        </p:nvSpPr>
        <p:spPr>
          <a:xfrm>
            <a:off x="640080" y="4572000"/>
            <a:ext cx="914400" cy="73152"/>
          </a:xfrm>
          <a:prstGeom prst="rect">
            <a:avLst/>
          </a:prstGeom>
          <a:solidFill>
            <a:srgbClr val="F59E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p:txBody>
      </p:sp>
      <p:pic>
        <p:nvPicPr>
          <p:cNvPr id="7" name="slide_09.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7"/>
                </p:tgtEl>
              </p:cMediaNode>
            </p:audio>
          </p:childTnLst>
        </p:cTn>
      </p:par>
    </p:tnLst>
  </p:timing>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