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これから、第7章「ゲームロジックを改善する」をお届けします。第6章で作ったチャットUIを土台に、今度はゲームとしての完成度を高めます。単なるチャットボットから、体験型ゲームへと進化させましょう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heck_game_overとcheck_game_clearという2つの関数をutils.pyに実装します。check_game_overはAI応答テキストとゲームセッションを受け取ります。まずキーワードリストとの照合を行います。次に行動回数をChatMessageのカウントで確認します。いずれかが該当すれば、タプルでTrueとゲームオーバーメッセージを返します。check_game_clearはAI応答テキストを受け取ります。脱出成功、外の世界、ゲームクリア、研究所を出た、自由になった、無事に脱出、脱出に成功というキーワードのいずれかが含まれていればTrueを返します。anyを使ってシンプルに実装できます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game_actionビューの処理フローを整理しましょう。ステップ1はPOST受信です。メッセージを取得します。ステップ2はユーザーメッセージの保存です。roleがuserのChatMessageを作成します。ステップ3はコマンド判定です。is_special_commandで分岐します。コマンドなら4a、handle_special_commandで処理し、systemとして保存します。コマンドでなければ4b、generate_game_responseでAI応答を生成します。ステップ5は終了判定です。check_game_overとcheck_game_clearを呼びます。ステップ6は部分テンプレートの返却です。chat_messages.htmlをレンダリングして返します。htmxがこのレスポンスを受け取り、チャットコンテナを更新します。このフローを実装することで、ゲームとしての状態管理が完成します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ここからはPART 4「デバッグの実践」に入ります。Debug Toolbarとログ、そしてLLM相談を組み合わせた効率的なデバッグを学びます。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Django Debug Toolbarを導入する手順は5ステップです。ステップ1は、uvでdjango-debug-toolbarをインストールします。ステップ2は、settings.pyのINSTALLED_APPSにdebug_toolbarを追加します。ステップ3は、MIDDLEWAREの最上部にDebugToolbarMiddlewareを追加します。最上部に置くことが重要です。ステップ4は、INTERNAL_IPSに127.0.0.1を追加します。開発環境のみでツールバーを表示するための設定です。ステップ5は、server/urls.pyにデバッグ用URLを追加します。DEBUGがTrueの場合のみ、__debug__パスを追加します。これで開発中のみDebug Toolbarが表示されます。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Debug Toolbarには6つの主要パネルがあります。SQLパネルでは、実行されたSQLクエリの一覧、実行時間、実行計画を確認できます。同じクエリが多数実行されていればN+1問題のサインです。select_relatedやprefetch_relatedで最適化します。Templatesパネルでは、使用されたテンプレートと渡されたコンテキスト変数を確認できます。Timeパネルでは、ページ読込の内訳、SQL時間とレンダリング時間の比較ができます。Settingsパネルでは、settings.pyの設定値や環境変数を確認できます。Headersパネルでは、リクエストとレスポンス両方のHTTPヘッダを確認できます。Loggingパネルでは、アプリケーションのログ出力を表示します。これらのパネルを使いこなすことで、パフォーマンス問題を素早く特定できます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ロギングはデバッグと運用監視の両方に役立ちます。settings.pyにLOGGING設定を追加します。formattersでログのフォーマットを定義します。levelname、asctime、module、messageを含めると便利です。handlersでコンソール出力とファイル出力の2つを設定します。views.pyでの使い方はシンプルです。import loggingでモジュールをインポートし、getLoggerでロガーを取得します。logger.infoでメッセージを出力します。ログレベルは4つあります。DEBUGは詳細情報、INFOは通常の処理、WARNINGは警告、ERRORはエラーです。開発中はDEBUGレベルを使い、本番ではINFO以上に絞るのが一般的です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エラーが出たときの最速の解決策は、LLMに貼り付けて聞くことです。「分かるまで悩む」より「数秒で抜ける」を選びましょう。例えば、AttributeError: 'GameSession' object has no attribute 'messages'というエラーが出た場合。エラーメッセージと関連するコードをそのままGeminiに貼り付けます。するとGeminiは即座に原因を特定します。ChatMessageのsessionフィールドにrelated_nameが定義されていないことが原因です。related_name='messages'を追加し、マイグレーションを実行すれば解決します。このようにLLMを活用することで、デバッグにかかる時間を大幅に短縮できます。エラーメッセージは解読するものではなく、LLMに渡す素材だと考えましょう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プロンプトエンジニアリングの4つの原則をまとめます。1つ目は、明確な役割を与えることです。「あなたはゲームマスターです。臨場感ある描写を返してください」のように具体的に指示します。2つ目は、具体的な制約を設けることです。「150文字以内で応答」のように数字で指示します。曖昧な指示は曖昧な結果を生みます。3つ目は、Few-Shotラーニングです。良い応答例と悪い応答例をプロンプトに含めます。LLMは例から学びます。4つ目は、CoT（チェーン・オブ・ソート）です。段階的に考えさせます。1つ目に危険かどうか、2つ目に警告すべきか、3つ目に代替案はあるかと問います。これら4つの原則を組み合わせることで、より精度の高いAI応答が得られます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お疲れさまでした。第7章でゲームらしさを獲得しました。この章で学んだことをまとめます。プロンプトをLLMと相談しながら改善する方法を習得しました。ヒントの段階化とテンション管理でゲーム体験を向上させました。4つの特殊コマンド、/restart、/hint、/status、/helpを実装しました。3条件によるゲームオーバー判定を実装しました。キーワード検出によるゲームクリア判定を実装しました。Django Debug Toolbarを導入してデバッグ効率を上げました。LOGGING設定とlogger.infoでログ出力を実装しました。次の第8章ではいよいよAWS設定に入ります。AWSアカウントの準備とデプロイのための設定を行い、クラウドへの第一歩を踏み出します。プロンプトは一度書いて終わりではありません。継続的に改善し続けましょう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の章では6つのテーマを扱います。1つ目は、プロンプトの改善です。LLMと対話しながらシステムプロンプトを洗練させます。2つ目は、特殊コマンドの実装です。/restart、/hint、/status、/helpの4つを追加します。3つ目は、ゲームオーバー判定です。キーワード検出と行動回数で終了を判定します。4つ目は、ゲームクリア判定です。脱出キーワードで成功を検出します。5つ目は、Django Debug Toolbarの導入です。SQLクエリ、テンプレート、実行時間を可視化します。そして6つ目が、ログ出力とLLM相談です。logger.infoを使ったエラー解決ループを学びます。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プロンプトの改善はLLMとの対話から始まります。現状の問題点を整理して、LLMに伝えます。例えば、同じ行動の繰り返しに同じ応答が返る、ヒントが直接的すぎて面白みがない、ゲームの緊張感が足りないといった課題です。これらをGeminiに伝えると、3つの改善案が返ってきます。1つ目は行動回数のカウントです。3回繰り返したら新しいヒントを出します。2つ目はヒントの段階的提供です。最初は曖昧に、徐々に具体的にします。3つ目はゲームのテンション管理です。時間経過で危機感を演出します。このようにLLMと対話しながらプロンプトを磨いていくのが、現代の開発スタイルです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改善されたGAME_SYSTEM_PROMPTを見てみましょう。ヒントの出し方を3段階に分けています。初回は曖昧な描写で、何か気になるものがある程度にします。2回目はやや具体的に、机の引き出しが少し開いているといった描写にします。3回目は直接的に、机の引き出しには古びた鍵があるとはっきり示します。テンション管理では、行動回数が10回を超えたら危機感を演出します。足音や物音などの描写で没入感を高めます。ゲームオーバー条件は、危険な行動を3回繰り返すか、30ターン以内に脱出できない場合です。ゲームクリア条件は、研究所の出口を見つけて脱出することです。終了条件を明確にすることで、ゲームとしての締まりができます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ここからはPART 2「特殊コマンドとゲーム判定」に入ります。スラッシュから始まるコマンドと、終了判定の実装でゲームらしさを足します。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特殊コマンドは4つあります。/restartはゲームのリセットです。全てのChatMessageを削除して最初からやり直します。/hintはヒントの表示です。前回のAI応答を参考にした助言を返します。/statusは状況確認です。行動回数とセッション情報を表示します。/helpはコマンド一覧の表示です。SPECIAL_COMMANDSの辞書から自動生成します。これら4つのコマンドを実装することで、プレイヤーが詰まったときのサポートが充実します。特殊コマンドとAI応答を分けて処理することで、コードの見通しもよくなります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特殊コマンドの実装はutils.pyに分離します。SPECIAL_COMMANDSという辞書でコマンドと説明を管理します。is_special_commandという関数でコマンドかどうかを判定します。メッセージを小文字化してトリムし、辞書に含まれているかチェックするだけです。handle_special_commandという関数で各コマンドを処理します。/restartならChatMessageを全件削除し、リセット完了のメッセージを返します。/helpなら辞書からコマンド一覧を生成して返します。このようにロジックをutils.pyに切り出すことで、views.pyをシンプルに保てます。テストも書きやすくなります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ここからはPART 3「ゲーム状態管理」に入ります。ゲームオーバーとゲームクリアという「終わり」を実装します。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ゲームオーバーの判定条件は3つあります。1つ目は、AI応答の中にキーワードが含まれる場合です。死んでしまった、ゲームオーバー、力尽きた、命を落としたといった言葉を検出します。2つ目は、行動回数が30回を超えた場合です。ChatMessageをuserのロールでカウントして判定します。時間切れメッセージを表示し、セッションを無効化します。3つ目は、AIがGAMEOVERキーワードを明示的に出力した場合です。is_activeをFalseにしてセッションを無効化します。これら3つの条件を組み合わせることで、多様なゲームオーバーシナリオに対応できます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F59E0B"/>
                </a:solidFill>
                <a:latin typeface="Cambria"/>
              </a:rPr>
              <a:t>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69164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BD5E1"/>
                </a:solidFill>
                <a:latin typeface="Calibri"/>
              </a:rPr>
              <a:t>CHAPTER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4688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ゲームロジックを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3756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59E0B"/>
                </a:solidFill>
                <a:latin typeface="Cambria"/>
              </a:rPr>
              <a:t>改善する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52628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「単なるチャットボット」から「体験型ゲーム」へ進化させる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5852160"/>
            <a:ext cx="274320" cy="54864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1005840" y="571500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本書のサンプル章</a:t>
            </a:r>
          </a:p>
        </p:txBody>
      </p:sp>
      <p:pic>
        <p:nvPicPr>
          <p:cNvPr id="10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utils.py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check_game_over &amp; check_game_clear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54864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4348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47672"/>
            <a:ext cx="51206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check_game_over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194560"/>
            <a:ext cx="51206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EF4444"/>
                </a:solidFill>
                <a:latin typeface="Calibri"/>
              </a:rPr>
              <a:t>終了判定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2468880"/>
            <a:ext cx="5120640" cy="36576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68680" y="2542032"/>
            <a:ext cx="4846320" cy="35204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100" b="1" i="0">
                <a:solidFill>
                  <a:srgbClr val="F59E0B"/>
                </a:solidFill>
                <a:latin typeface="Consolas"/>
              </a:rPr>
              <a:t>def check_game_over(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response_text, gs):
</a:t>
            </a:r>
            <a:r>
              <a:rPr sz="1000" b="0" i="1">
                <a:solidFill>
                  <a:srgbClr val="10B981"/>
                </a:solidFill>
                <a:latin typeface="Consolas"/>
              </a:rPr>
              <a:t>    # キーワードチェック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keywords = [
</a:t>
            </a:r>
            <a:r>
              <a:rPr sz="1100" b="0" i="0">
                <a:solidFill>
                  <a:srgbClr val="EF4444"/>
                </a:solidFill>
                <a:latin typeface="Consolas"/>
              </a:rPr>
              <a:t>        '死んでしまった',
</a:t>
            </a:r>
            <a:r>
              <a:rPr sz="1100" b="0" i="0">
                <a:solidFill>
                  <a:srgbClr val="EF4444"/>
                </a:solidFill>
                <a:latin typeface="Consolas"/>
              </a:rPr>
              <a:t>        'ゲームオーバー',
</a:t>
            </a:r>
            <a:r>
              <a:rPr sz="1100" b="0" i="0">
                <a:solidFill>
                  <a:srgbClr val="EF4444"/>
                </a:solidFill>
                <a:latin typeface="Consolas"/>
              </a:rPr>
              <a:t>        '力尽きた',
</a:t>
            </a:r>
            <a:r>
              <a:rPr sz="1100" b="0" i="0">
                <a:solidFill>
                  <a:srgbClr val="EF4444"/>
                </a:solidFill>
                <a:latin typeface="Consolas"/>
              </a:rPr>
              <a:t>        '命を落とした']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  if any(k in response_text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for k in keywords):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    return (True, "…")
</a:t>
            </a:r>
            <a:r>
              <a:rPr sz="1000" b="0" i="1">
                <a:solidFill>
                  <a:srgbClr val="10B981"/>
                </a:solidFill>
                <a:latin typeface="Consolas"/>
              </a:rPr>
              <a:t>    # 行動回数チェック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  if total_actions &gt;= 30: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    return (True, "時間切れ")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return (False, "")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6480" y="1828800"/>
            <a:ext cx="54864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6126480" y="182880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6355080" y="1947672"/>
            <a:ext cx="51206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check_game_clear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5080" y="2194560"/>
            <a:ext cx="51206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10B981"/>
                </a:solidFill>
                <a:latin typeface="Calibri"/>
              </a:rPr>
              <a:t>クリア判定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9360" y="2468880"/>
            <a:ext cx="5120640" cy="36576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6446520" y="2542032"/>
            <a:ext cx="4846320" cy="35204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200" b="1" i="0">
                <a:solidFill>
                  <a:srgbClr val="F59E0B"/>
                </a:solidFill>
                <a:latin typeface="Consolas"/>
              </a:rPr>
              <a:t>def check_game_clear(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response_text):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    # クリアキーワード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keywords = [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'脱出成功',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'外の世界',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'ゲームクリア',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'研究所を出た',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'自由になった',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'無事に脱出',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'脱出に成功']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return any(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k in response_text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for k in keywords)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10 / 18</a:t>
            </a:r>
          </a:p>
        </p:txBody>
      </p:sp>
      <p:pic>
        <p:nvPicPr>
          <p:cNvPr id="19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game_action の処理フロー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150876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3774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Oval 6"/>
          <p:cNvSpPr/>
          <p:nvPr/>
        </p:nvSpPr>
        <p:spPr>
          <a:xfrm>
            <a:off x="731520" y="2011680"/>
            <a:ext cx="502920" cy="50292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31520" y="2057400"/>
            <a:ext cx="5029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606040"/>
            <a:ext cx="132588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E3A5F"/>
                </a:solidFill>
                <a:latin typeface="Cambria"/>
              </a:rPr>
              <a:t>POST受信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3520440"/>
            <a:ext cx="777240" cy="27432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685800" y="3611880"/>
            <a:ext cx="132588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onsolas"/>
              </a:rPr>
              <a:t>メッセージを取得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03120" y="1828800"/>
            <a:ext cx="150876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2103120" y="1828800"/>
            <a:ext cx="73152" cy="23774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Oval 13"/>
          <p:cNvSpPr/>
          <p:nvPr/>
        </p:nvSpPr>
        <p:spPr>
          <a:xfrm>
            <a:off x="2286000" y="2011680"/>
            <a:ext cx="502920" cy="502920"/>
          </a:xfrm>
          <a:prstGeom prst="ellipse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2286000" y="2057400"/>
            <a:ext cx="5029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0280" y="2606040"/>
            <a:ext cx="132588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E3A5F"/>
                </a:solidFill>
                <a:latin typeface="Cambria"/>
              </a:rPr>
              <a:t>ユーザー保存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68880" y="3520440"/>
            <a:ext cx="777240" cy="27432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2240280" y="3611880"/>
            <a:ext cx="132588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onsolas"/>
              </a:rPr>
              <a:t>ChatMessage role='user'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7600" y="1828800"/>
            <a:ext cx="150876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3657600" y="1828800"/>
            <a:ext cx="73152" cy="23774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Oval 20"/>
          <p:cNvSpPr/>
          <p:nvPr/>
        </p:nvSpPr>
        <p:spPr>
          <a:xfrm>
            <a:off x="3840480" y="2011680"/>
            <a:ext cx="502920" cy="502920"/>
          </a:xfrm>
          <a:prstGeom prst="ellipse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3840480" y="2057400"/>
            <a:ext cx="5029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4760" y="2606040"/>
            <a:ext cx="132588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E3A5F"/>
                </a:solidFill>
                <a:latin typeface="Cambria"/>
              </a:rPr>
              <a:t>コマンド判定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23360" y="3520440"/>
            <a:ext cx="777240" cy="27432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3794760" y="3611880"/>
            <a:ext cx="132588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onsolas"/>
              </a:rPr>
              <a:t>is_special_command()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12080" y="1828800"/>
            <a:ext cx="150876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5212080" y="1828800"/>
            <a:ext cx="73152" cy="23774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Oval 27"/>
          <p:cNvSpPr/>
          <p:nvPr/>
        </p:nvSpPr>
        <p:spPr>
          <a:xfrm>
            <a:off x="5394960" y="2011680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5394960" y="2057400"/>
            <a:ext cx="5029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04a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9240" y="2606040"/>
            <a:ext cx="132588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E3A5F"/>
                </a:solidFill>
                <a:latin typeface="Cambria"/>
              </a:rPr>
              <a:t>コマンド処理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77840" y="3520440"/>
            <a:ext cx="777240" cy="2743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5349240" y="3611880"/>
            <a:ext cx="132588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onsolas"/>
              </a:rPr>
              <a:t>handle_special_command()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66560" y="1828800"/>
            <a:ext cx="150876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6766560" y="1828800"/>
            <a:ext cx="73152" cy="23774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Oval 34"/>
          <p:cNvSpPr/>
          <p:nvPr/>
        </p:nvSpPr>
        <p:spPr>
          <a:xfrm>
            <a:off x="6949440" y="2011680"/>
            <a:ext cx="502920" cy="502920"/>
          </a:xfrm>
          <a:prstGeom prst="ellipse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6949440" y="2057400"/>
            <a:ext cx="5029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04b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03720" y="2606040"/>
            <a:ext cx="132588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E3A5F"/>
                </a:solidFill>
                <a:latin typeface="Cambria"/>
              </a:rPr>
              <a:t>AI応答生成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32320" y="3520440"/>
            <a:ext cx="777240" cy="27432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6903720" y="3611880"/>
            <a:ext cx="132588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onsolas"/>
              </a:rPr>
              <a:t>generate_game_response()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21040" y="1828800"/>
            <a:ext cx="150876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1" name="Rectangle 40"/>
          <p:cNvSpPr/>
          <p:nvPr/>
        </p:nvSpPr>
        <p:spPr>
          <a:xfrm>
            <a:off x="8321040" y="1828800"/>
            <a:ext cx="73152" cy="23774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2" name="Oval 41"/>
          <p:cNvSpPr/>
          <p:nvPr/>
        </p:nvSpPr>
        <p:spPr>
          <a:xfrm>
            <a:off x="8503920" y="2011680"/>
            <a:ext cx="502920" cy="50292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TextBox 42"/>
          <p:cNvSpPr txBox="1"/>
          <p:nvPr/>
        </p:nvSpPr>
        <p:spPr>
          <a:xfrm>
            <a:off x="8503920" y="2057400"/>
            <a:ext cx="5029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58200" y="2606040"/>
            <a:ext cx="132588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E3A5F"/>
                </a:solidFill>
                <a:latin typeface="Cambria"/>
              </a:rPr>
              <a:t>終了判定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686800" y="3520440"/>
            <a:ext cx="777240" cy="27432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6" name="TextBox 45"/>
          <p:cNvSpPr txBox="1"/>
          <p:nvPr/>
        </p:nvSpPr>
        <p:spPr>
          <a:xfrm>
            <a:off x="8458200" y="3611880"/>
            <a:ext cx="132588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onsolas"/>
              </a:rPr>
              <a:t>check_game_over/clear()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875520" y="1828800"/>
            <a:ext cx="150876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8" name="Rectangle 47"/>
          <p:cNvSpPr/>
          <p:nvPr/>
        </p:nvSpPr>
        <p:spPr>
          <a:xfrm>
            <a:off x="9875520" y="1828800"/>
            <a:ext cx="73152" cy="23774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9" name="Oval 48"/>
          <p:cNvSpPr/>
          <p:nvPr/>
        </p:nvSpPr>
        <p:spPr>
          <a:xfrm>
            <a:off x="10058400" y="2011680"/>
            <a:ext cx="502920" cy="5029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0" name="TextBox 49"/>
          <p:cNvSpPr txBox="1"/>
          <p:nvPr/>
        </p:nvSpPr>
        <p:spPr>
          <a:xfrm>
            <a:off x="10058400" y="2057400"/>
            <a:ext cx="5029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12680" y="2606040"/>
            <a:ext cx="132588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E3A5F"/>
                </a:solidFill>
                <a:latin typeface="Cambria"/>
              </a:rPr>
              <a:t>部分テンプレ返却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241280" y="3520440"/>
            <a:ext cx="777240" cy="27432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3" name="TextBox 52"/>
          <p:cNvSpPr txBox="1"/>
          <p:nvPr/>
        </p:nvSpPr>
        <p:spPr>
          <a:xfrm>
            <a:off x="10012680" y="3611880"/>
            <a:ext cx="132588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onsolas"/>
              </a:rPr>
              <a:t>render(partials/...)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8640" y="4526280"/>
            <a:ext cx="11064240" cy="16916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5" name="Rectangle 54"/>
          <p:cNvSpPr/>
          <p:nvPr/>
        </p:nvSpPr>
        <p:spPr>
          <a:xfrm>
            <a:off x="548640" y="4526280"/>
            <a:ext cx="73152" cy="16916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6" name="TextBox 55"/>
          <p:cNvSpPr txBox="1"/>
          <p:nvPr/>
        </p:nvSpPr>
        <p:spPr>
          <a:xfrm>
            <a:off x="777240" y="466344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8B5CF6"/>
                </a:solidFill>
                <a:latin typeface="Calibri"/>
              </a:rPr>
              <a:t>STEP 03 で分岐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77240" y="5074920"/>
            <a:ext cx="5212080" cy="10515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8" name="TextBox 57"/>
          <p:cNvSpPr txBox="1"/>
          <p:nvPr/>
        </p:nvSpPr>
        <p:spPr>
          <a:xfrm>
            <a:off x="960120" y="512064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200" b="0" i="0">
                <a:solidFill>
                  <a:srgbClr val="F59E0B"/>
                </a:solidFill>
                <a:latin typeface="Consolas"/>
              </a:rPr>
              <a:t>if is_special_command(message):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0120" y="5486400"/>
            <a:ext cx="49377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F59E0B"/>
                </a:solidFill>
                <a:latin typeface="Consolas"/>
              </a:rPr>
              <a:t>→ 04a: handle_special_command
→ role='system' で保存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263640" y="5074920"/>
            <a:ext cx="5212080" cy="10515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1" name="TextBox 60"/>
          <p:cNvSpPr txBox="1"/>
          <p:nvPr/>
        </p:nvSpPr>
        <p:spPr>
          <a:xfrm>
            <a:off x="6446520" y="512064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200" b="0" i="0">
                <a:solidFill>
                  <a:srgbClr val="F59E0B"/>
                </a:solidFill>
                <a:latin typeface="Consolas"/>
              </a:rPr>
              <a:t>else: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46520" y="5486400"/>
            <a:ext cx="49377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EC4899"/>
                </a:solidFill>
                <a:latin typeface="Consolas"/>
              </a:rPr>
              <a:t>→ 04b: generate_game_response
→ role='assistant' + 終了判定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11 / 18</a:t>
            </a:r>
          </a:p>
        </p:txBody>
      </p:sp>
      <p:pic>
        <p:nvPicPr>
          <p:cNvPr id="65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5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デバッグの実践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Debug Toolbar + ログ + LLM相談で詰まりを解消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DEBUG TOOLBAR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django-debug-toolbar を導入する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2402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31520" y="1993392"/>
            <a:ext cx="19659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8B5C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720" y="2011680"/>
            <a:ext cx="1508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INSTALL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2331720"/>
            <a:ext cx="196596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uvでインストール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" y="2926080"/>
            <a:ext cx="1965960" cy="30632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822960" y="3017520"/>
            <a:ext cx="1783080" cy="2926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uv add django-debug-toolbar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34640" y="1828800"/>
            <a:ext cx="22402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2834640" y="1828800"/>
            <a:ext cx="73152" cy="4297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3017520" y="1993392"/>
            <a:ext cx="19659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3B82F6"/>
                </a:solidFill>
                <a:latin typeface="Cambria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4720" y="2011680"/>
            <a:ext cx="1508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INSTALLED_APPS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17520" y="2331720"/>
            <a:ext cx="196596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settings.py に追加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17520" y="2926080"/>
            <a:ext cx="1965960" cy="30632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3108960" y="3017520"/>
            <a:ext cx="1783080" cy="2926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'debug_toolbar',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20640" y="1828800"/>
            <a:ext cx="22402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5120640" y="1828800"/>
            <a:ext cx="73152" cy="429768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5303520" y="1993392"/>
            <a:ext cx="19659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D9488"/>
                </a:solidFill>
                <a:latin typeface="Cambria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0720" y="2011680"/>
            <a:ext cx="1508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MIDDLEWARE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3520" y="2331720"/>
            <a:ext cx="196596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ミドルウェア最上部に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03520" y="2926080"/>
            <a:ext cx="1965960" cy="30632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5394960" y="3017520"/>
            <a:ext cx="1783080" cy="2926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'debug_toolbar.middleware
  .DebugToolbarMiddleware',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06640" y="1828800"/>
            <a:ext cx="22402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740664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589520" y="1993392"/>
            <a:ext cx="19659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mbria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46720" y="2011680"/>
            <a:ext cx="1508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INTERNAL_IPS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89520" y="2331720"/>
            <a:ext cx="196596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開発環境のみ許可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89520" y="2926080"/>
            <a:ext cx="1965960" cy="30632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680960" y="3017520"/>
            <a:ext cx="1783080" cy="2926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INTERNAL_IPS = ['127.0.0.1']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692640" y="1828800"/>
            <a:ext cx="22402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9692640" y="1828800"/>
            <a:ext cx="73152" cy="42976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9875520" y="1993392"/>
            <a:ext cx="19659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0B981"/>
                </a:solidFill>
                <a:latin typeface="Cambria"/>
              </a:rPr>
              <a:t>05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332720" y="2011680"/>
            <a:ext cx="1508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URLs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75520" y="2331720"/>
            <a:ext cx="196596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server/urls.py に追加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875520" y="2926080"/>
            <a:ext cx="1965960" cy="30632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9966960" y="3017520"/>
            <a:ext cx="1783080" cy="2926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if settings.DEBUG:
    urlpatterns = [
      path('__debug__/',
        include(
          debug_toolbar.urls)),
    ] + urlpatterns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13 / 18</a:t>
            </a:r>
          </a:p>
        </p:txBody>
      </p:sp>
      <p:pic>
        <p:nvPicPr>
          <p:cNvPr id="42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PANELS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Debug Toolbar の主要パネル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1488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3291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SQL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60604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777240" y="2743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EF4444"/>
                </a:solidFill>
                <a:latin typeface="Calibri"/>
              </a:rPr>
              <a:t>SQL クエリ一覧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10896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実行時間・実行計画
N+1問題の発見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768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4297680" y="1828800"/>
            <a:ext cx="73152" cy="2148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4526280" y="1993392"/>
            <a:ext cx="3291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Templates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26280" y="260604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4526280" y="2743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3B82F6"/>
                </a:solidFill>
                <a:latin typeface="Calibri"/>
              </a:rPr>
              <a:t>使用テンプレ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6280" y="310896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渡されたコンテキスト
変数を確認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4672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8046720" y="1828800"/>
            <a:ext cx="73152" cy="2148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8275320" y="1993392"/>
            <a:ext cx="3291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Time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5320" y="260604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8275320" y="2743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F59E0B"/>
                </a:solidFill>
                <a:latin typeface="Calibri"/>
              </a:rPr>
              <a:t>実行時間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320" y="310896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ページ読込の内訳
SQL/render時間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548640" y="4114800"/>
            <a:ext cx="73152" cy="21488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777240" y="4279392"/>
            <a:ext cx="3291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Settings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7240" y="4892040"/>
            <a:ext cx="457200" cy="36576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777240" y="5029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0D9488"/>
                </a:solidFill>
                <a:latin typeface="Calibri"/>
              </a:rPr>
              <a:t>Django 設定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240" y="539496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settings.py の値
環境変数も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9768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4297680" y="4114800"/>
            <a:ext cx="73152" cy="2148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4526280" y="4279392"/>
            <a:ext cx="3291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Headers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26280" y="489204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4526280" y="5029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8B5CF6"/>
                </a:solidFill>
                <a:latin typeface="Calibri"/>
              </a:rPr>
              <a:t>HTTP ヘッダ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6280" y="539496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リクエスト/レスポンス
両方確認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04672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Rectangle 35"/>
          <p:cNvSpPr/>
          <p:nvPr/>
        </p:nvSpPr>
        <p:spPr>
          <a:xfrm>
            <a:off x="8046720" y="4114800"/>
            <a:ext cx="73152" cy="2148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TextBox 36"/>
          <p:cNvSpPr txBox="1"/>
          <p:nvPr/>
        </p:nvSpPr>
        <p:spPr>
          <a:xfrm>
            <a:off x="8275320" y="4279392"/>
            <a:ext cx="3291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Logging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275320" y="4892040"/>
            <a:ext cx="457200" cy="36576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8275320" y="5029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EC4899"/>
                </a:solidFill>
                <a:latin typeface="Calibri"/>
              </a:rPr>
              <a:t>ログメッセージ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320" y="539496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アプリケーションの
ログ出力を表示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" y="6446520"/>
            <a:ext cx="10515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E3A5F"/>
                </a:solidFill>
                <a:latin typeface="Calibri"/>
              </a:rPr>
              <a:t>TIP: SQLパネルで同じクエリが多数 → N+1問題。select_related() / prefetch_related() で最適化。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14 / 18</a:t>
            </a:r>
          </a:p>
        </p:txBody>
      </p:sp>
      <p:pic>
        <p:nvPicPr>
          <p:cNvPr id="43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LOGGING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ロギング — 重要な処理を記録する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704088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6751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onsolas"/>
              </a:rPr>
              <a:t>server/settings.py — LOGGING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58368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40080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100" b="1" i="0">
                <a:solidFill>
                  <a:srgbClr val="F59E0B"/>
                </a:solidFill>
                <a:latin typeface="Consolas"/>
              </a:rPr>
              <a:t>LOGGING = {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'version': 1,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'formatters': {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'verbose': {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'format':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    '{levelname} {asctime} {module} {message}',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},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},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'handlers': {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'console': {'class': 'logging.StreamHandler',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    'formatter': 'verbose'},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'file': {'class': 'logging.FileHandler',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         'filename': BASE_DIR / 'debug.log',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 'formatter': 'verbose'},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},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'loggers': {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'game': {                # アプリ名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'handlers': ['console','file'],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  'level': 'INFO',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},
  },
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1783080"/>
            <a:ext cx="3840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views.py で使う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0" y="2286000"/>
            <a:ext cx="3840480" cy="13716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909560" y="2331720"/>
            <a:ext cx="3566160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0">
                <a:solidFill>
                  <a:srgbClr val="CBD5E1"/>
                </a:solidFill>
                <a:latin typeface="Consolas"/>
              </a:rPr>
              <a:t>import logging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logger = logging\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.getLogger(__name__)
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logger.info(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f"msg={message=}")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3840480"/>
            <a:ext cx="3840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ログレベル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72400" y="4251960"/>
            <a:ext cx="1280160" cy="365760"/>
          </a:xfrm>
          <a:prstGeom prst="round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7772400" y="4297680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onsolas"/>
              </a:rPr>
              <a:t>DEBUG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89720" y="4297680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詳細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72400" y="4709160"/>
            <a:ext cx="1280160" cy="365760"/>
          </a:xfrm>
          <a:prstGeom prst="round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0" y="4754880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onsolas"/>
              </a:rPr>
              <a:t>INFO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89720" y="4754880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通常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72400" y="5166360"/>
            <a:ext cx="1280160" cy="365760"/>
          </a:xfrm>
          <a:prstGeom prst="round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7772400" y="5212080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onsolas"/>
              </a:rPr>
              <a:t>WARNING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89720" y="5212080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警告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772400" y="5623560"/>
            <a:ext cx="1280160" cy="365760"/>
          </a:xfrm>
          <a:prstGeom prst="round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7772400" y="5669280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onsolas"/>
              </a:rPr>
              <a:t>ERROR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89720" y="5669280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エラー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15 / 18</a:t>
            </a:r>
          </a:p>
        </p:txBody>
      </p:sp>
      <p:pic>
        <p:nvPicPr>
          <p:cNvPr id="28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LLM DEBUG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エラーが出たら LLM に貼って聞く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115568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64748B"/>
                </a:solidFill>
                <a:latin typeface="Calibri"/>
              </a:rPr>
              <a:t>「分かるまで悩む」より「数秒で抜ける」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ectangle 6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F4444"/>
                </a:solidFill>
                <a:latin typeface="Calibri"/>
              </a:rPr>
              <a:t>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エラーを貼り付ける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2788920"/>
            <a:ext cx="4937760" cy="32004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914400" y="2862072"/>
            <a:ext cx="4754880" cy="31089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0">
                <a:solidFill>
                  <a:srgbClr val="CBD5E1"/>
                </a:solidFill>
                <a:latin typeface="Consolas"/>
              </a:rPr>
              <a:t>Djangoでエラーが発生しました。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原因と解決方法を教えてください。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【エラーメッセージ】
</a:t>
            </a:r>
            <a:r>
              <a:rPr sz="1200" b="1" i="0">
                <a:solidFill>
                  <a:srgbClr val="EF4444"/>
                </a:solidFill>
                <a:latin typeface="Consolas"/>
              </a:rPr>
              <a:t>AttributeError:
</a:t>
            </a:r>
            <a:r>
              <a:rPr sz="1200" b="0" i="0">
                <a:solidFill>
                  <a:srgbClr val="EF4444"/>
                </a:solidFill>
                <a:latin typeface="Consolas"/>
              </a:rPr>
              <a:t>'GameSession' object has
</a:t>
            </a:r>
            <a:r>
              <a:rPr sz="1200" b="0" i="0">
                <a:solidFill>
                  <a:srgbClr val="EF4444"/>
                </a:solidFill>
                <a:latin typeface="Consolas"/>
              </a:rPr>
              <a:t>no attribute 'messages'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【関連コード】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messages = session\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.messages.all()\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.order_by('timestamp')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63640" y="1783080"/>
            <a:ext cx="534924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626364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6492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GEMINI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原因と解決を即提示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92240" y="2788920"/>
            <a:ext cx="4937760" cy="32004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6629400" y="2862072"/>
            <a:ext cx="4754880" cy="31089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0">
                <a:solidFill>
                  <a:srgbClr val="CBD5E1"/>
                </a:solidFill>
                <a:latin typeface="Consolas"/>
              </a:rPr>
              <a:t>ChatMessage の session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フィールドに related_name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が定義されていません。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class ChatMessage(...):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session = models.ForeignKey(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GameSession,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on_delete=models.CASCADE,
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    related_name='messages'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)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修正後、マイグレーション: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$ uv run manage.py\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makemigrations &amp;&amp; migrate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16 / 18</a:t>
            </a:r>
          </a:p>
        </p:txBody>
      </p:sp>
      <p:pic>
        <p:nvPicPr>
          <p:cNvPr id="20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BEST PRACTICES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プロンプトエンジニアリングの4原則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062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69748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777240" y="2880360"/>
            <a:ext cx="233172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明確な役割を与える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703319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「ゲームマスターです」と
具体的に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4663440"/>
            <a:ext cx="2331720" cy="12801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914400" y="4754880"/>
            <a:ext cx="214884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「あなたはGMです。
臨場感ある描写を返して」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756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3337560" y="1828800"/>
            <a:ext cx="73152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356616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66160" y="269748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3566160" y="2880360"/>
            <a:ext cx="233172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具体的な制約を設ける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6160" y="3703319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数字で指示する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66160" y="4663440"/>
            <a:ext cx="2331720" cy="12801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3703320" y="4754880"/>
            <a:ext cx="214884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「150文字以内で応答」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48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6126480" y="1828800"/>
            <a:ext cx="73152" cy="42062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635508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8B5CF6"/>
                </a:solidFill>
                <a:latin typeface="Cambria"/>
              </a:rPr>
              <a:t>03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55080" y="269748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355080" y="2880360"/>
            <a:ext cx="233172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Few-Shot Learning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5080" y="3703319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良い応答例 + 悪い例を
プロンプトに含める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55080" y="4663440"/>
            <a:ext cx="2331720" cy="12801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6492240" y="4754880"/>
            <a:ext cx="214884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良い例: 鍵が入っている
悪い例: 何もない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1540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8915400" y="1828800"/>
            <a:ext cx="73152" cy="42062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914400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0B981"/>
                </a:solidFill>
                <a:latin typeface="Cambria"/>
              </a:rPr>
              <a:t>04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0" y="269748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9144000" y="2880360"/>
            <a:ext cx="233172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CoT (Chain of Thought)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44000" y="3703319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段階的に考えさせる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44000" y="4663440"/>
            <a:ext cx="2331720" cy="12801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9281160" y="4754880"/>
            <a:ext cx="214884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1. 危険か?
2. 警告すべきか?
3. 代替案は?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17 / 18</a:t>
            </a:r>
          </a:p>
        </p:txBody>
      </p:sp>
      <p:pic>
        <p:nvPicPr>
          <p:cNvPr id="39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DONE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FFFFFF"/>
                </a:solidFill>
                <a:latin typeface="Cambria"/>
              </a:rPr>
              <a:t>ゲームらしさを獲得。次はデプロイへ。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33172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この章で学んだこと</a:t>
            </a:r>
          </a:p>
        </p:txBody>
      </p:sp>
      <p:sp>
        <p:nvSpPr>
          <p:cNvPr id="6" name="Oval 5"/>
          <p:cNvSpPr/>
          <p:nvPr/>
        </p:nvSpPr>
        <p:spPr>
          <a:xfrm>
            <a:off x="640080" y="2880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640080" y="2852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2862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プロンプトを LLM と相談して改善</a:t>
            </a:r>
          </a:p>
        </p:txBody>
      </p:sp>
      <p:sp>
        <p:nvSpPr>
          <p:cNvPr id="9" name="Oval 8"/>
          <p:cNvSpPr/>
          <p:nvPr/>
        </p:nvSpPr>
        <p:spPr>
          <a:xfrm>
            <a:off x="640080" y="3337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640080" y="3310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" y="3319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ヒント段階化 + テンション管理</a:t>
            </a:r>
          </a:p>
        </p:txBody>
      </p:sp>
      <p:sp>
        <p:nvSpPr>
          <p:cNvPr id="12" name="Oval 11"/>
          <p:cNvSpPr/>
          <p:nvPr/>
        </p:nvSpPr>
        <p:spPr>
          <a:xfrm>
            <a:off x="640080" y="37947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640080" y="37673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" y="37764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特殊コマンド (/restart /hint /status /help)</a:t>
            </a:r>
          </a:p>
        </p:txBody>
      </p:sp>
      <p:sp>
        <p:nvSpPr>
          <p:cNvPr id="15" name="Oval 14"/>
          <p:cNvSpPr/>
          <p:nvPr/>
        </p:nvSpPr>
        <p:spPr>
          <a:xfrm>
            <a:off x="640080" y="42519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640080" y="42245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560" y="42336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ゲームオーバー判定 (3条件)</a:t>
            </a:r>
          </a:p>
        </p:txBody>
      </p:sp>
      <p:sp>
        <p:nvSpPr>
          <p:cNvPr id="18" name="Oval 17"/>
          <p:cNvSpPr/>
          <p:nvPr/>
        </p:nvSpPr>
        <p:spPr>
          <a:xfrm>
            <a:off x="640080" y="47091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40080" y="46817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" y="46908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ゲームクリア判定 (キーワード)</a:t>
            </a:r>
          </a:p>
        </p:txBody>
      </p:sp>
      <p:sp>
        <p:nvSpPr>
          <p:cNvPr id="21" name="Oval 20"/>
          <p:cNvSpPr/>
          <p:nvPr/>
        </p:nvSpPr>
        <p:spPr>
          <a:xfrm>
            <a:off x="640080" y="5166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40080" y="5138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1560" y="5148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Django Debug Toolbar 導入</a:t>
            </a:r>
          </a:p>
        </p:txBody>
      </p:sp>
      <p:sp>
        <p:nvSpPr>
          <p:cNvPr id="24" name="Oval 23"/>
          <p:cNvSpPr/>
          <p:nvPr/>
        </p:nvSpPr>
        <p:spPr>
          <a:xfrm>
            <a:off x="640080" y="5623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40080" y="5596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560" y="5605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ロギング (LOGGING + logger.info)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63840" y="2331720"/>
            <a:ext cx="3749039" cy="3657600"/>
          </a:xfrm>
          <a:prstGeom prst="rect">
            <a:avLst/>
          </a:prstGeom>
          <a:solidFill>
            <a:srgbClr val="1E3A5F"/>
          </a:solidFill>
          <a:ln w="1270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8092440" y="2468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NEXT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92440" y="27432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FFFFF"/>
                </a:solidFill>
                <a:latin typeface="Cambria"/>
              </a:rPr>
              <a:t>第8章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92440" y="338328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AWSの設定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92440" y="388620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8092440" y="411480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21040" y="411480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AWSアカウント準備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92440" y="452628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1040" y="452628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デプロイのための設定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2440" y="493776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21040" y="493776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クラウドへの第一歩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92440" y="54864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→ いよいよ世界に公開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CBD5E1"/>
                </a:solidFill>
                <a:latin typeface="Calibri"/>
              </a:rPr>
              <a:t>プロンプトは「一度書いて終わり」ではない。継続的に改善する。</a:t>
            </a:r>
          </a:p>
        </p:txBody>
      </p:sp>
      <p:pic>
        <p:nvPicPr>
          <p:cNvPr id="40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この章で学ぶこと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87452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40" y="185623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プロンプトの改善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213055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LLMと対話してプロンプトを洗練させる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532888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2532888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2624328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40" y="2606040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特殊コマンドの実装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40" y="2880360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/restart /hint /status /help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3282696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548640" y="3282696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3374136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40" y="3355848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ゲームオーバー判定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40" y="3630168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キーワード + 行動回数で終了判定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4032504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548640" y="4032504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4123944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40" y="4105656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ゲームクリア判定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4379976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脱出キーワードで成功検出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4782312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548640" y="4782312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777240" y="4873752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1640" y="4855464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Django Debug Toolbar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1640" y="5129784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SQLクエリ・テンプレ・実行時間を可視化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553212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Rectangle 30"/>
          <p:cNvSpPr/>
          <p:nvPr/>
        </p:nvSpPr>
        <p:spPr>
          <a:xfrm>
            <a:off x="548640" y="553212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77240" y="562356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1640" y="560527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ログ出力 + LLM相談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1640" y="587959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logger.info + エラー解決ループ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2 / 18</a:t>
            </a:r>
          </a:p>
        </p:txBody>
      </p:sp>
      <p:pic>
        <p:nvPicPr>
          <p:cNvPr id="37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PROMPT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LLMと相談してプロンプトを改善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現状の課題を伝える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2788920"/>
            <a:ext cx="4937760" cy="32004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914400" y="2862072"/>
            <a:ext cx="4754880" cy="31089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0">
                <a:solidFill>
                  <a:srgbClr val="CBD5E1"/>
                </a:solidFill>
                <a:latin typeface="Consolas"/>
              </a:rPr>
              <a:t>システムプロンプトを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改善したいです。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現状の問題点: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1. 同じ行動の繰り返しに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同じ応答が返る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2. ヒントが直接的すぎて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すぐに答えがわかる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3. ゲームの緊張感が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足りない
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改善案を提案してください。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3640" y="1783080"/>
            <a:ext cx="534924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6263640" y="1783080"/>
            <a:ext cx="73152" cy="4434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6492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C4899"/>
                </a:solidFill>
                <a:latin typeface="Calibri"/>
              </a:rPr>
              <a:t>GEMINI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2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3つの改善案</a:t>
            </a:r>
          </a:p>
        </p:txBody>
      </p:sp>
      <p:sp>
        <p:nvSpPr>
          <p:cNvPr id="15" name="Oval 14"/>
          <p:cNvSpPr/>
          <p:nvPr/>
        </p:nvSpPr>
        <p:spPr>
          <a:xfrm>
            <a:off x="6492240" y="2834640"/>
            <a:ext cx="457200" cy="457200"/>
          </a:xfrm>
          <a:prstGeom prst="ellipse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6492240" y="2889504"/>
            <a:ext cx="457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6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283464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行動回数をカウント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6600" y="320040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3回繰り返したら新しいヒント</a:t>
            </a:r>
          </a:p>
        </p:txBody>
      </p:sp>
      <p:sp>
        <p:nvSpPr>
          <p:cNvPr id="19" name="Oval 18"/>
          <p:cNvSpPr/>
          <p:nvPr/>
        </p:nvSpPr>
        <p:spPr>
          <a:xfrm>
            <a:off x="6492240" y="3886200"/>
            <a:ext cx="457200" cy="457200"/>
          </a:xfrm>
          <a:prstGeom prst="ellipse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6492240" y="3941064"/>
            <a:ext cx="457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6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6600" y="388620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ヒントの段階的提供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6600" y="425196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曖昧 → 具体的 → 直接的</a:t>
            </a:r>
          </a:p>
        </p:txBody>
      </p:sp>
      <p:sp>
        <p:nvSpPr>
          <p:cNvPr id="23" name="Oval 22"/>
          <p:cNvSpPr/>
          <p:nvPr/>
        </p:nvSpPr>
        <p:spPr>
          <a:xfrm>
            <a:off x="6492240" y="4937760"/>
            <a:ext cx="457200" cy="457200"/>
          </a:xfrm>
          <a:prstGeom prst="ellipse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6492240" y="4992624"/>
            <a:ext cx="457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6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6600" y="493776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ゲームのテンション管理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86600" y="530352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時間経過で危機感を演出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92240" y="585216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EC4899"/>
                </a:solidFill>
                <a:latin typeface="Calibri"/>
              </a:rPr>
              <a:t>→ システムプロンプトの修正案を送ります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3 / 18</a:t>
            </a:r>
          </a:p>
        </p:txBody>
      </p:sp>
      <p:pic>
        <p:nvPicPr>
          <p:cNvPr id="30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IMPROVED PROMPT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改善された GAME_SYSTEM_PROMPT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704088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6751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8B5CF6"/>
                </a:solidFill>
                <a:latin typeface="Consolas"/>
              </a:rPr>
              <a:t>game/prompts.py — GAME_SYSTEM_PROMPT (抜粋)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58368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40080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F59E0B"/>
                </a:solidFill>
                <a:latin typeface="Consolas"/>
              </a:rPr>
              <a:t>【ヒントの出し方】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- 初回: 曖昧な描写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「何か気になるものがある」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- 2回目: やや具体的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「机の引き出しが少し開いている」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- 3回目: 直接的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「机の引き出しには古びた鍵がある」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【テンション管理】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- 行動回数 10回超え: 危機感を演出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(足音、物音など)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- ゲームオーバー条件:
</a:t>
            </a:r>
            <a:r>
              <a:rPr sz="1200" b="0" i="0">
                <a:solidFill>
                  <a:srgbClr val="EF4444"/>
                </a:solidFill>
                <a:latin typeface="Consolas"/>
              </a:rPr>
              <a:t>    危険な行動を3回繰り返す
</a:t>
            </a:r>
            <a:r>
              <a:rPr sz="1200" b="0" i="0">
                <a:solidFill>
                  <a:srgbClr val="EF4444"/>
                </a:solidFill>
                <a:latin typeface="Consolas"/>
              </a:rPr>
              <a:t>    時間切れ (30 ターン)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- ゲームクリア条件:
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    研究所の出口を見つけて脱出する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1783080"/>
            <a:ext cx="3840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3つの改善ポイント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0" y="2286000"/>
            <a:ext cx="3840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7772400" y="2286000"/>
            <a:ext cx="73152" cy="11887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8001000" y="2423160"/>
            <a:ext cx="3474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ヒントの段階化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01000" y="288036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8001000" y="2999232"/>
            <a:ext cx="3474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プレイヤーが詰まっても
楽しさを保てる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72400" y="3611880"/>
            <a:ext cx="3840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7772400" y="3611880"/>
            <a:ext cx="73152" cy="118872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8001000" y="3749040"/>
            <a:ext cx="3474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テンション演出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01000" y="420624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8001000" y="4325112"/>
            <a:ext cx="3474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危機感で没入感UP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72400" y="4937760"/>
            <a:ext cx="3840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7772400" y="4937760"/>
            <a:ext cx="73152" cy="118872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8001000" y="5074920"/>
            <a:ext cx="3474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終了条件の明示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01000" y="553212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8001000" y="5650992"/>
            <a:ext cx="3474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ゲームの締まりを作る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4 / 18</a:t>
            </a:r>
          </a:p>
        </p:txBody>
      </p:sp>
      <p:pic>
        <p:nvPicPr>
          <p:cNvPr id="28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特殊コマンド &amp; ゲーム判定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「/コマンド」と終了判定でゲームらしさを足す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COMMANDS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4つの特殊コマンド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062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ectangle 6"/>
          <p:cNvSpPr/>
          <p:nvPr/>
        </p:nvSpPr>
        <p:spPr>
          <a:xfrm>
            <a:off x="777240" y="2057400"/>
            <a:ext cx="233172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2103120"/>
            <a:ext cx="233172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59E0B"/>
                </a:solidFill>
                <a:latin typeface="Consolas"/>
              </a:rPr>
              <a:t>/restart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834640"/>
            <a:ext cx="2331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1E3A5F"/>
                </a:solidFill>
                <a:latin typeface="Cambria"/>
              </a:rPr>
              <a:t>リセット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338328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3611880"/>
            <a:ext cx="233172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ゲームを最初から
やり直す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7240" y="5029200"/>
            <a:ext cx="2331720" cy="9144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868680" y="5120640"/>
            <a:ext cx="2148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F4444"/>
                </a:solidFill>
                <a:latin typeface="Calibri"/>
              </a:rPr>
              <a:t>実装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" y="5394960"/>
            <a:ext cx="2148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全 ChatMessage を削除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3756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3337560" y="1828800"/>
            <a:ext cx="73152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3566160" y="2057400"/>
            <a:ext cx="233172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3566160" y="2103120"/>
            <a:ext cx="233172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59E0B"/>
                </a:solidFill>
                <a:latin typeface="Consolas"/>
              </a:rPr>
              <a:t>/hint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6160" y="2834640"/>
            <a:ext cx="2331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1E3A5F"/>
                </a:solidFill>
                <a:latin typeface="Cambria"/>
              </a:rPr>
              <a:t>ヒント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66160" y="338328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3566160" y="3611880"/>
            <a:ext cx="233172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現在の状況での
ヒントを表示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66160" y="5029200"/>
            <a:ext cx="2331720" cy="9144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3657600" y="5120640"/>
            <a:ext cx="2148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実装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5394960"/>
            <a:ext cx="2148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前回のAI応答を参考に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2648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6126480" y="1828800"/>
            <a:ext cx="73152" cy="42062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6355080" y="2057400"/>
            <a:ext cx="233172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6355080" y="2103120"/>
            <a:ext cx="233172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59E0B"/>
                </a:solidFill>
                <a:latin typeface="Consolas"/>
              </a:rPr>
              <a:t>/status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55080" y="2834640"/>
            <a:ext cx="2331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1E3A5F"/>
                </a:solidFill>
                <a:latin typeface="Cambria"/>
              </a:rPr>
              <a:t>状況確認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55080" y="338328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6355080" y="3611880"/>
            <a:ext cx="233172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行動回数と
進行状況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355080" y="5029200"/>
            <a:ext cx="2331720" cy="9144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6446520" y="5120640"/>
            <a:ext cx="2148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実装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6520" y="5394960"/>
            <a:ext cx="2148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セッション情報も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91540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Rectangle 35"/>
          <p:cNvSpPr/>
          <p:nvPr/>
        </p:nvSpPr>
        <p:spPr>
          <a:xfrm>
            <a:off x="8915400" y="1828800"/>
            <a:ext cx="73152" cy="42062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Rectangle 36"/>
          <p:cNvSpPr/>
          <p:nvPr/>
        </p:nvSpPr>
        <p:spPr>
          <a:xfrm>
            <a:off x="9144000" y="2057400"/>
            <a:ext cx="233172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TextBox 37"/>
          <p:cNvSpPr txBox="1"/>
          <p:nvPr/>
        </p:nvSpPr>
        <p:spPr>
          <a:xfrm>
            <a:off x="9144000" y="2103120"/>
            <a:ext cx="233172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59E0B"/>
                </a:solidFill>
                <a:latin typeface="Consolas"/>
              </a:rPr>
              <a:t>/help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0" y="2834640"/>
            <a:ext cx="2331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1E3A5F"/>
                </a:solidFill>
                <a:latin typeface="Cambria"/>
              </a:rPr>
              <a:t>ヘルプ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144000" y="338328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1" name="TextBox 40"/>
          <p:cNvSpPr txBox="1"/>
          <p:nvPr/>
        </p:nvSpPr>
        <p:spPr>
          <a:xfrm>
            <a:off x="9144000" y="3611880"/>
            <a:ext cx="233172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使用可能な
コマンド一覧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144000" y="5029200"/>
            <a:ext cx="2331720" cy="9144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TextBox 42"/>
          <p:cNvSpPr txBox="1"/>
          <p:nvPr/>
        </p:nvSpPr>
        <p:spPr>
          <a:xfrm>
            <a:off x="9235440" y="5120640"/>
            <a:ext cx="2148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実装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35440" y="5394960"/>
            <a:ext cx="21488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SPECIAL_COMMANDS から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6 / 18</a:t>
            </a:r>
          </a:p>
        </p:txBody>
      </p:sp>
      <p:pic>
        <p:nvPicPr>
          <p:cNvPr id="47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utils.py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判定 + 処理を分離する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54864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47672"/>
            <a:ext cx="51206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is_special_command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194560"/>
            <a:ext cx="51206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3B82F6"/>
                </a:solidFill>
                <a:latin typeface="Calibri"/>
              </a:rPr>
              <a:t>判定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2468880"/>
            <a:ext cx="5120640" cy="36576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68680" y="2542032"/>
            <a:ext cx="4846320" cy="35204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F59E0B"/>
                </a:solidFill>
                <a:latin typeface="Consolas"/>
              </a:rPr>
              <a:t>SPECIAL_COMMANDS = {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'/restart': 'ゲームをリセット',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'/hint':    'ヒントを表示',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'/status':  '進行状況',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'/help':    'コマンド一覧',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}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def is_special_command(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message):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message = message\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.strip().lower()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return message in 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SPECIAL_COMMANDS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6480" y="1828800"/>
            <a:ext cx="54864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6126480" y="1828800"/>
            <a:ext cx="73152" cy="4434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6355080" y="1947672"/>
            <a:ext cx="51206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handle_special_command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5080" y="2194560"/>
            <a:ext cx="51206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F59E0B"/>
                </a:solidFill>
                <a:latin typeface="Calibri"/>
              </a:rPr>
              <a:t>処理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9360" y="2468880"/>
            <a:ext cx="5120640" cy="36576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6446520" y="2542032"/>
            <a:ext cx="4846320" cy="35204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F59E0B"/>
                </a:solidFill>
                <a:latin typeface="Consolas"/>
              </a:rPr>
              <a:t>def handle_special_command(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command, game_session):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cmd = command\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.strip().lower()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if cmd == '/restart':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ChatMessage.objects\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  .filter(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    session=game_session\
</a:t>
            </a:r>
            <a:r>
              <a:rPr sz="1200" b="1" i="0">
                <a:solidFill>
                  <a:srgbClr val="EF4444"/>
                </a:solidFill>
                <a:latin typeface="Consolas"/>
              </a:rPr>
              <a:t>          ).delete()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return "リセット完了"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elif cmd == '/help':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return help_text
</a:t>
            </a:r>
            <a:r>
              <a:rPr sz="1100" b="0" i="1">
                <a:solidFill>
                  <a:srgbClr val="64748B"/>
                </a:solidFill>
                <a:latin typeface="Consolas"/>
              </a:rPr>
              <a:t>    # ... 他のコマンド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7 / 18</a:t>
            </a:r>
          </a:p>
        </p:txBody>
      </p:sp>
      <p:pic>
        <p:nvPicPr>
          <p:cNvPr id="19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ゲーム状態管理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ゲームオーバーとクリアで「終わり」を作る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GAME 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ゲームオーバー判定の3条件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EF4444"/>
                </a:solidFill>
                <a:latin typeface="Cambria"/>
              </a:rPr>
              <a:t>01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69748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777240" y="288036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危険な行動を3回繰り返す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703319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AI 応答内のキーワードで判定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4434840"/>
            <a:ext cx="3291840" cy="14630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914400" y="4526280"/>
            <a:ext cx="3108960" cy="13258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['死んでしまった', 'ゲームオーバー',
 '力尽きた', '命を落とした']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9768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429768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452628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26280" y="269748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4526280" y="288036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行動回数 30回オーバー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6280" y="3703319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ChatMessage を user で count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26280" y="4434840"/>
            <a:ext cx="3291840" cy="14630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4663440" y="4526280"/>
            <a:ext cx="3108960" cy="13258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→ 「時間切れ。研究所に
   閉じ込められました…」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4672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8046720" y="1828800"/>
            <a:ext cx="73152" cy="42976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827532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8B5CF6"/>
                </a:solidFill>
                <a:latin typeface="Cambria"/>
              </a:rPr>
              <a:t>03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75320" y="269748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8275320" y="288036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GAMEOVER キーワード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5320" y="3703319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AI が明示的に終了を宣言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75320" y="4434840"/>
            <a:ext cx="3291840" cy="14630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8412480" y="4526280"/>
            <a:ext cx="3108960" cy="13258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is_active = False で
セッション無効化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第7章 — ゲームロジックを改善する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9 / 18</a:t>
            </a:r>
          </a:p>
        </p:txBody>
      </p:sp>
      <p:pic>
        <p:nvPicPr>
          <p:cNvPr id="31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