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slide" Target="../slides/slide18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こんにちは。これから、第5章「Gemini APIを組み込む」をお届けします。本書で最も重要な章です。ここまで設計したゲームに、AIという心臓を組み込みます。Gemini APIを呼び出し、実際にAIが物語を生成するところまで進めましょう。それでは、はじめましょう。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Geminiモデルの選び方について説明します。本書で推奨するのはgemini-2.5-flashです。高速で、コストが低く、チャットや対話、短文生成に最適です。ゲームには十分な品質があります。一方、gemini-2.5-proは高品質モデルです。複雑な推論や長文生成に向いていますが、今回のゲームにはオーバースペックです。コストも高いため、まずはflashから始めることをお勧めします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ビュー関数でAPIを呼ぶ実装を見てみましょう。game/views.pyにtest_geminiというビュー関数を作ります。clientオブジェクトをモジュールレベルで1つ作成しておくことがポイントです。POSTリクエストが来たら、フォームからmessageを取得し、client.models.generate_contentでAIに質問して、結果をテンプレートに渡します。URLルーティングはgame/urls.pyで設定します。test-gemini/というパスにtest_geminiビューを紐づけます。これで、テキストを入力して送信ボタンを押すと、Geminiの回答が表示されるページができます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良いプロンプトには基本的な構造があります。4つの要素で構成します。ROLE、役割として「あなたはゲームマスターです」のように明示します。CONTEXT、設定として舞台や世界観、前提条件を説明します。RULES、ルールとして「200文字以内」「番号付きリストで」のような制約を設けます。INPUT、入力としてプレイヤーの行動や質問を渡します。4つの工夫があります。役割を明確にすること、制約を設けること、具体的な指示を出すこと、そして文脈を含めることです。直近5件の会話履歴をプロンプトに含めることで、AIは文脈を理解した応答ができます。プロンプトの品質が、AIの応答の品質を決めます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ゲームマスター用のプロンプトを設計しましょう。game/prompts.pyにGAME_SYSTEM_PROMPTという定数を定義します。「あなたは廃墟の研究所からの脱出というテキストアドベンチャーゲームのGMです」という役割から始めます。設定として、舞台は放棄された地下研究施設、雰囲気はミステリアスで怖すぎないことを指定します。GMとしてのルールは5つです。200文字以内で状況を描写する、次の行動を2〜3個提示する、危険な状況も作る、謎解き要素を含める、詰まったらヒントを出す。そして現在のゲーム状況と、プレイヤーの行動をプレースホルダーとして埋め込みます。なぜ200文字かというと、読みやすさ、トークン節約、テンポの3つの理由からです。200文字はおよそ500トークンに相当し、短い応答で会話のテンポが保たれます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次はPART 3、エラーハンドリングとコスト管理です。APIは常に成功するとは限りません。障害が起きることを前提に設計しましょう。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よくあるエラートップ5を紹介します。1つ目は401の認証エラーです。API key not validと表示されます。APIキーを確認して再発行してください。これはリトライしても意味がありません。2つ目は429のレート制限です。Resource exhaustedと表示されます。4秒待つか、指数バックオフで対処します。リトライが有効です。3つ目はタイムアウトです。応答が遅い場合に発生します。タイムアウト時間を延長するか、リトライします。4つ目は400の不正リクエストです。Invalid promptと表示されます。プロンプトを短縮するかサニタイズが必要で、リトライしても解決しません。5つ目は5xxのサーバーエラーです。少し待ってから再試行します。リトライが有効です。エラーの種類によってリトライすべきかどうかが異なります。この判断が重要です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リトライと指数バックオフの実装を見てみましょう。指数バックオフとは、失敗するたびに待機時間を倍にしていく手法です。試行1で失敗したら1秒待ちます。2の0乗です。試行2で失敗したら2秒待ちます。2の1乗です。試行3で成功すれば終わりです。このようにすることで、サーバーの負荷を抑えながら確実に再試行できます。コードはシンプルです。for文でmax_retriesまでループし、APIを呼び出して成功したら結果を返します。429、500、503のエラーコードの場合は、2のattempt乗秒間スリープしてリトライします。このパターンを覚えておくと、様々なAPIで応用できます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レート制限とコスト管理のポイントをまとめます。Geminiの無料枠の上限は1分あたり15リクエストです。60秒を15で割ると4秒になります。4秒間隔が推奨されるインターバルです。最大リトライ回数は3回で、1秒、2秒、4秒の順に待機します。コスト削減には3つの施策が有効です。安価なモデルを選ぶこと。gemini-2.5-flashはproより安価です。出力長を制限すること。200文字程度、max_output_tokensを300に設定します。プロンプトを最適化すること。システムプロンプトを固定し、変化する部分だけを送信します。これらを組み合わせることで、コストを抑えながら安定したAIゲームが実現できます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第5章の内容は以上です。AIの組み込みが完了しました。次はUIで命を吹き込みます。この章で学んだことを振り返りましょう。Gemini APIキーの取得、環境変数による安全な管理、初めてのAPI呼び出し、プロンプトエンジニアリング、エラーハンドリング5パターン、リトライと指数バックオフ、そしてレート制限とコスト管理を学びました。次の第6章では、チャットUIの実装です。htmxで非同期通信を実装し、Bootstrapで美しいUIを作り、リアルタイムなゲーム体験を作り上げます。今回作ったgenerate_game_responseはそのまま再利用します。ゲームの心臓部であるLLM連携ができました。次は美しく表示するUIを作りましょう。ここまでお付き合いいただきありがとうございました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この章では6つのテーマを扱います。所要時間は約2時間です。1つ目は、Gemini APIキーの取得です。Google AI Studioで発行し、課金上限を設定します。2つ目は、環境変数で安全に管理することです。.env、python-dotenv、settings.pyの使い方を学びます。3つ目は、初めてのAPI呼び出しです。Djangoのシェルで動作確認し、ビュー実装まで進みます。4つ目は、プロンプトエンジニアリングです。ゲームマスター用プロンプトを設計します。5つ目は、エラーハンドリングです。5パターンのエラーに備えます。6つ目は、コスト管理とレート制限対策です。指数バックオフ、4秒間隔、キャッシングを活用しま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まずはPART 1、準備としてAPIキーと環境変数の設定を行います。APIは「身分証明して、質問して、回答を受け取る」というシンプルな仕組みです。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APIの使い方は3ステップです。ステップ1は身分証明です。APIキーを取得します。Google AI Studioで発行します。ステップ2は質問することです。リクエストとしてプロンプトを送ります。ステップ3は回答を受け取ることです。AIが生成したテキストがレスポンスとして返ってきます。APIキーの取得は4ステップです。aistudio.google.comにアクセスし、Googleアカウントでログインして規約に同意します。「APIキーを作成」ボタンを押してプロジェクトを指定し、生成されたキーをコピーして.envファイルに貼ります。重要な注意点があります。APIキーは絶対にGitHubにコミットしてはいけません。漏れてしまったら、即座に無効化してください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無料枠と有料プランについて説明します。2025年後半以降、無料枠は学習や開発には不十分になっています。テストですぐに制限に到達し、連続呼び出しでブロックされるため、実用的な開発には有料プランを推奨します。必ず課金上限を設定してください。Google Cloud Consoleの請求メニューから「予算とアラート」で設定できます。学習や開発には月1000円から3000円、小規模運用には5000円から1万円が目安です。本書のゲームであれば、月1000円で十分です。アラートの閾値は、50パーセント、90パーセント、100パーセントの3段階で設定しておきましょう。なお、日本語1文字はおよそ2から3トークンに相当します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環境変数を安全に管理するのは4ステップです。ステップ1はライブラリの追加です。uv add python-dotenvコマンドで.envファイルを読むライブラリをインストールします。ステップ2は.envファイルの作成です。プロジェクトのルートディレクトリ、つまりmanage.pyと同じ場所に作ります。GEMINI_API_KEY、DEBUG、SECRET_KEYなどの設定値を記述します。ステップ3は.gitignoreへの追加です。.envと.env.localをgitignoreに記載し、Gitに絶対コミットしないようにします。ステップ4はsettings.pyでの読み込みです。load_dotenvをsettings.pyの冒頭で1度だけ呼び出し、os.getenvでAPIキーを取得します。この4ステップで、APIキーを安全に管理できます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ettings.pyでの実装と動作確認の方法を見てみましょう。冒頭でosモジュールとpathlib、dotenvのload_dotenvをインポートします。BASE_DIRを定義してから、load_dotenvでBASE_DIR直下の.envを読み込みます。SECRET_KEY、DEBUG、そしてGEMINI_API_KEYをos.getenvで取得します。動作確認は、uv run manage.py shellでDjangoのシェルを起動し、settings.GEMINI_API_KEYの最初の10文字を表示して確認します。AIzaSyDb_D...のようなAPIキーの先頭が表示されれば成功です。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次はPART 2、API呼び出しとプロンプト設計です。実装を進めて、実際にAIを呼び出してみましょう。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Djangoのシェルで初めてのAPI呼び出しを試してみましょう。ステップ1はライブラリの追加です。uv add google-genaiコマンドを実行します。ステップ2はPythonコードです。google.genaiからClientをインポートし、APIキーを指定してクライアントを作成します。client.models.generate_contentメソッドでgemini-2.5-flashモデルを指定し、「日本で一番高い山は？」と質問を送ります。ステップ3は出力の確認です。富士山（ふじさん）です。標高は3,776メートルです。静岡県と山梨県にまたがり、世界文化遺産にも登録されています。というような回答が返ってきます。このシンプルなコードだけで、AIとの対話ができます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microsoft.com/office/2007/relationships/media" Target="../media/media1.mp3"/><Relationship Id="rId4" Type="http://schemas.openxmlformats.org/officeDocument/2006/relationships/video" Target="../media/media1.mp3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microsoft.com/office/2007/relationships/media" Target="../media/media10.mp3"/><Relationship Id="rId4" Type="http://schemas.openxmlformats.org/officeDocument/2006/relationships/video" Target="../media/media10.mp3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microsoft.com/office/2007/relationships/media" Target="../media/media11.mp3"/><Relationship Id="rId4" Type="http://schemas.openxmlformats.org/officeDocument/2006/relationships/video" Target="../media/media11.mp3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microsoft.com/office/2007/relationships/media" Target="../media/media12.mp3"/><Relationship Id="rId4" Type="http://schemas.openxmlformats.org/officeDocument/2006/relationships/video" Target="../media/media12.mp3"/><Relationship Id="rId5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microsoft.com/office/2007/relationships/media" Target="../media/media13.mp3"/><Relationship Id="rId4" Type="http://schemas.openxmlformats.org/officeDocument/2006/relationships/video" Target="../media/media13.mp3"/><Relationship Id="rId5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microsoft.com/office/2007/relationships/media" Target="../media/media14.mp3"/><Relationship Id="rId4" Type="http://schemas.openxmlformats.org/officeDocument/2006/relationships/video" Target="../media/media14.mp3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microsoft.com/office/2007/relationships/media" Target="../media/media15.mp3"/><Relationship Id="rId4" Type="http://schemas.openxmlformats.org/officeDocument/2006/relationships/video" Target="../media/media15.mp3"/><Relationship Id="rId5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microsoft.com/office/2007/relationships/media" Target="../media/media16.mp3"/><Relationship Id="rId4" Type="http://schemas.openxmlformats.org/officeDocument/2006/relationships/video" Target="../media/media16.mp3"/><Relationship Id="rId5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microsoft.com/office/2007/relationships/media" Target="../media/media17.mp3"/><Relationship Id="rId4" Type="http://schemas.openxmlformats.org/officeDocument/2006/relationships/video" Target="../media/media17.mp3"/><Relationship Id="rId5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microsoft.com/office/2007/relationships/media" Target="../media/media18.mp3"/><Relationship Id="rId4" Type="http://schemas.openxmlformats.org/officeDocument/2006/relationships/video" Target="../media/media18.mp3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microsoft.com/office/2007/relationships/media" Target="../media/media2.mp3"/><Relationship Id="rId4" Type="http://schemas.openxmlformats.org/officeDocument/2006/relationships/video" Target="../media/media2.mp3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microsoft.com/office/2007/relationships/media" Target="../media/media3.mp3"/><Relationship Id="rId4" Type="http://schemas.openxmlformats.org/officeDocument/2006/relationships/video" Target="../media/media3.mp3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microsoft.com/office/2007/relationships/media" Target="../media/media4.mp3"/><Relationship Id="rId4" Type="http://schemas.openxmlformats.org/officeDocument/2006/relationships/video" Target="../media/media4.mp3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microsoft.com/office/2007/relationships/media" Target="../media/media5.mp3"/><Relationship Id="rId4" Type="http://schemas.openxmlformats.org/officeDocument/2006/relationships/video" Target="../media/media5.mp3"/><Relationship Id="rId5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microsoft.com/office/2007/relationships/media" Target="../media/media6.mp3"/><Relationship Id="rId4" Type="http://schemas.openxmlformats.org/officeDocument/2006/relationships/video" Target="../media/media6.mp3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microsoft.com/office/2007/relationships/media" Target="../media/media7.mp3"/><Relationship Id="rId4" Type="http://schemas.openxmlformats.org/officeDocument/2006/relationships/video" Target="../media/media7.mp3"/><Relationship Id="rId5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microsoft.com/office/2007/relationships/media" Target="../media/media8.mp3"/><Relationship Id="rId4" Type="http://schemas.openxmlformats.org/officeDocument/2006/relationships/video" Target="../media/media8.mp3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microsoft.com/office/2007/relationships/media" Target="../media/media9.mp3"/><Relationship Id="rId4" Type="http://schemas.openxmlformats.org/officeDocument/2006/relationships/video" Target="../media/media9.mp3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200" b="1" i="0">
                <a:solidFill>
                  <a:srgbClr val="F59E0B"/>
                </a:solidFill>
                <a:latin typeface="Cambria"/>
              </a:rPr>
              <a:t>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69164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BD5E1"/>
                </a:solidFill>
                <a:latin typeface="Calibri"/>
              </a:rPr>
              <a:t>CHAPTER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4688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Gemini API 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3756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59E0B"/>
                </a:solidFill>
                <a:latin typeface="Cambria"/>
              </a:rPr>
              <a:t>組み込む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4526280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ゲームに AI を統合する — 本書で最も重要な章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" y="5852160"/>
            <a:ext cx="274320" cy="54864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1005840" y="571500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本書のサンプル章</a:t>
            </a:r>
          </a:p>
        </p:txBody>
      </p:sp>
      <p:pic>
        <p:nvPicPr>
          <p:cNvPr id="10" name="slide_0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audio>
          </p:childTnLst>
        </p:cTn>
      </p:par>
    </p:tnLst>
  </p:timing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Gemini モデルの選び方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54406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50749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RECOMMENDED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86000"/>
            <a:ext cx="38404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onsolas"/>
              </a:rPr>
              <a:t>gemini-2.5-flash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63440" y="2331720"/>
            <a:ext cx="1097280" cy="365760"/>
          </a:xfrm>
          <a:prstGeom prst="round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4663440" y="237744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推奨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288036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310896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64748B"/>
                </a:solidFill>
                <a:latin typeface="Calibri"/>
              </a:rPr>
              <a:t>速度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3120" y="3108960"/>
            <a:ext cx="3611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高速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" y="370332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64748B"/>
                </a:solidFill>
                <a:latin typeface="Calibri"/>
              </a:rPr>
              <a:t>コスト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3120" y="3703320"/>
            <a:ext cx="3611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" y="42976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64748B"/>
                </a:solidFill>
                <a:latin typeface="Calibri"/>
              </a:rPr>
              <a:t>品質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3120" y="4297680"/>
            <a:ext cx="3611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ゲームには十分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489204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64748B"/>
                </a:solidFill>
                <a:latin typeface="Calibri"/>
              </a:rPr>
              <a:t>用途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3120" y="4892040"/>
            <a:ext cx="3611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チャット・対話・短文生成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7240" y="5532120"/>
            <a:ext cx="507492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868680" y="5577839"/>
            <a:ext cx="489204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1">
                <a:solidFill>
                  <a:srgbClr val="10B981"/>
                </a:solidFill>
                <a:latin typeface="Calibri"/>
              </a:rPr>
              <a:t>本書ではこちらを使用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1828800"/>
            <a:ext cx="54406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Rectangle 22"/>
          <p:cNvSpPr/>
          <p:nvPr/>
        </p:nvSpPr>
        <p:spPr>
          <a:xfrm>
            <a:off x="6172200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6400800" y="1993392"/>
            <a:ext cx="50749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PREMIUM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2286000"/>
            <a:ext cx="38404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onsolas"/>
              </a:rPr>
              <a:t>gemini-2.5-pro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287000" y="2331720"/>
            <a:ext cx="1097280" cy="365760"/>
          </a:xfrm>
          <a:prstGeom prst="round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10287000" y="237744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高品質モデル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00800" y="288036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6400800" y="310896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64748B"/>
                </a:solidFill>
                <a:latin typeface="Calibri"/>
              </a:rPr>
              <a:t>速度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26680" y="3108960"/>
            <a:ext cx="3611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標準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800" y="370332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64748B"/>
                </a:solidFill>
                <a:latin typeface="Calibri"/>
              </a:rPr>
              <a:t>コスト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26680" y="3703320"/>
            <a:ext cx="3611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0800" y="42976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64748B"/>
                </a:solidFill>
                <a:latin typeface="Calibri"/>
              </a:rPr>
              <a:t>品質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6680" y="4297680"/>
            <a:ext cx="3611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最高品質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0" y="489204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64748B"/>
                </a:solidFill>
                <a:latin typeface="Calibri"/>
              </a:rPr>
              <a:t>用途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26680" y="4892040"/>
            <a:ext cx="3611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複雑な推論・長文生成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400800" y="5532120"/>
            <a:ext cx="507492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TextBox 37"/>
          <p:cNvSpPr txBox="1"/>
          <p:nvPr/>
        </p:nvSpPr>
        <p:spPr>
          <a:xfrm>
            <a:off x="6492240" y="5577839"/>
            <a:ext cx="489204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今回のゲームにはオーバースペック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第5章 — Gemini APIを組み込む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10 / 18</a:t>
            </a:r>
          </a:p>
        </p:txBody>
      </p:sp>
      <p:pic>
        <p:nvPicPr>
          <p:cNvPr id="41" name="slide_1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audio>
          </p:childTnLst>
        </p:cTn>
      </p:par>
    </p:tnLst>
  </p:timing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views.py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ビュー関数で API を呼ぶ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704088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6751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onsolas"/>
              </a:rPr>
              <a:t>game/views.py — test_gemini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58368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40080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0">
                <a:solidFill>
                  <a:srgbClr val="CBD5E1"/>
                </a:solidFill>
                <a:latin typeface="Consolas"/>
              </a:rPr>
              <a:t>client = genai.Client(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api_key=settings.GEMINI_API_KEY)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def test_gemini(request):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if request.method == 'POST':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user_input = request.POST\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.get('message', '')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      try: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response = client.models\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    .generate_content(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            model="gemini-2.5-flash",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    contents=user_input)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          return JsonResponse({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    'user_message': user_input,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    'ai_response': response.text})
</a:t>
            </a:r>
            <a:r>
              <a:rPr sz="1100" b="1" i="0">
                <a:solidFill>
                  <a:srgbClr val="EF4444"/>
                </a:solidFill>
                <a:latin typeface="Consolas"/>
              </a:rPr>
              <a:t>        except Exception as e: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return JsonResponse(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    {'error': str(e)}, status=500)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1783080"/>
            <a:ext cx="4023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URL ルーティング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0" y="2240280"/>
            <a:ext cx="3840480" cy="10972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909560" y="2286000"/>
            <a:ext cx="3657600" cy="1005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1">
                <a:solidFill>
                  <a:srgbClr val="10B981"/>
                </a:solidFill>
                <a:latin typeface="Consolas"/>
              </a:rPr>
              <a:t># game/urls.py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urlpatterns = [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path('', views.home),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path('test-gemini/',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views.test_gemini),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2400" y="3611880"/>
            <a:ext cx="3840480" cy="26060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7772400" y="3611880"/>
            <a:ext cx="3840480" cy="365760"/>
          </a:xfrm>
          <a:prstGeom prst="rect">
            <a:avLst/>
          </a:prstGeom>
          <a:solidFill>
            <a:srgbClr val="F1F5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Oval 14"/>
          <p:cNvSpPr/>
          <p:nvPr/>
        </p:nvSpPr>
        <p:spPr>
          <a:xfrm>
            <a:off x="7863840" y="3703320"/>
            <a:ext cx="137160" cy="13716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Oval 15"/>
          <p:cNvSpPr/>
          <p:nvPr/>
        </p:nvSpPr>
        <p:spPr>
          <a:xfrm>
            <a:off x="8046720" y="3703320"/>
            <a:ext cx="137160" cy="13716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Oval 16"/>
          <p:cNvSpPr/>
          <p:nvPr/>
        </p:nvSpPr>
        <p:spPr>
          <a:xfrm>
            <a:off x="8229600" y="3703320"/>
            <a:ext cx="137160" cy="13716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772400" y="4069080"/>
            <a:ext cx="38404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0F172A"/>
                </a:solidFill>
                <a:latin typeface="Calibri"/>
              </a:rPr>
              <a:t>Gemini API テスト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955280" y="4572000"/>
            <a:ext cx="3474720" cy="320040"/>
          </a:xfrm>
          <a:prstGeom prst="round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8046720" y="461772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日本で一番高い山は？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955280" y="4983480"/>
            <a:ext cx="731520" cy="320040"/>
          </a:xfrm>
          <a:prstGeom prst="round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955280" y="5029200"/>
            <a:ext cx="7315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送信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955280" y="5394960"/>
            <a:ext cx="3474720" cy="64008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8046720" y="5440680"/>
            <a:ext cx="32918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0F172A"/>
                </a:solidFill>
                <a:latin typeface="Calibri"/>
              </a:rPr>
              <a:t>Gemini: 富士山です。標高3,776m。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第5章 — Gemini APIを組み込む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11 / 18</a:t>
            </a:r>
          </a:p>
        </p:txBody>
      </p:sp>
      <p:pic>
        <p:nvPicPr>
          <p:cNvPr id="27" name="slide_1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audio>
          </p:childTnLst>
        </p:cTn>
      </p:par>
    </p:tnLst>
  </p:timing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PROMPT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良いプロンプトの基本構造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115568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64748B"/>
                </a:solidFill>
                <a:latin typeface="Calibri"/>
              </a:rPr>
              <a:t>良いプロンプト = 良い応答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269748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ectangle 6"/>
          <p:cNvSpPr/>
          <p:nvPr/>
        </p:nvSpPr>
        <p:spPr>
          <a:xfrm>
            <a:off x="548640" y="1828800"/>
            <a:ext cx="73152" cy="23774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1993392"/>
            <a:ext cx="2331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ROLE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28600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【役割】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" y="301752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77240" y="315468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onsolas"/>
              </a:rPr>
              <a:t>あなたは〇〇です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352044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ゲームマスター / 講師 / 翻訳者など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7560" y="1828800"/>
            <a:ext cx="269748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3337560" y="1828800"/>
            <a:ext cx="73152" cy="23774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3566160" y="1993392"/>
            <a:ext cx="2331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0D9488"/>
                </a:solidFill>
                <a:latin typeface="Calibri"/>
              </a:rPr>
              <a:t>CONTEXT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6160" y="228600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【設定】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66160" y="3017520"/>
            <a:ext cx="457200" cy="36576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3566160" y="315468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onsolas"/>
              </a:rPr>
              <a:t>舞台は△△です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6160" y="352044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状況・世界観・前提条件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6480" y="1828800"/>
            <a:ext cx="269748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Rectangle 20"/>
          <p:cNvSpPr/>
          <p:nvPr/>
        </p:nvSpPr>
        <p:spPr>
          <a:xfrm>
            <a:off x="6126480" y="1828800"/>
            <a:ext cx="73152" cy="23774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355080" y="1993392"/>
            <a:ext cx="2331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RULES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55080" y="228600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【ルール】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55080" y="301752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355080" y="315468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onsolas"/>
              </a:rPr>
              <a:t>以下のルールに従って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5080" y="352044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200文字以内 / 番号付きリストで など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915400" y="1828800"/>
            <a:ext cx="269748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Rectangle 27"/>
          <p:cNvSpPr/>
          <p:nvPr/>
        </p:nvSpPr>
        <p:spPr>
          <a:xfrm>
            <a:off x="8915400" y="1828800"/>
            <a:ext cx="73152" cy="23774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9144000" y="1993392"/>
            <a:ext cx="2331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INPUT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44000" y="228600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【入力】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144000" y="301752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9144000" y="315468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onsolas"/>
              </a:rPr>
              <a:t>ユーザーの入力: XXX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44000" y="352044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プレイヤーの行動 / 質問 / データ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640" y="443484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4つの工夫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" y="4846320"/>
            <a:ext cx="26974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Rectangle 35"/>
          <p:cNvSpPr/>
          <p:nvPr/>
        </p:nvSpPr>
        <p:spPr>
          <a:xfrm>
            <a:off x="548640" y="4846320"/>
            <a:ext cx="54864" cy="12801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Oval 36"/>
          <p:cNvSpPr/>
          <p:nvPr/>
        </p:nvSpPr>
        <p:spPr>
          <a:xfrm>
            <a:off x="777240" y="5010912"/>
            <a:ext cx="411480" cy="41148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TextBox 37"/>
          <p:cNvSpPr txBox="1"/>
          <p:nvPr/>
        </p:nvSpPr>
        <p:spPr>
          <a:xfrm>
            <a:off x="777240" y="5038344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25880" y="5029200"/>
            <a:ext cx="1737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役割を明確に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25880" y="5349240"/>
            <a:ext cx="1737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「ゲームマスター」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37560" y="4846320"/>
            <a:ext cx="26974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2" name="Rectangle 41"/>
          <p:cNvSpPr/>
          <p:nvPr/>
        </p:nvSpPr>
        <p:spPr>
          <a:xfrm>
            <a:off x="3337560" y="4846320"/>
            <a:ext cx="54864" cy="12801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3" name="Oval 42"/>
          <p:cNvSpPr/>
          <p:nvPr/>
        </p:nvSpPr>
        <p:spPr>
          <a:xfrm>
            <a:off x="3566160" y="5010912"/>
            <a:ext cx="411480" cy="41148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4" name="TextBox 43"/>
          <p:cNvSpPr txBox="1"/>
          <p:nvPr/>
        </p:nvSpPr>
        <p:spPr>
          <a:xfrm>
            <a:off x="3566160" y="5038344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4800" y="5029200"/>
            <a:ext cx="1737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制約を設ける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14800" y="5349240"/>
            <a:ext cx="1737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「200文字以内」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126480" y="4846320"/>
            <a:ext cx="26974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8" name="Rectangle 47"/>
          <p:cNvSpPr/>
          <p:nvPr/>
        </p:nvSpPr>
        <p:spPr>
          <a:xfrm>
            <a:off x="6126480" y="4846320"/>
            <a:ext cx="54864" cy="12801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9" name="Oval 48"/>
          <p:cNvSpPr/>
          <p:nvPr/>
        </p:nvSpPr>
        <p:spPr>
          <a:xfrm>
            <a:off x="6355080" y="5010912"/>
            <a:ext cx="411480" cy="41148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0" name="TextBox 49"/>
          <p:cNvSpPr txBox="1"/>
          <p:nvPr/>
        </p:nvSpPr>
        <p:spPr>
          <a:xfrm>
            <a:off x="6355080" y="5038344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03720" y="5029200"/>
            <a:ext cx="1737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具体的な指示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03720" y="5349240"/>
            <a:ext cx="1737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「2-3個の選択肢」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915400" y="4846320"/>
            <a:ext cx="26974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4" name="Rectangle 53"/>
          <p:cNvSpPr/>
          <p:nvPr/>
        </p:nvSpPr>
        <p:spPr>
          <a:xfrm>
            <a:off x="8915400" y="4846320"/>
            <a:ext cx="54864" cy="12801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5" name="Oval 54"/>
          <p:cNvSpPr/>
          <p:nvPr/>
        </p:nvSpPr>
        <p:spPr>
          <a:xfrm>
            <a:off x="9144000" y="5010912"/>
            <a:ext cx="411480" cy="41148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6" name="TextBox 55"/>
          <p:cNvSpPr txBox="1"/>
          <p:nvPr/>
        </p:nvSpPr>
        <p:spPr>
          <a:xfrm>
            <a:off x="9144000" y="5038344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692640" y="5029200"/>
            <a:ext cx="1737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文脈を含める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692640" y="5349240"/>
            <a:ext cx="1737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過去5件の履歴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12 / 18</a:t>
            </a:r>
          </a:p>
        </p:txBody>
      </p:sp>
      <p:pic>
        <p:nvPicPr>
          <p:cNvPr id="60" name="slide_1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0"/>
                </p:tgtEl>
              </p:cMediaNode>
            </p:audio>
          </p:childTnLst>
        </p:cTn>
      </p:par>
    </p:tnLst>
  </p:timing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PROMPT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ゲームマスタープロンプト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73152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949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EC4899"/>
                </a:solidFill>
                <a:latin typeface="Consolas"/>
              </a:rPr>
              <a:t>game/prompts.py — GAME_SYSTEM_PROMPT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85800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67512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0">
                <a:solidFill>
                  <a:srgbClr val="CBD5E1"/>
                </a:solidFill>
                <a:latin typeface="Consolas"/>
              </a:rPr>
              <a:t>あなたは「廃墟の研究所からの脱出」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という
テキストアドベンチャーゲームのGMです。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【設定】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- 舞台: 放棄された地下研究施設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- 雰囲気: ミステリアス、怖すぎない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【GMとしてのルール】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1. 200文字以内で状況を描写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2. 次の行動を 2-3 個提示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3. 危険な状況も作る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4. 謎解き要素を含める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5. 詰まったらヒントを出す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【現在のゲーム状況】
</a:t>
            </a:r>
            <a:r>
              <a:rPr sz="1100" b="1" i="0">
                <a:solidFill>
                  <a:srgbClr val="EC4899"/>
                </a:solidFill>
                <a:latin typeface="Consolas"/>
              </a:rPr>
              <a:t>{current_context}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【プレイヤーの行動】
</a:t>
            </a:r>
            <a:r>
              <a:rPr sz="1100" b="1" i="0">
                <a:solidFill>
                  <a:srgbClr val="EC4899"/>
                </a:solidFill>
                <a:latin typeface="Consolas"/>
              </a:rPr>
              <a:t>{user_action}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6720" y="1783080"/>
            <a:ext cx="3566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なぜ200文字？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46720" y="2286000"/>
            <a:ext cx="356616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8046720" y="2286000"/>
            <a:ext cx="54864" cy="8686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8275320" y="2404872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読みやすさ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320" y="274320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長すぎるとプレイヤーが疲れる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46720" y="3246120"/>
            <a:ext cx="356616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8046720" y="3246120"/>
            <a:ext cx="54864" cy="868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8275320" y="3364992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トークン節約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320" y="370332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200文字 ≈ 500トークン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46720" y="4206240"/>
            <a:ext cx="356616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8046720" y="4206240"/>
            <a:ext cx="54864" cy="8686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8275320" y="4325112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テンポ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320" y="466344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短い応答で会話が進む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46720" y="5349240"/>
            <a:ext cx="3566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※ 100〜300文字が目安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46720" y="5760720"/>
            <a:ext cx="3566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EC4899"/>
                </a:solidFill>
                <a:latin typeface="Calibri"/>
              </a:rPr>
              <a:t>+ 直近5件の会話履歴を文脈として渡す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第5章 — Gemini APIを組み込む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13 / 18</a:t>
            </a:r>
          </a:p>
        </p:txBody>
      </p:sp>
      <p:pic>
        <p:nvPicPr>
          <p:cNvPr id="27" name="slide_1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audio>
          </p:childTnLst>
        </p:cTn>
      </p:par>
    </p:tnLst>
  </p:timing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エラーハンドリング &amp; コスト管理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API は常に成功するとは限らない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1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ERRORS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よくあるエラー TOP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19456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ounded Rectangle 6"/>
          <p:cNvSpPr/>
          <p:nvPr/>
        </p:nvSpPr>
        <p:spPr>
          <a:xfrm>
            <a:off x="777240" y="2057400"/>
            <a:ext cx="1737360" cy="640080"/>
          </a:xfrm>
          <a:prstGeom prst="round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2148840"/>
            <a:ext cx="173736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401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834640"/>
            <a:ext cx="1828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認証エラー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" y="3383280"/>
            <a:ext cx="182880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822960" y="3429000"/>
            <a:ext cx="17373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onsolas"/>
              </a:rPr>
              <a:t>API key not valid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240" y="416052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777240" y="434340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APIキーを確認 / 再発行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7240" y="5486400"/>
            <a:ext cx="182880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777240" y="553212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1" i="1">
                <a:solidFill>
                  <a:srgbClr val="EF4444"/>
                </a:solidFill>
                <a:latin typeface="Calibri"/>
              </a:rPr>
              <a:t>リトライ不可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07208" y="1828800"/>
            <a:ext cx="219456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2807208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ounded Rectangle 17"/>
          <p:cNvSpPr/>
          <p:nvPr/>
        </p:nvSpPr>
        <p:spPr>
          <a:xfrm>
            <a:off x="3035808" y="2057400"/>
            <a:ext cx="1737360" cy="640080"/>
          </a:xfrm>
          <a:prstGeom prst="round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3035808" y="2148840"/>
            <a:ext cx="173736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429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35808" y="2834640"/>
            <a:ext cx="1828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レート制限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5808" y="3383280"/>
            <a:ext cx="182880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3081528" y="3429000"/>
            <a:ext cx="17373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onsolas"/>
              </a:rPr>
              <a:t>Resource exhausted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35808" y="416052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3035808" y="434340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4秒待つ / 指数バックオフ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35808" y="5486400"/>
            <a:ext cx="182880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3035808" y="553212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1" i="1">
                <a:solidFill>
                  <a:srgbClr val="F59E0B"/>
                </a:solidFill>
                <a:latin typeface="Calibri"/>
              </a:rPr>
              <a:t>リトライ可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65776" y="1828800"/>
            <a:ext cx="219456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Rectangle 27"/>
          <p:cNvSpPr/>
          <p:nvPr/>
        </p:nvSpPr>
        <p:spPr>
          <a:xfrm>
            <a:off x="5065776" y="1828800"/>
            <a:ext cx="73152" cy="42976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Rounded Rectangle 28"/>
          <p:cNvSpPr/>
          <p:nvPr/>
        </p:nvSpPr>
        <p:spPr>
          <a:xfrm>
            <a:off x="5294376" y="2057400"/>
            <a:ext cx="1737360" cy="640080"/>
          </a:xfrm>
          <a:prstGeom prst="round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5294376" y="2148840"/>
            <a:ext cx="173736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Timeout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94376" y="2834640"/>
            <a:ext cx="1828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応答が遅い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94376" y="3383280"/>
            <a:ext cx="182880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5340096" y="3429000"/>
            <a:ext cx="17373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onsolas"/>
              </a:rPr>
              <a:t>Request timed out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94376" y="416052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5294376" y="434340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タイムアウト延長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294376" y="5486400"/>
            <a:ext cx="182880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TextBox 36"/>
          <p:cNvSpPr txBox="1"/>
          <p:nvPr/>
        </p:nvSpPr>
        <p:spPr>
          <a:xfrm>
            <a:off x="5294376" y="553212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1" i="1">
                <a:solidFill>
                  <a:srgbClr val="8B5CF6"/>
                </a:solidFill>
                <a:latin typeface="Calibri"/>
              </a:rPr>
              <a:t>リトライ可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24344" y="1828800"/>
            <a:ext cx="219456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Rectangle 38"/>
          <p:cNvSpPr/>
          <p:nvPr/>
        </p:nvSpPr>
        <p:spPr>
          <a:xfrm>
            <a:off x="7324344" y="1828800"/>
            <a:ext cx="73152" cy="429768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Rounded Rectangle 39"/>
          <p:cNvSpPr/>
          <p:nvPr/>
        </p:nvSpPr>
        <p:spPr>
          <a:xfrm>
            <a:off x="7552944" y="2057400"/>
            <a:ext cx="1737360" cy="640080"/>
          </a:xfrm>
          <a:prstGeom prst="round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1" name="TextBox 40"/>
          <p:cNvSpPr txBox="1"/>
          <p:nvPr/>
        </p:nvSpPr>
        <p:spPr>
          <a:xfrm>
            <a:off x="7552944" y="2148840"/>
            <a:ext cx="173736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400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52944" y="2834640"/>
            <a:ext cx="1828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不正リクエスト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552944" y="3383280"/>
            <a:ext cx="182880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4" name="TextBox 43"/>
          <p:cNvSpPr txBox="1"/>
          <p:nvPr/>
        </p:nvSpPr>
        <p:spPr>
          <a:xfrm>
            <a:off x="7598664" y="3429000"/>
            <a:ext cx="17373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onsolas"/>
              </a:rPr>
              <a:t>Invalid prompt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52944" y="4160520"/>
            <a:ext cx="457200" cy="36576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6" name="TextBox 45"/>
          <p:cNvSpPr txBox="1"/>
          <p:nvPr/>
        </p:nvSpPr>
        <p:spPr>
          <a:xfrm>
            <a:off x="7552944" y="434340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プロンプト短縮 / サニタイズ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52944" y="5486400"/>
            <a:ext cx="182880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8" name="TextBox 47"/>
          <p:cNvSpPr txBox="1"/>
          <p:nvPr/>
        </p:nvSpPr>
        <p:spPr>
          <a:xfrm>
            <a:off x="7552944" y="553212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1" i="1">
                <a:solidFill>
                  <a:srgbClr val="EC4899"/>
                </a:solidFill>
                <a:latin typeface="Calibri"/>
              </a:rPr>
              <a:t>リトライ不可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582912" y="1828800"/>
            <a:ext cx="219456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0" name="Rectangle 49"/>
          <p:cNvSpPr/>
          <p:nvPr/>
        </p:nvSpPr>
        <p:spPr>
          <a:xfrm>
            <a:off x="9582912" y="1828800"/>
            <a:ext cx="73152" cy="42976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1" name="Rounded Rectangle 50"/>
          <p:cNvSpPr/>
          <p:nvPr/>
        </p:nvSpPr>
        <p:spPr>
          <a:xfrm>
            <a:off x="9811512" y="2057400"/>
            <a:ext cx="1737360" cy="640080"/>
          </a:xfrm>
          <a:prstGeom prst="round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2" name="TextBox 51"/>
          <p:cNvSpPr txBox="1"/>
          <p:nvPr/>
        </p:nvSpPr>
        <p:spPr>
          <a:xfrm>
            <a:off x="9811512" y="2148840"/>
            <a:ext cx="173736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5xx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811512" y="2834640"/>
            <a:ext cx="1828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サーバーエラー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811512" y="3383280"/>
            <a:ext cx="182880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5" name="TextBox 54"/>
          <p:cNvSpPr txBox="1"/>
          <p:nvPr/>
        </p:nvSpPr>
        <p:spPr>
          <a:xfrm>
            <a:off x="9857232" y="3429000"/>
            <a:ext cx="17373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onsolas"/>
              </a:rPr>
              <a:t>Internal Server Error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811512" y="416052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7" name="TextBox 56"/>
          <p:cNvSpPr txBox="1"/>
          <p:nvPr/>
        </p:nvSpPr>
        <p:spPr>
          <a:xfrm>
            <a:off x="9811512" y="434340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少し待って再試行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811512" y="5486400"/>
            <a:ext cx="182880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9" name="TextBox 58"/>
          <p:cNvSpPr txBox="1"/>
          <p:nvPr/>
        </p:nvSpPr>
        <p:spPr>
          <a:xfrm>
            <a:off x="9811512" y="553212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1" i="1">
                <a:solidFill>
                  <a:srgbClr val="3B82F6"/>
                </a:solidFill>
                <a:latin typeface="Calibri"/>
              </a:rPr>
              <a:t>リトライ可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第5章 — Gemini APIを組み込む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15 / 18</a:t>
            </a:r>
          </a:p>
        </p:txBody>
      </p:sp>
      <p:pic>
        <p:nvPicPr>
          <p:cNvPr id="62" name="slide_1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2"/>
                </p:tgtEl>
              </p:cMediaNode>
            </p:audio>
          </p:childTnLst>
        </p:cTn>
      </p:par>
    </p:tnLst>
  </p:timing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RESILIENCE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リトライ + 指数バックオフ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7665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5486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EXPONENTIAL BACKOFF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6400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失敗するたび待機時間を倍に</a:t>
            </a:r>
          </a:p>
        </p:txBody>
      </p:sp>
      <p:sp>
        <p:nvSpPr>
          <p:cNvPr id="9" name="Oval 8"/>
          <p:cNvSpPr/>
          <p:nvPr/>
        </p:nvSpPr>
        <p:spPr>
          <a:xfrm>
            <a:off x="914400" y="3063240"/>
            <a:ext cx="502920" cy="50292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914400" y="3108960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3017520"/>
            <a:ext cx="1371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試行1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3337560"/>
            <a:ext cx="1371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3B82F6"/>
                </a:solidFill>
                <a:latin typeface="Calibri"/>
              </a:rPr>
              <a:t>失敗 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310896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libri"/>
              </a:rPr>
              <a:t>1秒待つ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342900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2^0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20640" y="3200400"/>
            <a:ext cx="548640" cy="274320"/>
          </a:xfrm>
          <a:prstGeom prst="round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Oval 15"/>
          <p:cNvSpPr/>
          <p:nvPr/>
        </p:nvSpPr>
        <p:spPr>
          <a:xfrm>
            <a:off x="914400" y="4023360"/>
            <a:ext cx="502920" cy="50292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914400" y="4069080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977640"/>
            <a:ext cx="1371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試行2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297680"/>
            <a:ext cx="1371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F59E0B"/>
                </a:solidFill>
                <a:latin typeface="Calibri"/>
              </a:rPr>
              <a:t>失敗 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06908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libri"/>
              </a:rPr>
              <a:t>2秒待つ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0400" y="438912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2^1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20640" y="4160520"/>
            <a:ext cx="1463040" cy="274320"/>
          </a:xfrm>
          <a:prstGeom prst="round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Oval 22"/>
          <p:cNvSpPr/>
          <p:nvPr/>
        </p:nvSpPr>
        <p:spPr>
          <a:xfrm>
            <a:off x="914400" y="4983480"/>
            <a:ext cx="502920" cy="5029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914400" y="5029200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0200" y="4937760"/>
            <a:ext cx="1371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試行3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00200" y="5257800"/>
            <a:ext cx="1371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10B981"/>
                </a:solidFill>
                <a:latin typeface="Calibri"/>
              </a:rPr>
              <a:t>成功 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0400" y="502920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libri"/>
              </a:rPr>
              <a:t>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00400" y="534924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7240" y="585216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1">
                <a:solidFill>
                  <a:srgbClr val="1E3A5F"/>
                </a:solidFill>
                <a:latin typeface="Calibri"/>
              </a:rPr>
              <a:t>→ サーバー負荷を抑えながら確実に再試行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98079" y="1783080"/>
            <a:ext cx="41148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Rectangle 30"/>
          <p:cNvSpPr/>
          <p:nvPr/>
        </p:nvSpPr>
        <p:spPr>
          <a:xfrm>
            <a:off x="7498079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7726679" y="1901952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alibri"/>
              </a:rPr>
              <a:t>リトライロジック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26679" y="2240280"/>
            <a:ext cx="365760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7863839" y="2331720"/>
            <a:ext cx="347472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1" i="0">
                <a:solidFill>
                  <a:srgbClr val="F59E0B"/>
                </a:solidFill>
                <a:latin typeface="Consolas"/>
              </a:rPr>
              <a:t>for attempt in range(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max_retries):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  try: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return client\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.models\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.generate_content(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   ...).text
</a:t>
            </a:r>
            <a:r>
              <a:rPr sz="1100" b="1" i="0">
                <a:solidFill>
                  <a:srgbClr val="EF4444"/>
                </a:solidFill>
                <a:latin typeface="Consolas"/>
              </a:rPr>
              <a:t>    except APIError as e: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if e.status_code\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   in [429,500,503]:
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            wait = 2 ** attempt
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            time.sleep(wait)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          continue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    return error_msg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第5章 — Gemini APIを組み込む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16 / 18</a:t>
            </a:r>
          </a:p>
        </p:txBody>
      </p:sp>
      <p:pic>
        <p:nvPicPr>
          <p:cNvPr id="37" name="slide_1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audio>
          </p:childTnLst>
        </p:cTn>
      </p:par>
    </p:tnLst>
  </p:timing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COST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レート制限とコスト管理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365760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128016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20240"/>
            <a:ext cx="182880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3B82F6"/>
                </a:solidFill>
                <a:latin typeface="Cambria"/>
              </a:rPr>
              <a:t>15 RPM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8880" y="1947672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Gemini無料枠の上限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8880" y="2286000"/>
            <a:ext cx="16916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1分あたり15リクエスト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3400" y="1783080"/>
            <a:ext cx="365760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4343400" y="1783080"/>
            <a:ext cx="73152" cy="128016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4572000" y="1920240"/>
            <a:ext cx="182880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F59E0B"/>
                </a:solidFill>
                <a:latin typeface="Cambria"/>
              </a:rPr>
              <a:t>4秒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3640" y="1947672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推奨インターバル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3640" y="2286000"/>
            <a:ext cx="16916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60秒 ÷ 15 = 4秒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38160" y="1783080"/>
            <a:ext cx="365760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8138160" y="1783080"/>
            <a:ext cx="73152" cy="12801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8366760" y="1920240"/>
            <a:ext cx="182880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0B981"/>
                </a:solidFill>
                <a:latin typeface="Cambria"/>
              </a:rPr>
              <a:t>3回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8400" y="1947672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最大リトライ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58400" y="2286000"/>
            <a:ext cx="16916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1秒→2秒→4秒で待機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3337560"/>
            <a:ext cx="3657600" cy="29260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Rectangle 20"/>
          <p:cNvSpPr/>
          <p:nvPr/>
        </p:nvSpPr>
        <p:spPr>
          <a:xfrm>
            <a:off x="548640" y="3337560"/>
            <a:ext cx="73152" cy="29260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352044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MODEL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7240" y="3794760"/>
            <a:ext cx="32918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安価モデルを選ぶ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7240" y="448056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777240" y="4663440"/>
            <a:ext cx="329184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gemini-2.5-flash を使用
(pro より安価)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97680" y="3337560"/>
            <a:ext cx="3657600" cy="29260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4297680" y="3337560"/>
            <a:ext cx="73152" cy="29260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4526280" y="352044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OUTPUT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26280" y="3794760"/>
            <a:ext cx="32918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出力長を制限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26280" y="448056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4526280" y="4663440"/>
            <a:ext cx="329184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200文字程度に
max_output_tokens=300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046720" y="3337560"/>
            <a:ext cx="3657600" cy="29260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Rectangle 32"/>
          <p:cNvSpPr/>
          <p:nvPr/>
        </p:nvSpPr>
        <p:spPr>
          <a:xfrm>
            <a:off x="8046720" y="3337560"/>
            <a:ext cx="73152" cy="29260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8275320" y="352044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CACHE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5320" y="3794760"/>
            <a:ext cx="32918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プロンプトを最適化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275320" y="448056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TextBox 36"/>
          <p:cNvSpPr txBox="1"/>
          <p:nvPr/>
        </p:nvSpPr>
        <p:spPr>
          <a:xfrm>
            <a:off x="8275320" y="4663440"/>
            <a:ext cx="329184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システムプロンプト固定
変化部分だけ送信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第5章 — Gemini APIを組み込む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17 / 18</a:t>
            </a:r>
          </a:p>
        </p:txBody>
      </p:sp>
      <p:pic>
        <p:nvPicPr>
          <p:cNvPr id="40" name="slide_1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audio>
          </p:childTnLst>
        </p:cTn>
      </p:par>
    </p:tnLst>
  </p:timing>
  <p:transition spd="med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640080"/>
            <a:ext cx="5486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DONE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5156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mbria"/>
              </a:rPr>
              <a:t>AI を組み込んだ。次は UI で命を吹き込む。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33172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この章で学んだこと</a:t>
            </a:r>
          </a:p>
        </p:txBody>
      </p:sp>
      <p:sp>
        <p:nvSpPr>
          <p:cNvPr id="6" name="Oval 5"/>
          <p:cNvSpPr/>
          <p:nvPr/>
        </p:nvSpPr>
        <p:spPr>
          <a:xfrm>
            <a:off x="640080" y="2880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640080" y="2852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2862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Gemini API キーの取得</a:t>
            </a:r>
          </a:p>
        </p:txBody>
      </p:sp>
      <p:sp>
        <p:nvSpPr>
          <p:cNvPr id="9" name="Oval 8"/>
          <p:cNvSpPr/>
          <p:nvPr/>
        </p:nvSpPr>
        <p:spPr>
          <a:xfrm>
            <a:off x="640080" y="3337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640080" y="3310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560" y="3319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環境変数 (.env) で安全に管理</a:t>
            </a:r>
          </a:p>
        </p:txBody>
      </p:sp>
      <p:sp>
        <p:nvSpPr>
          <p:cNvPr id="12" name="Oval 11"/>
          <p:cNvSpPr/>
          <p:nvPr/>
        </p:nvSpPr>
        <p:spPr>
          <a:xfrm>
            <a:off x="640080" y="37947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640080" y="37673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560" y="37764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初めての API 呼び出し</a:t>
            </a:r>
          </a:p>
        </p:txBody>
      </p:sp>
      <p:sp>
        <p:nvSpPr>
          <p:cNvPr id="15" name="Oval 14"/>
          <p:cNvSpPr/>
          <p:nvPr/>
        </p:nvSpPr>
        <p:spPr>
          <a:xfrm>
            <a:off x="640080" y="42519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640080" y="42245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1560" y="42336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プロンプトエンジニアリング</a:t>
            </a:r>
          </a:p>
        </p:txBody>
      </p:sp>
      <p:sp>
        <p:nvSpPr>
          <p:cNvPr id="18" name="Oval 17"/>
          <p:cNvSpPr/>
          <p:nvPr/>
        </p:nvSpPr>
        <p:spPr>
          <a:xfrm>
            <a:off x="640080" y="47091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640080" y="46817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1560" y="46908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エラーハンドリング (5パターン)</a:t>
            </a:r>
          </a:p>
        </p:txBody>
      </p:sp>
      <p:sp>
        <p:nvSpPr>
          <p:cNvPr id="21" name="Oval 20"/>
          <p:cNvSpPr/>
          <p:nvPr/>
        </p:nvSpPr>
        <p:spPr>
          <a:xfrm>
            <a:off x="640080" y="5166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40080" y="5138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1560" y="5148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リトライと指数バックオフ</a:t>
            </a:r>
          </a:p>
        </p:txBody>
      </p:sp>
      <p:sp>
        <p:nvSpPr>
          <p:cNvPr id="24" name="Oval 23"/>
          <p:cNvSpPr/>
          <p:nvPr/>
        </p:nvSpPr>
        <p:spPr>
          <a:xfrm>
            <a:off x="640080" y="5623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40080" y="5596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560" y="5605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レート制限とコスト管理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63840" y="2331720"/>
            <a:ext cx="3749039" cy="3657600"/>
          </a:xfrm>
          <a:prstGeom prst="rect">
            <a:avLst/>
          </a:prstGeom>
          <a:solidFill>
            <a:srgbClr val="1E3A5F"/>
          </a:solidFill>
          <a:ln w="1270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8092440" y="2468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NEXT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92440" y="27432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FFFFF"/>
                </a:solidFill>
                <a:latin typeface="Cambria"/>
              </a:rPr>
              <a:t>第6章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92440" y="338328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チャットUIの実装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92440" y="388620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8092440" y="411480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21040" y="411480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htmx で非同期通信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92440" y="452628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21040" y="452628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Bootstrap で美しいUI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92440" y="493776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21040" y="493776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リアルタイムなゲーム体験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92440" y="54864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→ generate_game_response はそのまま再利用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CBD5E1"/>
                </a:solidFill>
                <a:latin typeface="Calibri"/>
              </a:rPr>
              <a:t>ゲームの心臓部 (LLM) ができた。次は美しく表示するUIを作る。</a:t>
            </a:r>
          </a:p>
        </p:txBody>
      </p:sp>
      <p:pic>
        <p:nvPicPr>
          <p:cNvPr id="40" name="slide_1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audio>
          </p:childTnLst>
        </p:cTn>
      </p:par>
    </p:tnLst>
  </p:timing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この章で学ぶこと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115568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64748B"/>
                </a:solidFill>
                <a:latin typeface="Calibri"/>
              </a:rPr>
              <a:t>所要時間: 約 2 時間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ectangle 6"/>
          <p:cNvSpPr/>
          <p:nvPr/>
        </p:nvSpPr>
        <p:spPr>
          <a:xfrm>
            <a:off x="548640" y="178308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187452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185623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Gemini API キーの取得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40" y="213055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Google AI Studio で発行 + 課金上限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" y="2532888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548640" y="2532888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777240" y="2624328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40" y="2606040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環境変数で安全に管理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1640" y="2880360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.env / python-dotenv / settings.py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" y="3282696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548640" y="3282696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77240" y="3374136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40" y="3355848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初めての API 呼び出し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40" y="3630168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Django shell で動作確認 → ビュー実装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4032504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548640" y="4032504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777240" y="4123944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40" y="4105656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プロンプトエンジニアリング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1640" y="4379976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ゲームマスター用プロンプト設計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" y="4782312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548640" y="4782312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777240" y="4873752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1640" y="4855464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エラーハンドリング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91640" y="5129784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5パターンのエラーに備える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" y="553212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Rectangle 31"/>
          <p:cNvSpPr/>
          <p:nvPr/>
        </p:nvSpPr>
        <p:spPr>
          <a:xfrm>
            <a:off x="548640" y="553212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777240" y="562356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1640" y="560527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コスト管理 &amp; レート制限対策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40" y="587959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指数バックオフ + 4秒間隔 + キャッシング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第5章 — Gemini APIを組み込む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2 / 18</a:t>
            </a:r>
          </a:p>
        </p:txBody>
      </p:sp>
      <p:pic>
        <p:nvPicPr>
          <p:cNvPr id="38" name="slide_0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audio>
          </p:childTnLst>
        </p:cTn>
      </p:par>
    </p:tnLst>
  </p:timing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準備 — APIキーと環境変数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API は「身分証明 → 質問 → 回答」のシンプルな仕組み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CONCEPT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API の使い方は3ステップ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3657600" cy="2194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219456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3B82F6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6974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身分証明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API キーを取得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47472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Google AI Studio で発行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7680" y="1783080"/>
            <a:ext cx="3657600" cy="2194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4297680" y="1783080"/>
            <a:ext cx="73152" cy="219456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4526280" y="196596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6280" y="26974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質問する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628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リクエスト送信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6280" y="347472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プロンプトを送る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46720" y="1783080"/>
            <a:ext cx="3657600" cy="2194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8046720" y="1783080"/>
            <a:ext cx="73152" cy="21945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8275320" y="196596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0B981"/>
                </a:solidFill>
                <a:latin typeface="Cambria"/>
              </a:rPr>
              <a:t>03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5320" y="26974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回答を受け取る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7532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レスポンス受信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320" y="347472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AI が生成したテキスト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425196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APIキー取得の流れ — Google AI Studio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40" y="4709160"/>
            <a:ext cx="26974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Rectangle 24"/>
          <p:cNvSpPr/>
          <p:nvPr/>
        </p:nvSpPr>
        <p:spPr>
          <a:xfrm>
            <a:off x="548640" y="4709160"/>
            <a:ext cx="54864" cy="128016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731520" y="4846320"/>
            <a:ext cx="2423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STEP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" y="5120640"/>
            <a:ext cx="24231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AI Studio 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20" y="5577840"/>
            <a:ext cx="2423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aistudio.google.com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37560" y="4709160"/>
            <a:ext cx="26974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3337560" y="4709160"/>
            <a:ext cx="54864" cy="128016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3520440" y="4846320"/>
            <a:ext cx="2423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STEP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20440" y="5120640"/>
            <a:ext cx="24231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Google ログイン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0440" y="5577840"/>
            <a:ext cx="2423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規約同意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26480" y="4709160"/>
            <a:ext cx="26974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Rectangle 34"/>
          <p:cNvSpPr/>
          <p:nvPr/>
        </p:nvSpPr>
        <p:spPr>
          <a:xfrm>
            <a:off x="6126480" y="4709160"/>
            <a:ext cx="54864" cy="128016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6309360" y="4846320"/>
            <a:ext cx="2423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STEP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09360" y="5120640"/>
            <a:ext cx="24231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「APIキーを作成」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09360" y="5577840"/>
            <a:ext cx="2423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プロジェクト指定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915400" y="4709160"/>
            <a:ext cx="2697480" cy="12801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Rectangle 39"/>
          <p:cNvSpPr/>
          <p:nvPr/>
        </p:nvSpPr>
        <p:spPr>
          <a:xfrm>
            <a:off x="8915400" y="4709160"/>
            <a:ext cx="54864" cy="128016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1" name="TextBox 40"/>
          <p:cNvSpPr txBox="1"/>
          <p:nvPr/>
        </p:nvSpPr>
        <p:spPr>
          <a:xfrm>
            <a:off x="9098280" y="4846320"/>
            <a:ext cx="2423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STEP 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98280" y="5120640"/>
            <a:ext cx="24231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コピー &amp; 保存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98280" y="5577840"/>
            <a:ext cx="2423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onsolas"/>
              </a:rPr>
              <a:t>.env に貼る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8640" y="6446520"/>
            <a:ext cx="10515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EF4444"/>
                </a:solidFill>
                <a:latin typeface="Calibri"/>
              </a:rPr>
              <a:t>⚠ APIキーは絶対にGitHubにコミットしない。漏れたら即 Revoke。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4 / 18</a:t>
            </a:r>
          </a:p>
        </p:txBody>
      </p:sp>
      <p:pic>
        <p:nvPicPr>
          <p:cNvPr id="46" name="slide_0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6"/>
                </p:tgtEl>
              </p:cMediaNode>
            </p:audio>
          </p:childTnLst>
        </p:cTn>
      </p:par>
    </p:tnLst>
  </p:timing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PRICING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無料枠と有料プラン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3949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F4444"/>
                </a:solidFill>
                <a:latin typeface="Calibri"/>
              </a:rPr>
              <a:t>FREE TIER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49377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無料枠は厳しくなった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83464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1">
                <a:solidFill>
                  <a:srgbClr val="EF4444"/>
                </a:solidFill>
                <a:latin typeface="Calibri"/>
              </a:rPr>
              <a:t>(2025年後半以降)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383280"/>
            <a:ext cx="274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EF4444"/>
                </a:solidFill>
                <a:latin typeface="Calibri"/>
              </a:rPr>
              <a:t>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280" y="3429000"/>
            <a:ext cx="4572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学習・開発には不十分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3886200"/>
            <a:ext cx="274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EF4444"/>
                </a:solidFill>
                <a:latin typeface="Calibri"/>
              </a:rPr>
              <a:t>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7280" y="3931920"/>
            <a:ext cx="4572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テストですぐに制限到達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" y="4389120"/>
            <a:ext cx="274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EF4444"/>
                </a:solidFill>
                <a:latin typeface="Calibri"/>
              </a:rPr>
              <a:t>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7280" y="4434840"/>
            <a:ext cx="4572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連続呼び出しでブロック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" y="4892040"/>
            <a:ext cx="274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EF4444"/>
                </a:solidFill>
                <a:latin typeface="Calibri"/>
              </a:rPr>
              <a:t>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" y="4937760"/>
            <a:ext cx="4572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実用的な開発には有料推奨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562356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💡 トークン: 日本語1文字 ≈ 2〜3トークン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3640" y="1783080"/>
            <a:ext cx="534924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626364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6492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BUDGET ALERT (必須)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2240" y="2240280"/>
            <a:ext cx="49377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課金上限を設定する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92240" y="283464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Google Cloud Console → 請求 → 予算とアラート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92240" y="3383280"/>
            <a:ext cx="4846320" cy="54864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Rectangle 24"/>
          <p:cNvSpPr/>
          <p:nvPr/>
        </p:nvSpPr>
        <p:spPr>
          <a:xfrm>
            <a:off x="6492240" y="3383280"/>
            <a:ext cx="54864" cy="5486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6675120" y="352044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学習・開発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58200" y="352044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1,000〜3,000円/月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492240" y="4023360"/>
            <a:ext cx="4846320" cy="54864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Rectangle 28"/>
          <p:cNvSpPr/>
          <p:nvPr/>
        </p:nvSpPr>
        <p:spPr>
          <a:xfrm>
            <a:off x="6492240" y="4023360"/>
            <a:ext cx="54864" cy="5486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6675120" y="416052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小規模運用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8200" y="416052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alibri"/>
              </a:rPr>
              <a:t>5,000〜10,000円/月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492240" y="4663440"/>
            <a:ext cx="4846320" cy="54864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Rectangle 32"/>
          <p:cNvSpPr/>
          <p:nvPr/>
        </p:nvSpPr>
        <p:spPr>
          <a:xfrm>
            <a:off x="6492240" y="4663440"/>
            <a:ext cx="54864" cy="5486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6675120" y="480060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本書のゲーム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58200" y="480060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alibri"/>
              </a:rPr>
              <a:t>1,000円/月で十分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92240" y="562356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⚠ アラート閾値: 50% / 90% / 100% で通知設定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第5章 — Gemini APIを組み込む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5 / 18</a:t>
            </a:r>
          </a:p>
        </p:txBody>
      </p:sp>
      <p:pic>
        <p:nvPicPr>
          <p:cNvPr id="39" name="slide_0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ENV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.env で安全に管理する 4ステップ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105156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8B5CF6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40" y="1993392"/>
            <a:ext cx="16459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INSTALL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2240280"/>
            <a:ext cx="22860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ライブラリ追加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0520" y="1993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4297680" y="1993392"/>
            <a:ext cx="717804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4434840" y="2020824"/>
            <a:ext cx="6949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uv add python-dotenv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7680" y="2542032"/>
            <a:ext cx="7178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.env ファイルを読むためのライブラリ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971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Rectangle 14"/>
          <p:cNvSpPr/>
          <p:nvPr/>
        </p:nvSpPr>
        <p:spPr>
          <a:xfrm>
            <a:off x="548640" y="2971800"/>
            <a:ext cx="73152" cy="105156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777240" y="3136392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3B82F6"/>
                </a:solidFill>
                <a:latin typeface="Cambria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40" y="3136392"/>
            <a:ext cx="16459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CREATE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40" y="3383280"/>
            <a:ext cx="22860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.env ファイル作成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60520" y="3136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4297680" y="3136392"/>
            <a:ext cx="717804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4434840" y="3163824"/>
            <a:ext cx="6949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GEMINI_API_KEY=AIzaSy…
DEBUG=True
SECRET_KEY=…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7680" y="3685032"/>
            <a:ext cx="7178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プロジェクトルート (manage.py と同じ場所)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640" y="4114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548640" y="4114800"/>
            <a:ext cx="73152" cy="105156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777240" y="4279392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EF4444"/>
                </a:solidFill>
                <a:latin typeface="Cambria"/>
              </a:rPr>
              <a:t>03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1640" y="4279392"/>
            <a:ext cx="16459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F4444"/>
                </a:solidFill>
                <a:latin typeface="Calibri"/>
              </a:rPr>
              <a:t>IGNORE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1640" y="4526280"/>
            <a:ext cx="22860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.gitignore に追加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60520" y="4279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Rectangle 28"/>
          <p:cNvSpPr/>
          <p:nvPr/>
        </p:nvSpPr>
        <p:spPr>
          <a:xfrm>
            <a:off x="4297680" y="4279392"/>
            <a:ext cx="717804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4434840" y="4306824"/>
            <a:ext cx="6949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.env
.env.local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97680" y="4828032"/>
            <a:ext cx="7178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絶対にGitにコミットしない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640" y="5257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Rectangle 32"/>
          <p:cNvSpPr/>
          <p:nvPr/>
        </p:nvSpPr>
        <p:spPr>
          <a:xfrm>
            <a:off x="548640" y="5257800"/>
            <a:ext cx="73152" cy="10515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777240" y="5422392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0B981"/>
                </a:solidFill>
                <a:latin typeface="Cambria"/>
              </a:rPr>
              <a:t>04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40" y="5422392"/>
            <a:ext cx="16459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LOAD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91640" y="5669280"/>
            <a:ext cx="22860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settings.py で読込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60520" y="5422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Rectangle 37"/>
          <p:cNvSpPr/>
          <p:nvPr/>
        </p:nvSpPr>
        <p:spPr>
          <a:xfrm>
            <a:off x="4297680" y="5422392"/>
            <a:ext cx="717804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4434840" y="5449824"/>
            <a:ext cx="6949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load_dotenv(BASE_DIR / '.env')
GEMINI_API_KEY = os.getenv('GEMINI_API_KEY')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97680" y="5971032"/>
            <a:ext cx="7178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settings.py の冒頭で1度だけ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第5章 — Gemini APIを組み込む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6 / 18</a:t>
            </a:r>
          </a:p>
        </p:txBody>
      </p:sp>
      <p:pic>
        <p:nvPicPr>
          <p:cNvPr id="43" name="slide_0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audio>
          </p:childTnLst>
        </p:cTn>
      </p:par>
    </p:tnLst>
  </p:timing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settings.py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環境変数を読み込む &amp; 動作確認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7665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onsolas"/>
              </a:rPr>
              <a:t>server/settings.py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331720"/>
            <a:ext cx="6355080" cy="3749039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60120" y="2468880"/>
            <a:ext cx="5989320" cy="3474719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100" b="0" i="0">
                <a:solidFill>
                  <a:srgbClr val="CBD5E1"/>
                </a:solidFill>
                <a:latin typeface="Consolas"/>
              </a:rPr>
              <a:t>import os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from pathlib import Path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from dotenv import load_dotenv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BASE_DIR = Path(__file__).resolve()\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.parent.parent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.env を読み込む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load_dotenv(BASE_DIR / '.env')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SECRET_KEY = os.getenv(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'SECRET_KEY', 'fallback-dev')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DEBUG = os.getenv(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'DEBUG', 'False') == 'True'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Gemini API Key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GEMINI_API_KEY = os.getenv(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  'GEMINI_API_KEY')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89520" y="1783080"/>
            <a:ext cx="40233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758952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818120" y="1965960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ANIMATION CHECK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8120" y="2240280"/>
            <a:ext cx="36576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動作確認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18120" y="2834640"/>
            <a:ext cx="3566160" cy="4572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7955280" y="2880360"/>
            <a:ext cx="338328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$ uv run manage.py shell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18120" y="3383280"/>
            <a:ext cx="3566160" cy="21031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955280" y="3456432"/>
            <a:ext cx="3383280" cy="19659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0" i="0">
                <a:solidFill>
                  <a:srgbClr val="CBD5E1"/>
                </a:solidFill>
                <a:latin typeface="Consolas"/>
              </a:rPr>
              <a:t>&gt;&gt;&gt; from django.conf \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...   import settings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&gt;&gt;&gt; print(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...   settings.\
</a:t>
            </a:r>
            <a:r>
              <a:rPr sz="1000" b="1" i="0">
                <a:solidFill>
                  <a:srgbClr val="F59E0B"/>
                </a:solidFill>
                <a:latin typeface="Consolas"/>
              </a:rPr>
              <a:t>...   GEMINI_API_KEY[:10])
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AIzaSyDb_D...
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8120" y="5623560"/>
            <a:ext cx="3566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0B981"/>
                </a:solidFill>
                <a:latin typeface="Calibri"/>
              </a:rPr>
              <a:t>→ APIキーが表示されればOK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第5章 — Gemini APIを組み込む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7 / 18</a:t>
            </a:r>
          </a:p>
        </p:txBody>
      </p:sp>
      <p:pic>
        <p:nvPicPr>
          <p:cNvPr id="21" name="slide_0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audio>
          </p:childTnLst>
        </p:cTn>
      </p:par>
    </p:tnLst>
  </p:timing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API 呼び出しとプロンプト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実装を進め、AI を呼び出す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FIRST CALL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Django shell で動作確認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11064240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54864" cy="7772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874519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STEP 1 — ライブラリ追加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148840"/>
            <a:ext cx="10515600" cy="365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194560"/>
            <a:ext cx="10332720" cy="2743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200" b="0" i="0">
                <a:solidFill>
                  <a:srgbClr val="10B981"/>
                </a:solidFill>
                <a:latin typeface="Consolas"/>
              </a:rPr>
              <a:t>$ uv add google-genai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697480"/>
            <a:ext cx="6583680" cy="3520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548640" y="2697480"/>
            <a:ext cx="73152" cy="35204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2816352"/>
            <a:ext cx="62179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STEP 2 — Pythonコード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240" y="3154680"/>
            <a:ext cx="6126480" cy="2880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914400" y="3246120"/>
            <a:ext cx="5943600" cy="2788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0">
                <a:solidFill>
                  <a:srgbClr val="CBD5E1"/>
                </a:solidFill>
                <a:latin typeface="Consolas"/>
              </a:rPr>
              <a:t>from google import genai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from django.conf import settings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クライアント作成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client = genai.Client(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api_key=settings.GEMINI_API_KEY)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質問する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response = client.models.generate_content(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model="gemini-2.5-flash",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contents="日本で一番高い山は？")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print(response.text)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15200" y="2697480"/>
            <a:ext cx="4297680" cy="3520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7315200" y="2697480"/>
            <a:ext cx="73152" cy="35204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543800" y="281635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STEP 3 — 出力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43800" y="3154680"/>
            <a:ext cx="3840480" cy="2880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7680960" y="3246120"/>
            <a:ext cx="3657600" cy="2788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0">
                <a:solidFill>
                  <a:srgbClr val="CBD5E1"/>
                </a:solidFill>
                <a:latin typeface="Consolas"/>
              </a:rPr>
              <a:t>日本で一番高い山は、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**富士山（ふじさん）**です。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標高は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**3,776メートル**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です。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静岡県と山梨県にまたがり、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世界文化遺産にも登録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されています。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第5章 — Gemini APIを組み込む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9 / 18</a:t>
            </a:r>
          </a:p>
        </p:txBody>
      </p:sp>
      <p:pic>
        <p:nvPicPr>
          <p:cNvPr id="22" name="slide_0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audio>
          </p:childTnLst>
        </p:cTn>
      </p:par>
    </p:tnLst>
  </p:timing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