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slide" Target="../slides/slide18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んにちは。これから、第4章「ゲームの企画とデータ設計」をお届けします。コードを書く前に「何を作るか」を明確にする。これが本章のテーマです。LLMを壁打ち相手に使いながら、ゲームの企画からデータベース設計まで進めましょう。それでは、はじめましょう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VPで実現したい体験を、3つのユーザーストーリーで定義しました。1つ目は初回プレイです。サイトにアクセスし、ゲーム開始のメッセージが表示され、AIが最初の状況を生成し、プレイヤーが行動を入力し、AIが応答を生成して表示します。2つ目は継続プレイです。以前プレイしたユーザーが再訪すると、前回の会話履歴が表示され、続きから再開できます。3つ目はリセットです。最初からやり直したいときにリセットボタンをクリックすると、会話履歴がクリアされ、新しいゲームが開始します。そして本書でAIとして使うのはGemini APIです。APIがシンプルで日本語に強く、Google提供で安定しているという理由からです。次の章でAPIキーの取得から実装まで進めます。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次はPART 3、データモデルの設計です。アプリが扱うデータの構造を、最初にしっかり固めましょう。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設計を最初に行うことには、3つの利点があります。1つ目は開発がスムーズになることです。何を実装すべきかが明確で、迷わずコードが書けます。2つ目は後から変更しやすくなることです。全体像を把握しているので、変更の影響範囲がわかります。3つ目はバグが減ることです。データの関係性が明確なので、整合性のないデータが作られません。今回のゲームに必要なデータは2種類です。ゲームセッションとして、いつ始まったか、進行中か終了かを管理します。会話メッセージとして、誰が、何を、いつ発言したかを記録します。一方、今は不要なデータもあります。ユーザーアカウント、アイテム、スコアは後回しです。MVPに集中するために、不要なものを削ぎ落とすことが大切です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1つ目のエンティティはGameSessionです。1つのゲームプレイを表します。フィールドは5つあります。idは主キーで、自動採番されます。session_idはセッション識別子で、ランダムな文字列です。created_atは作成日時で、いつプレイしたかを記録します。updated_atは更新日時で、放置判定に使います。そしてis_activeはゲームが進行中かどうかを示すBoolean型です。TrueまたはFalseの2値です。このシンプルな5フィールドで、1つのゲームセッションを表現できます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2つ目のエンティティはChatMessageです。プレイヤーとAIの会話履歴を表します。フィールドは5つあります。idは主キー、sessionはどのGameSessionに属するかを示す外部キーです。roleは発言者で、user、assistant、systemの3種類があります。contentは発言内容で、長文も格納できるText型です。timestampは発言日時です。GameSessionとChatMessageの関係は1対多です。1つのゲームに複数の発言が紐づきます。on_delete=CASCADEの設定により、親のGameSessionが削除されると、紐づく全てのChatMessageも自動的に削除されます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実際にmodels.pyでDjangoモデルを実装してみましょう。GameSessionクラスでは、session_idをCharFieldで定義し、uniqueをTrueにして重複を防ぎます。created_atはDateTimeFieldでauto_now_add=Trueにすると、レコード作成時に自動で日時が入ります。updated_atはauto_now=Trueにすると、更新のたびに自動で日時が更新されます。ChatMessageクラスでは、ROLE_CHOICESで発言者の選択肢を定義します。sessionフィールドはForeignKeyでGameSessionを参照し、on_delete=CASCADEを指定します。related_nameをmessagesにすると、session.messages.all()という形で会話履歴を取得できます。このように、Djangoのモデルクラスがそのままデータベースのテーブル定義になります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マイグレーションは「設計図から建物を建てる」プロセスです。3ステップで進みます。ステップ1は設計図を描くことです。models.pyにGameSessionとChatMessageクラスを書きます。ステップ2は手順書を作ることです。uv run python manage.py makemigrationsコマンドを実行すると、migrations/0001_initial.pyという手順書が自動生成されます。工事の設計図に例えられます。ステップ3は実際に建てることです。uv run python manage.py migrateコマンドを実行すると、db.sqlite3ファイルに実際のテーブルが作成されます。このように、Djangoのマイグレーションは設計変更を安全にデータベースに反映するための仕組みです。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本書でSQLiteを選んだ理由と、その限界について整理します。SQLiteを選んだ理由は4つあります。1つ目は環境構築の簡素化です。RDSが不要で、EC2の1台だけで完結します。2つ目は初心者に優しいことです。接続エラーに悩まず、ファイル1つで管理できます。3つ目はコストです。AWSの無料枠内で完結し、RDSが不要なのでコストを抑えられます。4つ目は学習目的には十分であることです。同時アクセスが少なく、データ量も小さい段階では十分です。SQLiteが適している規模は、同時ユーザーが100人程度、データ量が数ギガバイト以下、書き込み頻度が低から中程度、構成が単一サーバーの場合です。PostgreSQLやRDSへの移行のサインは、100人以上の同時接続、database is lockedエラーの頻発、本格サービスとして公開するタイミングです。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第4章の内容は以上です。設計が完了しました。次の章でLLMに命を吹き込みます。この章で学んだことを振り返りましょう。LLMを使った企画のブレスト、MVP最小機能の定義、データモデルの設計、Djangoモデルの実装、マイグレーションの実行、管理画面でのデータ確認、そしてSQLiteの利点と限界を学びました。次の第5章では、Gemini APIとの連携を行います。APIキーの取得、プロンプトエンジニアリング、実際に物語を生成するところまで進みます。設計段階でLLMを活用すると、ベストプラクティスを自然に学べます。ここまでお付き合いいただきありがとうございました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の章では6つのテーマを扱います。所要時間は約1時間です。1つ目は、LLMとのブレストセッション。ゼロからアイデアを広げて固めます。2つ目は、MVP、つまり最小機能の決定です。完璧を目指さず、まず動くものを作る考え方を学びます。3つ目は、データモデルの設計。GameSessionとChatMessageという2つのモデルを定義します。4つ目は、Djangoモデルの実装。models.pyに実際に書きます。5つ目は、マイグレーションの実行。設計をデータベースに反映させます。6つ目は、管理画面で確認し、SQLiteを選んだ理由を学びます。これで動くデータベースまで完成で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まずはPART 1、LLMとのブレストです。対話を通じて、企画をゼロから形にしていきます。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なぜLLMとブレストするのでしょうか。プログラミングは建築に例えられます。いきなり釘を打ち始めない、まず設計図を描く、という考え方です。悪い例は、とりあえずコードを書き始めること。途中で迷子になります。良い例は、LLMと対話して企画を固めること。設計図がある状態で迷わずに進めます。ブレストのコツは4つあります。1つ目は段階的に質問すること。大枠から詳細の順に進めます。2つ目は「初心者向け」を明示すること。シンプルさを強調します。3つ目は選択肢を提案してもらうこと。「いくつか提案して」と聞きます。4つ目は具体的な例を求めること。コード例まで聞いてしまいましょう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LLMとのブレストは3段階で進みます。第1段階はアイデア発散です。「どんなゲームにする？」と聞くと、LLMが4つの候補を提示してくれます。廃墟研究所、魔法学校、宇宙船、時間旅行の4つです。第2段階はメカニクスの深掘りです。「初心者向けに、何を含めるべきか？」と聞くと、コア要素、追加要素、避けるべき複雑さの3つに分類して答えてくれます。第3段階はストーリーの骨格です。「3幕構成で考えたい」と伝えると、目覚め、探索、脱出という構成を提案し、複数エンディングも提案してくれます。このように段階的に深掘りすることで、企画が具体的な形になっていきます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ブレストの結果、廃墟研究所からの脱出という3幕構成のストーリーができました。第1幕は「目覚め」です。薄暗い部屋で目覚め、記憶が曖昧な状態から始まります。部屋を調べて最初の手がかりを見つけ、扉を開けて廊下へ進みます。ゴールは、施設の構造を理解し始めることです。第2幕は「探索」です。複数の部屋を探索し、研究日誌から過去を知ります。謎の事件が判明し、パズルや謎を解いていきます。ゴールは、脱出方法の手がかりを集めることです。第3幕は「脱出」です。脱出口を発見しますが、鍵がありません。最後の謎を解き、緊迫した状況を乗り越えて、無事に脱出または失敗のエンディングを迎えます。このようなシンプルで明確な構成が、初心者が作るゲームには最適です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次はPART 2、MVPの決定です。完璧主義を捨て、まず動くものを作る考え方を学びましょう。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MVPとは、Minimum Viable Product、つまり最小限の機能で動く製品のことです。恥ずかしいくらいシンプルでOKという考え方です。完璧主義で「全部入り」を目指すとどうなるか。美しいUI、BGMや効果音、複数エンディング、アイテムシステム、キャラクター画像、セーブ機能、ユーザー認証…。これらを全部入れようとすると、3ヶ月経っても完成しません。一方、MVPでシンプルに始めると何ができるでしょうか。シンプルな入力欄、AIの応答表示、会話履歴、この3つだけです。これなら1週間で動くものができます。遊べる状態になると、次の機能を追加したくなります。まず動くものを作る、これがMVPの本質です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機能を3つのフェーズに分けてロードマップを作りました。フェーズ1はMVPで、本書で実装する部分です。チャットUI、Gemini API連携、会話履歴の表示と保存、ゲームリセット、基本プロンプト設計の5つです。いずれも優先度が高く、難易度は低から中程度です。フェーズ2は拡張機能で、挑戦したい方向けです。複数の選択肢提示、アイテムシステム、ゲームオーバー判定などが含まれます。フェーズ3はさらなる発展です。複数エンディング、BGMや効果音、ユーザー認証、マルチプレイヤーなど、難易度の高い機能が並びます。このように段階分けすることで、本書の範囲が明確になります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microsoft.com/office/2007/relationships/media" Target="../media/media1.mp3"/><Relationship Id="rId4" Type="http://schemas.openxmlformats.org/officeDocument/2006/relationships/video" Target="../media/media1.mp3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microsoft.com/office/2007/relationships/media" Target="../media/media10.mp3"/><Relationship Id="rId4" Type="http://schemas.openxmlformats.org/officeDocument/2006/relationships/video" Target="../media/media10.mp3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microsoft.com/office/2007/relationships/media" Target="../media/media11.mp3"/><Relationship Id="rId4" Type="http://schemas.openxmlformats.org/officeDocument/2006/relationships/video" Target="../media/media11.mp3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microsoft.com/office/2007/relationships/media" Target="../media/media12.mp3"/><Relationship Id="rId4" Type="http://schemas.openxmlformats.org/officeDocument/2006/relationships/video" Target="../media/media12.mp3"/><Relationship Id="rId5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microsoft.com/office/2007/relationships/media" Target="../media/media13.mp3"/><Relationship Id="rId4" Type="http://schemas.openxmlformats.org/officeDocument/2006/relationships/video" Target="../media/media13.mp3"/><Relationship Id="rId5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microsoft.com/office/2007/relationships/media" Target="../media/media14.mp3"/><Relationship Id="rId4" Type="http://schemas.openxmlformats.org/officeDocument/2006/relationships/video" Target="../media/media14.mp3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microsoft.com/office/2007/relationships/media" Target="../media/media15.mp3"/><Relationship Id="rId4" Type="http://schemas.openxmlformats.org/officeDocument/2006/relationships/video" Target="../media/media15.mp3"/><Relationship Id="rId5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microsoft.com/office/2007/relationships/media" Target="../media/media16.mp3"/><Relationship Id="rId4" Type="http://schemas.openxmlformats.org/officeDocument/2006/relationships/video" Target="../media/media16.mp3"/><Relationship Id="rId5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microsoft.com/office/2007/relationships/media" Target="../media/media17.mp3"/><Relationship Id="rId4" Type="http://schemas.openxmlformats.org/officeDocument/2006/relationships/video" Target="../media/media17.mp3"/><Relationship Id="rId5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microsoft.com/office/2007/relationships/media" Target="../media/media18.mp3"/><Relationship Id="rId4" Type="http://schemas.openxmlformats.org/officeDocument/2006/relationships/video" Target="../media/media18.mp3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microsoft.com/office/2007/relationships/media" Target="../media/media2.mp3"/><Relationship Id="rId4" Type="http://schemas.openxmlformats.org/officeDocument/2006/relationships/video" Target="../media/media2.mp3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microsoft.com/office/2007/relationships/media" Target="../media/media3.mp3"/><Relationship Id="rId4" Type="http://schemas.openxmlformats.org/officeDocument/2006/relationships/video" Target="../media/media3.mp3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microsoft.com/office/2007/relationships/media" Target="../media/media4.mp3"/><Relationship Id="rId4" Type="http://schemas.openxmlformats.org/officeDocument/2006/relationships/video" Target="../media/media4.mp3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microsoft.com/office/2007/relationships/media" Target="../media/media5.mp3"/><Relationship Id="rId4" Type="http://schemas.openxmlformats.org/officeDocument/2006/relationships/video" Target="../media/media5.mp3"/><Relationship Id="rId5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microsoft.com/office/2007/relationships/media" Target="../media/media6.mp3"/><Relationship Id="rId4" Type="http://schemas.openxmlformats.org/officeDocument/2006/relationships/video" Target="../media/media6.mp3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microsoft.com/office/2007/relationships/media" Target="../media/media7.mp3"/><Relationship Id="rId4" Type="http://schemas.openxmlformats.org/officeDocument/2006/relationships/video" Target="../media/media7.mp3"/><Relationship Id="rId5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microsoft.com/office/2007/relationships/media" Target="../media/media8.mp3"/><Relationship Id="rId4" Type="http://schemas.openxmlformats.org/officeDocument/2006/relationships/video" Target="../media/media8.mp3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microsoft.com/office/2007/relationships/media" Target="../media/media9.mp3"/><Relationship Id="rId4" Type="http://schemas.openxmlformats.org/officeDocument/2006/relationships/video" Target="../media/media9.mp3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200" b="1" i="0">
                <a:solidFill>
                  <a:srgbClr val="F59E0B"/>
                </a:solidFill>
                <a:latin typeface="Cambria"/>
              </a:rPr>
              <a:t>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69164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BD5E1"/>
                </a:solidFill>
                <a:latin typeface="Calibri"/>
              </a:rPr>
              <a:t>CHAPTER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4688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ゲームの企画と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3756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59E0B"/>
                </a:solidFill>
                <a:latin typeface="Cambria"/>
              </a:rPr>
              <a:t>データ設計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4526280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コードを書く前に「何を作るか」を明確にする — LLMを壁打ち相手に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" y="5852160"/>
            <a:ext cx="274320" cy="54864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1005840" y="571500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本書のサンプル章</a:t>
            </a:r>
          </a:p>
        </p:txBody>
      </p:sp>
      <p:pic>
        <p:nvPicPr>
          <p:cNvPr id="10" name="slide_0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audio>
          </p:childTnLst>
        </p:cTn>
      </p:par>
    </p:tnLst>
  </p:timing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USER STORIES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MVP で実現したい3つの体験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11880" cy="3200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32004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3B82F6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5920" y="2103120"/>
            <a:ext cx="23317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初回プレイ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269748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Oval 9"/>
          <p:cNvSpPr/>
          <p:nvPr/>
        </p:nvSpPr>
        <p:spPr>
          <a:xfrm>
            <a:off x="777240" y="2926080"/>
            <a:ext cx="228600" cy="22860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77240" y="2916936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280" y="288036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サイトにアクセス</a:t>
            </a:r>
          </a:p>
        </p:txBody>
      </p:sp>
      <p:sp>
        <p:nvSpPr>
          <p:cNvPr id="13" name="Oval 12"/>
          <p:cNvSpPr/>
          <p:nvPr/>
        </p:nvSpPr>
        <p:spPr>
          <a:xfrm>
            <a:off x="777240" y="3310128"/>
            <a:ext cx="228600" cy="22860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77240" y="3300984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7280" y="3264408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ゲーム開始のメッセージ</a:t>
            </a:r>
          </a:p>
        </p:txBody>
      </p:sp>
      <p:sp>
        <p:nvSpPr>
          <p:cNvPr id="16" name="Oval 15"/>
          <p:cNvSpPr/>
          <p:nvPr/>
        </p:nvSpPr>
        <p:spPr>
          <a:xfrm>
            <a:off x="777240" y="3694176"/>
            <a:ext cx="228600" cy="22860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" y="3685032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7280" y="3648456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AIが最初の状況を生成</a:t>
            </a:r>
          </a:p>
        </p:txBody>
      </p:sp>
      <p:sp>
        <p:nvSpPr>
          <p:cNvPr id="19" name="Oval 18"/>
          <p:cNvSpPr/>
          <p:nvPr/>
        </p:nvSpPr>
        <p:spPr>
          <a:xfrm>
            <a:off x="777240" y="4078224"/>
            <a:ext cx="228600" cy="22860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777240" y="4069080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7280" y="4032504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プレイヤーが行動を入力</a:t>
            </a:r>
          </a:p>
        </p:txBody>
      </p:sp>
      <p:sp>
        <p:nvSpPr>
          <p:cNvPr id="22" name="Oval 21"/>
          <p:cNvSpPr/>
          <p:nvPr/>
        </p:nvSpPr>
        <p:spPr>
          <a:xfrm>
            <a:off x="777240" y="4462272"/>
            <a:ext cx="228600" cy="22860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777240" y="4453128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7280" y="4416552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AIが応答を生成・表示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70248" y="1828800"/>
            <a:ext cx="3611880" cy="3200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4270248" y="1828800"/>
            <a:ext cx="73152" cy="320040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4498848" y="2011680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0D9488"/>
                </a:solidFill>
                <a:latin typeface="Cambria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7528" y="2103120"/>
            <a:ext cx="23317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継続プレイ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98848" y="2697480"/>
            <a:ext cx="457200" cy="36576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Oval 29"/>
          <p:cNvSpPr/>
          <p:nvPr/>
        </p:nvSpPr>
        <p:spPr>
          <a:xfrm>
            <a:off x="4498848" y="2926080"/>
            <a:ext cx="228600" cy="228600"/>
          </a:xfrm>
          <a:prstGeom prst="ellipse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4498848" y="2916936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18888" y="288036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以前プレイしたユーザーが再訪</a:t>
            </a:r>
          </a:p>
        </p:txBody>
      </p:sp>
      <p:sp>
        <p:nvSpPr>
          <p:cNvPr id="33" name="Oval 32"/>
          <p:cNvSpPr/>
          <p:nvPr/>
        </p:nvSpPr>
        <p:spPr>
          <a:xfrm>
            <a:off x="4498848" y="3310128"/>
            <a:ext cx="228600" cy="228600"/>
          </a:xfrm>
          <a:prstGeom prst="ellipse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4498848" y="3300984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18888" y="3264408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前回の会話履歴が表示される</a:t>
            </a:r>
          </a:p>
        </p:txBody>
      </p:sp>
      <p:sp>
        <p:nvSpPr>
          <p:cNvPr id="36" name="Oval 35"/>
          <p:cNvSpPr/>
          <p:nvPr/>
        </p:nvSpPr>
        <p:spPr>
          <a:xfrm>
            <a:off x="4498848" y="3694176"/>
            <a:ext cx="228600" cy="228600"/>
          </a:xfrm>
          <a:prstGeom prst="ellipse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TextBox 36"/>
          <p:cNvSpPr txBox="1"/>
          <p:nvPr/>
        </p:nvSpPr>
        <p:spPr>
          <a:xfrm>
            <a:off x="4498848" y="3685032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18888" y="3648456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続きから再開できる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91856" y="1828800"/>
            <a:ext cx="3611880" cy="3200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Rectangle 39"/>
          <p:cNvSpPr/>
          <p:nvPr/>
        </p:nvSpPr>
        <p:spPr>
          <a:xfrm>
            <a:off x="7991856" y="1828800"/>
            <a:ext cx="73152" cy="32004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1" name="TextBox 40"/>
          <p:cNvSpPr txBox="1"/>
          <p:nvPr/>
        </p:nvSpPr>
        <p:spPr>
          <a:xfrm>
            <a:off x="8220456" y="2011680"/>
            <a:ext cx="8229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400" b="1" i="0">
                <a:solidFill>
                  <a:srgbClr val="F59E0B"/>
                </a:solidFill>
                <a:latin typeface="Cambria"/>
              </a:rPr>
              <a:t>03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89136" y="2103120"/>
            <a:ext cx="23317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リセット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20456" y="269748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4" name="Oval 43"/>
          <p:cNvSpPr/>
          <p:nvPr/>
        </p:nvSpPr>
        <p:spPr>
          <a:xfrm>
            <a:off x="8220456" y="2926080"/>
            <a:ext cx="228600" cy="22860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5" name="TextBox 44"/>
          <p:cNvSpPr txBox="1"/>
          <p:nvPr/>
        </p:nvSpPr>
        <p:spPr>
          <a:xfrm>
            <a:off x="8220456" y="2916936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40496" y="288036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「最初からやり直したい」</a:t>
            </a:r>
          </a:p>
        </p:txBody>
      </p:sp>
      <p:sp>
        <p:nvSpPr>
          <p:cNvPr id="47" name="Oval 46"/>
          <p:cNvSpPr/>
          <p:nvPr/>
        </p:nvSpPr>
        <p:spPr>
          <a:xfrm>
            <a:off x="8220456" y="3310128"/>
            <a:ext cx="228600" cy="22860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8" name="TextBox 47"/>
          <p:cNvSpPr txBox="1"/>
          <p:nvPr/>
        </p:nvSpPr>
        <p:spPr>
          <a:xfrm>
            <a:off x="8220456" y="3300984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40496" y="3264408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リセットボタンをクリック</a:t>
            </a:r>
          </a:p>
        </p:txBody>
      </p:sp>
      <p:sp>
        <p:nvSpPr>
          <p:cNvPr id="50" name="Oval 49"/>
          <p:cNvSpPr/>
          <p:nvPr/>
        </p:nvSpPr>
        <p:spPr>
          <a:xfrm>
            <a:off x="8220456" y="3694176"/>
            <a:ext cx="228600" cy="22860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1" name="TextBox 50"/>
          <p:cNvSpPr txBox="1"/>
          <p:nvPr/>
        </p:nvSpPr>
        <p:spPr>
          <a:xfrm>
            <a:off x="8220456" y="3685032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40496" y="3648456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会話履歴がクリア</a:t>
            </a:r>
          </a:p>
        </p:txBody>
      </p:sp>
      <p:sp>
        <p:nvSpPr>
          <p:cNvPr id="53" name="Oval 52"/>
          <p:cNvSpPr/>
          <p:nvPr/>
        </p:nvSpPr>
        <p:spPr>
          <a:xfrm>
            <a:off x="8220456" y="4078224"/>
            <a:ext cx="228600" cy="22860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4" name="TextBox 53"/>
          <p:cNvSpPr txBox="1"/>
          <p:nvPr/>
        </p:nvSpPr>
        <p:spPr>
          <a:xfrm>
            <a:off x="8220456" y="4069080"/>
            <a:ext cx="22860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40496" y="4032504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新しいゲームが開始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8640" y="5212080"/>
            <a:ext cx="11064240" cy="1005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7" name="Rectangle 56"/>
          <p:cNvSpPr/>
          <p:nvPr/>
        </p:nvSpPr>
        <p:spPr>
          <a:xfrm>
            <a:off x="548640" y="5212080"/>
            <a:ext cx="73152" cy="10058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8" name="TextBox 57"/>
          <p:cNvSpPr txBox="1"/>
          <p:nvPr/>
        </p:nvSpPr>
        <p:spPr>
          <a:xfrm>
            <a:off x="777240" y="5349240"/>
            <a:ext cx="2743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C4899"/>
                </a:solidFill>
                <a:latin typeface="Calibri"/>
              </a:rPr>
              <a:t>本書で使うLLM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7240" y="5623560"/>
            <a:ext cx="3200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Gemini API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14800" y="5715000"/>
            <a:ext cx="731520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API がシンプル / 日本語に強い / Google提供で安定。次章で API キー取得から実装まで。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10 / 18</a:t>
            </a:r>
          </a:p>
        </p:txBody>
      </p:sp>
      <p:pic>
        <p:nvPicPr>
          <p:cNvPr id="62" name="slide_1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2"/>
                </p:tgtEl>
              </p:cMediaNode>
            </p:audio>
          </p:childTnLst>
        </p:cTn>
      </p:par>
    </p:tnLst>
  </p:timing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データモデル設計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アプリが扱うデータの構造を、最初に固める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1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WHY DESIGN FIRST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設計を最初に行う3つの利点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2560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5603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574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3B82F6"/>
                </a:solidFill>
                <a:latin typeface="Cambria"/>
              </a:rPr>
              <a:t>01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278892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77724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開発がスムーズ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52044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何を実装すべきかが明確。
迷わずコードが書ける。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7680" y="1828800"/>
            <a:ext cx="3657600" cy="2560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4297680" y="1828800"/>
            <a:ext cx="73152" cy="256032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4526280" y="20574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0D9488"/>
                </a:solidFill>
                <a:latin typeface="Cambria"/>
              </a:rPr>
              <a:t>02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26280" y="2788920"/>
            <a:ext cx="457200" cy="36576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452628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後から変更しやすい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6280" y="352044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全体像を把握しているので、
変更の影響範囲が分かる。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46720" y="1828800"/>
            <a:ext cx="3657600" cy="2560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8046720" y="1828800"/>
            <a:ext cx="73152" cy="256032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8275320" y="20574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0B981"/>
                </a:solidFill>
                <a:latin typeface="Cambria"/>
              </a:rPr>
              <a:t>03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5320" y="278892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827532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バグが減る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320" y="3520440"/>
            <a:ext cx="329184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データ関係性が明確なので、
整合性のないデータが作られない。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640" y="4572000"/>
            <a:ext cx="11064240" cy="16916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548640" y="4572000"/>
            <a:ext cx="73152" cy="16916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777240" y="4736592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今回ゲームに必要なデータは？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" y="5120640"/>
            <a:ext cx="10058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✓ ゲームセッション（いつ始まったか / 進行中か終了か）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" y="5440680"/>
            <a:ext cx="10058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✓ 会話メッセージ（誰が・何を・いつ発言したか）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7240" y="5760720"/>
            <a:ext cx="10058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✗ 不要（今は）: ユーザーアカウント / アイテム / スコア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12 / 18</a:t>
            </a:r>
          </a:p>
        </p:txBody>
      </p:sp>
      <p:pic>
        <p:nvPicPr>
          <p:cNvPr id="31" name="slide_1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audio>
          </p:childTnLst>
        </p:cTn>
      </p:par>
    </p:tnLst>
  </p:timing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ENTITY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GameSession — 1つのゲームプレイ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11064240" cy="4572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TextBox 5"/>
          <p:cNvSpPr txBox="1"/>
          <p:nvPr/>
        </p:nvSpPr>
        <p:spPr>
          <a:xfrm>
            <a:off x="777240" y="1938528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1938528"/>
            <a:ext cx="1463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TYPE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6280" y="1938528"/>
            <a:ext cx="5029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DESCRIPTION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46920" y="1938528"/>
            <a:ext cx="1874519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331720"/>
            <a:ext cx="11064240" cy="713232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548640" y="2331720"/>
            <a:ext cx="54864" cy="713232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2523744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2542032"/>
            <a:ext cx="1463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3B82F6"/>
                </a:solidFill>
                <a:latin typeface="Calibri"/>
              </a:rPr>
              <a:t>Integer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6280" y="2523744"/>
            <a:ext cx="5029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主キー（自動採番）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6920" y="2542032"/>
            <a:ext cx="1874519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onsolas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" y="3108960"/>
            <a:ext cx="11064240" cy="713232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548640" y="3108960"/>
            <a:ext cx="54864" cy="713232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77240" y="3300984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session_id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1800" y="3319272"/>
            <a:ext cx="1463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0D9488"/>
                </a:solidFill>
                <a:latin typeface="Calibri"/>
              </a:rPr>
              <a:t>String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6280" y="3300984"/>
            <a:ext cx="5029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セッション識別子（ランダム文字列）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46920" y="3319272"/>
            <a:ext cx="1874519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onsolas"/>
              </a:rPr>
              <a:t>abc123…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8640" y="3886200"/>
            <a:ext cx="11064240" cy="713232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Rectangle 22"/>
          <p:cNvSpPr/>
          <p:nvPr/>
        </p:nvSpPr>
        <p:spPr>
          <a:xfrm>
            <a:off x="548640" y="3886200"/>
            <a:ext cx="54864" cy="71323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777240" y="4078224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created_at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1800" y="4096512"/>
            <a:ext cx="1463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DateTime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26280" y="4078224"/>
            <a:ext cx="5029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作成日時 — いつプレイしたか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46920" y="4096512"/>
            <a:ext cx="1874519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onsolas"/>
              </a:rPr>
              <a:t>2025-01-30 10:00:00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8640" y="4663440"/>
            <a:ext cx="11064240" cy="713232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Rectangle 28"/>
          <p:cNvSpPr/>
          <p:nvPr/>
        </p:nvSpPr>
        <p:spPr>
          <a:xfrm>
            <a:off x="548640" y="4663440"/>
            <a:ext cx="54864" cy="713232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777240" y="4855464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updated_at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1800" y="4873752"/>
            <a:ext cx="1463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8B5CF6"/>
                </a:solidFill>
                <a:latin typeface="Calibri"/>
              </a:rPr>
              <a:t>DateTime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26280" y="4855464"/>
            <a:ext cx="5029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更新日時 — 放置判定に使う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646920" y="4873752"/>
            <a:ext cx="1874519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onsolas"/>
              </a:rPr>
              <a:t>2025-01-30 10:15:30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8640" y="5440680"/>
            <a:ext cx="11064240" cy="713232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Rectangle 34"/>
          <p:cNvSpPr/>
          <p:nvPr/>
        </p:nvSpPr>
        <p:spPr>
          <a:xfrm>
            <a:off x="548640" y="5440680"/>
            <a:ext cx="54864" cy="713232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777240" y="5632704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is_active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71800" y="5650992"/>
            <a:ext cx="1463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0B981"/>
                </a:solidFill>
                <a:latin typeface="Calibri"/>
              </a:rPr>
              <a:t>Boolean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26280" y="5632704"/>
            <a:ext cx="5029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ゲーム進行中か（True / False）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46920" y="5650992"/>
            <a:ext cx="1874519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onsolas"/>
              </a:rPr>
              <a:t>True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13 / 18</a:t>
            </a:r>
          </a:p>
        </p:txBody>
      </p:sp>
      <p:pic>
        <p:nvPicPr>
          <p:cNvPr id="42" name="slide_1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audio>
          </p:childTnLst>
        </p:cTn>
      </p:par>
    </p:tnLst>
  </p:timing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ENTITY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ChatMessage — プレイヤーとAIの会話履歴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7132320" cy="4572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TextBox 5"/>
          <p:cNvSpPr txBox="1"/>
          <p:nvPr/>
        </p:nvSpPr>
        <p:spPr>
          <a:xfrm>
            <a:off x="777240" y="1938528"/>
            <a:ext cx="1463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7440" y="1938528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TYPE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9039" y="1938528"/>
            <a:ext cx="3840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DESCRIPTION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" y="2331720"/>
            <a:ext cx="7132320" cy="59436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Rectangle 9"/>
          <p:cNvSpPr/>
          <p:nvPr/>
        </p:nvSpPr>
        <p:spPr>
          <a:xfrm>
            <a:off x="548640" y="2331720"/>
            <a:ext cx="54864" cy="59436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77240" y="2478024"/>
            <a:ext cx="14630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7440" y="2496312"/>
            <a:ext cx="12801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3B82F6"/>
                </a:solidFill>
                <a:latin typeface="Calibri"/>
              </a:rPr>
              <a:t>Integer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9039" y="2478024"/>
            <a:ext cx="3840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主キー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971800"/>
            <a:ext cx="7132320" cy="59436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Rectangle 14"/>
          <p:cNvSpPr/>
          <p:nvPr/>
        </p:nvSpPr>
        <p:spPr>
          <a:xfrm>
            <a:off x="548640" y="2971800"/>
            <a:ext cx="54864" cy="59436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777240" y="3118104"/>
            <a:ext cx="14630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session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77440" y="3136392"/>
            <a:ext cx="12801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0D9488"/>
                </a:solidFill>
                <a:latin typeface="Calibri"/>
              </a:rPr>
              <a:t>ForeignKey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9039" y="3118104"/>
            <a:ext cx="3840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どのGameSessionか（CASCADE）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" y="3611880"/>
            <a:ext cx="7132320" cy="59436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548640" y="3611880"/>
            <a:ext cx="54864" cy="59436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777240" y="3758184"/>
            <a:ext cx="14630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role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77440" y="3776472"/>
            <a:ext cx="12801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F59E0B"/>
                </a:solidFill>
                <a:latin typeface="Calibri"/>
              </a:rPr>
              <a:t>String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49039" y="3758184"/>
            <a:ext cx="3840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発言者: user / assistant / system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40" y="4251959"/>
            <a:ext cx="7132320" cy="594360"/>
          </a:xfrm>
          <a:prstGeom prst="rect">
            <a:avLst/>
          </a:prstGeom>
          <a:solidFill>
            <a:srgbClr val="F8FAFC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Rectangle 24"/>
          <p:cNvSpPr/>
          <p:nvPr/>
        </p:nvSpPr>
        <p:spPr>
          <a:xfrm>
            <a:off x="548640" y="4251959"/>
            <a:ext cx="54864" cy="59436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777240" y="4398263"/>
            <a:ext cx="14630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content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77440" y="4416551"/>
            <a:ext cx="12801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8B5CF6"/>
                </a:solidFill>
                <a:latin typeface="Calibri"/>
              </a:rPr>
              <a:t>Text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49039" y="4398263"/>
            <a:ext cx="3840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発言内容（長文可）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640" y="4892040"/>
            <a:ext cx="7132320" cy="594360"/>
          </a:xfrm>
          <a:prstGeom prst="rect">
            <a:avLst/>
          </a:prstGeom>
          <a:solidFill>
            <a:srgbClr val="FFFFFF"/>
          </a:solidFill>
          <a:ln w="508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548640" y="4892040"/>
            <a:ext cx="54864" cy="5943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777240" y="5038344"/>
            <a:ext cx="14630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onsolas"/>
              </a:rPr>
              <a:t>timestamp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77440" y="5056632"/>
            <a:ext cx="12801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10B981"/>
                </a:solidFill>
                <a:latin typeface="Calibri"/>
              </a:rPr>
              <a:t>DateTime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49039" y="5038344"/>
            <a:ext cx="3840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発言日時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55279" y="1828800"/>
            <a:ext cx="36576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Rectangle 34"/>
          <p:cNvSpPr/>
          <p:nvPr/>
        </p:nvSpPr>
        <p:spPr>
          <a:xfrm>
            <a:off x="7955279" y="1828800"/>
            <a:ext cx="73152" cy="443484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8183879" y="1993392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C4899"/>
                </a:solidFill>
                <a:latin typeface="Calibri"/>
              </a:rPr>
              <a:t>RELATIONSHIP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83879" y="2240280"/>
            <a:ext cx="3200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1対多 (1 : N)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412479" y="2880360"/>
            <a:ext cx="2743200" cy="777240"/>
          </a:xfrm>
          <a:prstGeom prst="round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8412479" y="297180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mbria"/>
              </a:rPr>
              <a:t>GameSession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12479" y="3291840"/>
            <a:ext cx="2743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FFFFFF"/>
                </a:solidFill>
                <a:latin typeface="Calibri"/>
              </a:rPr>
              <a:t>1 つのゲーム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418319" y="3703320"/>
            <a:ext cx="73152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64748B"/>
                </a:solidFill>
                <a:latin typeface="Consolas"/>
              </a:rPr>
              <a:t>│
│ has many
▼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412479" y="4754880"/>
            <a:ext cx="2743200" cy="777240"/>
          </a:xfrm>
          <a:prstGeom prst="round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3" name="TextBox 42"/>
          <p:cNvSpPr txBox="1"/>
          <p:nvPr/>
        </p:nvSpPr>
        <p:spPr>
          <a:xfrm>
            <a:off x="8412479" y="484632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mbria"/>
              </a:rPr>
              <a:t>ChatMessage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12479" y="5166360"/>
            <a:ext cx="2743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FFFFFF"/>
                </a:solidFill>
                <a:latin typeface="Calibri"/>
              </a:rPr>
              <a:t>複数の発言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83879" y="5669280"/>
            <a:ext cx="320040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1">
                <a:solidFill>
                  <a:srgbClr val="64748B"/>
                </a:solidFill>
                <a:latin typeface="Calibri"/>
              </a:rPr>
              <a:t>on_delete=CASCADE
→ 親が消えると子も消える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14 / 18</a:t>
            </a:r>
          </a:p>
        </p:txBody>
      </p:sp>
      <p:pic>
        <p:nvPicPr>
          <p:cNvPr id="48" name="slide_1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audio>
          </p:childTnLst>
        </p:cTn>
      </p:par>
    </p:tnLst>
  </p:timing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models.py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Django で実装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54864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434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5120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class GameSession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2468880"/>
            <a:ext cx="5120640" cy="36576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868680" y="2560320"/>
            <a:ext cx="4846320" cy="3474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CBD5E1"/>
                </a:solidFill>
                <a:latin typeface="Consolas"/>
              </a:rPr>
              <a:t>from django.db import models
</a:t>
            </a:r>
            <a:r>
              <a:rPr sz="1000" b="0" i="0">
                <a:solidFill>
                  <a:srgbClr val="F59E0B"/>
                </a:solidFill>
                <a:latin typeface="Consolas"/>
              </a:rPr>
              <a:t>class GameSession(models.Model):
</a:t>
            </a:r>
            <a:r>
              <a:rPr sz="1000" b="0" i="0">
                <a:solidFill>
                  <a:srgbClr val="10B981"/>
                </a:solidFill>
                <a:latin typeface="Consolas"/>
              </a:rPr>
              <a:t>    """ゲームセッション"""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session_id = models.CharField(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    max_length=100,
</a:t>
            </a:r>
            <a:r>
              <a:rPr sz="1000" b="0" i="0">
                <a:solidFill>
                  <a:srgbClr val="F59E0B"/>
                </a:solidFill>
                <a:latin typeface="Consolas"/>
              </a:rPr>
              <a:t>        unique=True,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)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created_at = models.DateTimeField(
</a:t>
            </a:r>
            <a:r>
              <a:rPr sz="1000" b="0" i="0">
                <a:solidFill>
                  <a:srgbClr val="F59E0B"/>
                </a:solidFill>
                <a:latin typeface="Consolas"/>
              </a:rPr>
              <a:t>        auto_now_add=True,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)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updated_at = models.DateTimeField(
</a:t>
            </a:r>
            <a:r>
              <a:rPr sz="1000" b="0" i="0">
                <a:solidFill>
                  <a:srgbClr val="F59E0B"/>
                </a:solidFill>
                <a:latin typeface="Consolas"/>
              </a:rPr>
              <a:t>        auto_now=True,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)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is_active = models.BooleanField(
</a:t>
            </a:r>
            <a:r>
              <a:rPr sz="1000" b="0" i="0">
                <a:solidFill>
                  <a:srgbClr val="F59E0B"/>
                </a:solidFill>
                <a:latin typeface="Consolas"/>
              </a:rPr>
              <a:t>        default=True,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)
</a:t>
            </a:r>
            <a:r>
              <a:rPr sz="1000" b="0" i="0">
                <a:solidFill>
                  <a:srgbClr val="F59E0B"/>
                </a:solidFill>
                <a:latin typeface="Consolas"/>
              </a:rPr>
              <a:t>    class Meta:
</a:t>
            </a:r>
            <a:r>
              <a:rPr sz="1000" b="0" i="0">
                <a:solidFill>
                  <a:srgbClr val="10B981"/>
                </a:solidFill>
                <a:latin typeface="Consolas"/>
              </a:rPr>
              <a:t>        ordering = ['-created_at']
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26480" y="1828800"/>
            <a:ext cx="548640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6126480" y="1828800"/>
            <a:ext cx="73152" cy="4434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6355080" y="1993392"/>
            <a:ext cx="51206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onsolas"/>
              </a:rPr>
              <a:t>class ChatMessage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9360" y="2468880"/>
            <a:ext cx="5120640" cy="36576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6446520" y="2560320"/>
            <a:ext cx="4846320" cy="3474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F59E0B"/>
                </a:solidFill>
                <a:latin typeface="Consolas"/>
              </a:rPr>
              <a:t>class ChatMessage(models.Model):
</a:t>
            </a:r>
            <a:r>
              <a:rPr sz="1000" b="0" i="0">
                <a:solidFill>
                  <a:srgbClr val="10B981"/>
                </a:solidFill>
                <a:latin typeface="Consolas"/>
              </a:rPr>
              <a:t>    """チャットメッセージ"""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ROLE_CHOICES = [
</a:t>
            </a:r>
            <a:r>
              <a:rPr sz="1000" b="0" i="0">
                <a:solidFill>
                  <a:srgbClr val="F59E0B"/>
                </a:solidFill>
                <a:latin typeface="Consolas"/>
              </a:rPr>
              <a:t>        ('user',      'ユーザー'),
</a:t>
            </a:r>
            <a:r>
              <a:rPr sz="1000" b="0" i="0">
                <a:solidFill>
                  <a:srgbClr val="F59E0B"/>
                </a:solidFill>
                <a:latin typeface="Consolas"/>
              </a:rPr>
              <a:t>        ('assistant', 'アシスタント'),
</a:t>
            </a:r>
            <a:r>
              <a:rPr sz="1000" b="0" i="0">
                <a:solidFill>
                  <a:srgbClr val="F59E0B"/>
                </a:solidFill>
                <a:latin typeface="Consolas"/>
              </a:rPr>
              <a:t>        ('system',    'システム'),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]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session = models.ForeignKey(
</a:t>
            </a:r>
            <a:r>
              <a:rPr sz="1000" b="0" i="0">
                <a:solidFill>
                  <a:srgbClr val="F59E0B"/>
                </a:solidFill>
                <a:latin typeface="Consolas"/>
              </a:rPr>
              <a:t>        GameSession,
</a:t>
            </a:r>
            <a:r>
              <a:rPr sz="1000" b="0" i="0">
                <a:solidFill>
                  <a:srgbClr val="EF4444"/>
                </a:solidFill>
                <a:latin typeface="Consolas"/>
              </a:rPr>
              <a:t>        on_delete=models.CASCADE,
</a:t>
            </a:r>
            <a:r>
              <a:rPr sz="1000" b="0" i="0">
                <a:solidFill>
                  <a:srgbClr val="10B981"/>
                </a:solidFill>
                <a:latin typeface="Consolas"/>
              </a:rPr>
              <a:t>        related_name='messages',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)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role    = models.CharField(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    max_length=10, choices=ROLE_CHOICES)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content = models.TextField()
</a:t>
            </a:r>
            <a:r>
              <a:rPr sz="1000" b="0" i="0">
                <a:solidFill>
                  <a:srgbClr val="CBD5E1"/>
                </a:solidFill>
                <a:latin typeface="Consolas"/>
              </a:rPr>
              <a:t>    timestamp = models.DateTimeField(
</a:t>
            </a:r>
            <a:r>
              <a:rPr sz="1000" b="0" i="0">
                <a:solidFill>
                  <a:srgbClr val="F59E0B"/>
                </a:solidFill>
                <a:latin typeface="Consolas"/>
              </a:rPr>
              <a:t>        auto_now_add=True)
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15 / 18</a:t>
            </a:r>
          </a:p>
        </p:txBody>
      </p:sp>
      <p:pic>
        <p:nvPicPr>
          <p:cNvPr id="17" name="slide_1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audio>
          </p:childTnLst>
        </p:cTn>
      </p:par>
    </p:tnLst>
  </p:timing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MIGRATION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「設計図 → 手順書 → 建物」の3ステップ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3B82F6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6974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設計図を描く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611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1" i="0">
                <a:solidFill>
                  <a:srgbClr val="64748B"/>
                </a:solidFill>
                <a:latin typeface="Calibri"/>
              </a:rPr>
              <a:t>ACTION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3886200"/>
            <a:ext cx="3291840" cy="5486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868680" y="3931920"/>
            <a:ext cx="310896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models.py を書く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457200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1" i="0">
                <a:solidFill>
                  <a:srgbClr val="64748B"/>
                </a:solidFill>
                <a:latin typeface="Calibri"/>
              </a:rPr>
              <a:t>OUTPUT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" y="484632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0F172A"/>
                </a:solidFill>
                <a:latin typeface="Consolas"/>
              </a:rPr>
              <a:t>class GameSession(models.Model): ...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7240" y="5486400"/>
            <a:ext cx="329184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868680" y="5532120"/>
            <a:ext cx="31089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1">
                <a:solidFill>
                  <a:srgbClr val="3B82F6"/>
                </a:solidFill>
                <a:latin typeface="Calibri"/>
              </a:rPr>
              <a:t>= 建築の設計図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9768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4297680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452628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6280" y="26974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628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手順書を作る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6280" y="3611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1" i="0">
                <a:solidFill>
                  <a:srgbClr val="64748B"/>
                </a:solidFill>
                <a:latin typeface="Calibri"/>
              </a:rPr>
              <a:t>ACTION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26280" y="3886200"/>
            <a:ext cx="3291840" cy="5486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4617720" y="3931920"/>
            <a:ext cx="310896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uv run python manage.py makemigrations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26280" y="457200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1" i="0">
                <a:solidFill>
                  <a:srgbClr val="64748B"/>
                </a:solidFill>
                <a:latin typeface="Calibri"/>
              </a:rPr>
              <a:t>OUTPUT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26280" y="484632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0F172A"/>
                </a:solidFill>
                <a:latin typeface="Consolas"/>
              </a:rPr>
              <a:t>→ migrations/0001_initial.py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26280" y="5486400"/>
            <a:ext cx="329184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4617720" y="5532120"/>
            <a:ext cx="31089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= 工事の手順書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4672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8046720" y="1828800"/>
            <a:ext cx="73152" cy="42976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827532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0B981"/>
                </a:solidFill>
                <a:latin typeface="Cambria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75320" y="26974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BUILD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7532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実際に建てる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75320" y="3611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1" i="0">
                <a:solidFill>
                  <a:srgbClr val="64748B"/>
                </a:solidFill>
                <a:latin typeface="Calibri"/>
              </a:rPr>
              <a:t>ACTION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75320" y="3886200"/>
            <a:ext cx="3291840" cy="54864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8366760" y="3931920"/>
            <a:ext cx="310896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uv run python manage.py migrate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75320" y="457200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1" i="0">
                <a:solidFill>
                  <a:srgbClr val="64748B"/>
                </a:solidFill>
                <a:latin typeface="Calibri"/>
              </a:rPr>
              <a:t>OUTPUT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75320" y="484632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0F172A"/>
                </a:solidFill>
                <a:latin typeface="Consolas"/>
              </a:rPr>
              <a:t>→ db.sqlite3 にテーブル作成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275320" y="5486400"/>
            <a:ext cx="329184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8366760" y="5532120"/>
            <a:ext cx="31089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1">
                <a:solidFill>
                  <a:srgbClr val="10B981"/>
                </a:solidFill>
                <a:latin typeface="Calibri"/>
              </a:rPr>
              <a:t>= 実際に建物を建てる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16 / 18</a:t>
            </a:r>
          </a:p>
        </p:txBody>
      </p:sp>
      <p:pic>
        <p:nvPicPr>
          <p:cNvPr id="43" name="slide_1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audio>
          </p:childTnLst>
        </p:cTn>
      </p:par>
    </p:tnLst>
  </p:timing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SQLite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なぜ本書は SQLite で十分なのか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7830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本書で SQLite を選んだ理由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2286000"/>
            <a:ext cx="6309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ectangle 6"/>
          <p:cNvSpPr/>
          <p:nvPr/>
        </p:nvSpPr>
        <p:spPr>
          <a:xfrm>
            <a:off x="548640" y="2286000"/>
            <a:ext cx="54864" cy="6858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Oval 7"/>
          <p:cNvSpPr/>
          <p:nvPr/>
        </p:nvSpPr>
        <p:spPr>
          <a:xfrm>
            <a:off x="777240" y="2423160"/>
            <a:ext cx="411480" cy="41148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777240" y="2450592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0160" y="2377440"/>
            <a:ext cx="2286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環境構築の簡素化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0160" y="2670048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RDS不要 / EC2 1台で完結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" y="3063240"/>
            <a:ext cx="6309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548640" y="3063240"/>
            <a:ext cx="54864" cy="68580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Oval 13"/>
          <p:cNvSpPr/>
          <p:nvPr/>
        </p:nvSpPr>
        <p:spPr>
          <a:xfrm>
            <a:off x="777240" y="3200400"/>
            <a:ext cx="411480" cy="411480"/>
          </a:xfrm>
          <a:prstGeom prst="ellipse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777240" y="3227832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160" y="3154680"/>
            <a:ext cx="2286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初心者に優しい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0160" y="3447288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接続エラーに悩まない / ファイル1つ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640" y="3840480"/>
            <a:ext cx="6309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Rectangle 18"/>
          <p:cNvSpPr/>
          <p:nvPr/>
        </p:nvSpPr>
        <p:spPr>
          <a:xfrm>
            <a:off x="548640" y="3840480"/>
            <a:ext cx="54864" cy="6858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Oval 19"/>
          <p:cNvSpPr/>
          <p:nvPr/>
        </p:nvSpPr>
        <p:spPr>
          <a:xfrm>
            <a:off x="777240" y="3977640"/>
            <a:ext cx="411480" cy="4114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777240" y="4005072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0160" y="3931920"/>
            <a:ext cx="2286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コスト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0160" y="4224528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AWS無料枠内で完結 (RDS不要)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40" y="4617720"/>
            <a:ext cx="6309360" cy="685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Rectangle 24"/>
          <p:cNvSpPr/>
          <p:nvPr/>
        </p:nvSpPr>
        <p:spPr>
          <a:xfrm>
            <a:off x="548640" y="4617720"/>
            <a:ext cx="54864" cy="68580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Oval 25"/>
          <p:cNvSpPr/>
          <p:nvPr/>
        </p:nvSpPr>
        <p:spPr>
          <a:xfrm>
            <a:off x="777240" y="4754880"/>
            <a:ext cx="411480" cy="41148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777240" y="4782312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80160" y="4709160"/>
            <a:ext cx="2286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学習目的には十分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0160" y="5001768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同時アクセス少 + データ量小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78040" y="1783080"/>
            <a:ext cx="4434840" cy="26060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Rectangle 30"/>
          <p:cNvSpPr/>
          <p:nvPr/>
        </p:nvSpPr>
        <p:spPr>
          <a:xfrm>
            <a:off x="7178040" y="1783080"/>
            <a:ext cx="73152" cy="26060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7406640" y="1965960"/>
            <a:ext cx="4114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0B981"/>
                </a:solidFill>
                <a:latin typeface="Cambria"/>
              </a:rPr>
              <a:t>SQLite が適している規模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06640" y="242316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同時ユーザー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81160" y="242316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alibri"/>
              </a:rPr>
              <a:t>～100人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6640" y="288036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データ量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81160" y="288036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alibri"/>
              </a:rPr>
              <a:t>～数GB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06640" y="333756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書き込み頻度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81160" y="333756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alibri"/>
              </a:rPr>
              <a:t>低～中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06640" y="379476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構成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1160" y="379476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alibri"/>
              </a:rPr>
              <a:t>単一サーバー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78040" y="4572000"/>
            <a:ext cx="4434840" cy="16916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2" name="Rectangle 41"/>
          <p:cNvSpPr/>
          <p:nvPr/>
        </p:nvSpPr>
        <p:spPr>
          <a:xfrm>
            <a:off x="7178040" y="4572000"/>
            <a:ext cx="73152" cy="16916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3" name="TextBox 42"/>
          <p:cNvSpPr txBox="1"/>
          <p:nvPr/>
        </p:nvSpPr>
        <p:spPr>
          <a:xfrm>
            <a:off x="7406640" y="4736592"/>
            <a:ext cx="4114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mbria"/>
              </a:rPr>
              <a:t>PostgreSQL/RDS 移行のサイン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06640" y="5138928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•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35240" y="5138928"/>
            <a:ext cx="39319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100人以上の同時接続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06640" y="5504688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•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35240" y="5504688"/>
            <a:ext cx="39319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「database is locked」が頻発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06640" y="5870448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•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35240" y="5870448"/>
            <a:ext cx="39319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本格サービスとして公開する時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17 / 18</a:t>
            </a:r>
          </a:p>
        </p:txBody>
      </p:sp>
      <p:pic>
        <p:nvPicPr>
          <p:cNvPr id="52" name="slide_1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2"/>
                </p:tgtEl>
              </p:cMediaNode>
            </p:audio>
          </p:childTnLst>
        </p:cTn>
      </p:par>
    </p:tnLst>
  </p:timing>
  <p:transition spd="med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640080"/>
            <a:ext cx="5486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DONE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5156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600" b="1" i="0">
                <a:solidFill>
                  <a:srgbClr val="FFFFFF"/>
                </a:solidFill>
                <a:latin typeface="Cambria"/>
              </a:rPr>
              <a:t>設計完了。次はLLMを命に変える。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33172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この章で学んだこと</a:t>
            </a:r>
          </a:p>
        </p:txBody>
      </p:sp>
      <p:sp>
        <p:nvSpPr>
          <p:cNvPr id="6" name="Oval 5"/>
          <p:cNvSpPr/>
          <p:nvPr/>
        </p:nvSpPr>
        <p:spPr>
          <a:xfrm>
            <a:off x="640080" y="2880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640080" y="2852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2862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LLMを使った企画のブレスト</a:t>
            </a:r>
          </a:p>
        </p:txBody>
      </p:sp>
      <p:sp>
        <p:nvSpPr>
          <p:cNvPr id="9" name="Oval 8"/>
          <p:cNvSpPr/>
          <p:nvPr/>
        </p:nvSpPr>
        <p:spPr>
          <a:xfrm>
            <a:off x="640080" y="3337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640080" y="3310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560" y="3319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MVP（最小機能）の定義</a:t>
            </a:r>
          </a:p>
        </p:txBody>
      </p:sp>
      <p:sp>
        <p:nvSpPr>
          <p:cNvPr id="12" name="Oval 11"/>
          <p:cNvSpPr/>
          <p:nvPr/>
        </p:nvSpPr>
        <p:spPr>
          <a:xfrm>
            <a:off x="640080" y="37947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640080" y="37673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560" y="37764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データモデルの設計</a:t>
            </a:r>
          </a:p>
        </p:txBody>
      </p:sp>
      <p:sp>
        <p:nvSpPr>
          <p:cNvPr id="15" name="Oval 14"/>
          <p:cNvSpPr/>
          <p:nvPr/>
        </p:nvSpPr>
        <p:spPr>
          <a:xfrm>
            <a:off x="640080" y="42519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640080" y="42245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1560" y="42336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Djangoモデルの実装</a:t>
            </a:r>
          </a:p>
        </p:txBody>
      </p:sp>
      <p:sp>
        <p:nvSpPr>
          <p:cNvPr id="18" name="Oval 17"/>
          <p:cNvSpPr/>
          <p:nvPr/>
        </p:nvSpPr>
        <p:spPr>
          <a:xfrm>
            <a:off x="640080" y="47091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640080" y="46817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1560" y="46908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マイグレーションの実行</a:t>
            </a:r>
          </a:p>
        </p:txBody>
      </p:sp>
      <p:sp>
        <p:nvSpPr>
          <p:cNvPr id="21" name="Oval 20"/>
          <p:cNvSpPr/>
          <p:nvPr/>
        </p:nvSpPr>
        <p:spPr>
          <a:xfrm>
            <a:off x="640080" y="51663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40080" y="51389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1560" y="51480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管理画面でデータ確認</a:t>
            </a:r>
          </a:p>
        </p:txBody>
      </p:sp>
      <p:sp>
        <p:nvSpPr>
          <p:cNvPr id="24" name="Oval 23"/>
          <p:cNvSpPr/>
          <p:nvPr/>
        </p:nvSpPr>
        <p:spPr>
          <a:xfrm>
            <a:off x="640080" y="562356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40080" y="559612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560" y="560527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SQLiteの利点と限界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63840" y="2331720"/>
            <a:ext cx="3749039" cy="3657600"/>
          </a:xfrm>
          <a:prstGeom prst="rect">
            <a:avLst/>
          </a:prstGeom>
          <a:solidFill>
            <a:srgbClr val="1E3A5F"/>
          </a:solidFill>
          <a:ln w="1270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8092440" y="24688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NEXT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92440" y="27432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FFFFF"/>
                </a:solidFill>
                <a:latin typeface="Cambria"/>
              </a:rPr>
              <a:t>第5章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92440" y="338328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Gemini API との連携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92440" y="388620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8092440" y="411480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21040" y="411480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Gemini API キーの取得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92440" y="452628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21040" y="452628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プロンプトエンジニアリング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92440" y="493776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21040" y="493776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実際に物語を生成する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92440" y="5486400"/>
            <a:ext cx="3291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F59E0B"/>
                </a:solidFill>
                <a:latin typeface="Calibri"/>
              </a:rPr>
              <a:t>→ ゲームに命を吹き込もう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CBD5E1"/>
                </a:solidFill>
                <a:latin typeface="Calibri"/>
              </a:rPr>
              <a:t>設計段階でLLMを活用すると、ベストプラクティスを学べる。</a:t>
            </a:r>
          </a:p>
        </p:txBody>
      </p:sp>
      <p:pic>
        <p:nvPicPr>
          <p:cNvPr id="40" name="slide_1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audio>
          </p:childTnLst>
        </p:cTn>
      </p:par>
    </p:tnLst>
  </p:timing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この章で学ぶこと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115568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64748B"/>
                </a:solidFill>
                <a:latin typeface="Calibri"/>
              </a:rPr>
              <a:t>所要時間: 約 1 時間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ectangle 6"/>
          <p:cNvSpPr/>
          <p:nvPr/>
        </p:nvSpPr>
        <p:spPr>
          <a:xfrm>
            <a:off x="548640" y="178308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187452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185623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LLM とのブレストセッション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40" y="213055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ゼロからアイデアを広げて固める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" y="2532888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548640" y="2532888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777240" y="2624328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40" y="2606040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MVP（最小機能）の決定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1640" y="2880360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完璧を目指さず、まず動くものを作る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" y="3282696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548640" y="3282696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77240" y="3374136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40" y="3355848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データモデル設計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40" y="3630168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GameSession と ChatMessage を定義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4032504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548640" y="4032504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777240" y="4123944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40" y="4105656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Django モデルの実装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1640" y="4379976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models.py に書く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" y="4782312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548640" y="4782312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777240" y="4873752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1640" y="4855464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マイグレーションの実行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91640" y="5129784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設計をデータベースに反映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" y="5532120"/>
            <a:ext cx="11064240" cy="676656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Rectangle 31"/>
          <p:cNvSpPr/>
          <p:nvPr/>
        </p:nvSpPr>
        <p:spPr>
          <a:xfrm>
            <a:off x="548640" y="5532120"/>
            <a:ext cx="73152" cy="67665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777240" y="562356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1640" y="560527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管理画面で確認 + SQLite の選定理由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40" y="587959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動くデータベースまで完成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2 / 18</a:t>
            </a:r>
          </a:p>
        </p:txBody>
      </p:sp>
      <p:pic>
        <p:nvPicPr>
          <p:cNvPr id="38" name="slide_0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audio>
          </p:childTnLst>
        </p:cTn>
      </p:par>
    </p:tnLst>
  </p:timing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LLM とのブレスト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対話して、企画をゼロから形にする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WHY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なぜ LLM とブレストするのか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3949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5029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ANALOGY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493776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プログラミング = 建築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880360"/>
            <a:ext cx="493776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いきなり釘を打ち始めない。
まず設計図を描く。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4023360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EF4444"/>
                </a:solidFill>
                <a:latin typeface="Calibri"/>
              </a:rPr>
              <a:t>悪い例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4297680"/>
            <a:ext cx="4937760" cy="7315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とりあえずコードを書き始める
→ 途中で迷子になる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5166360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0B981"/>
                </a:solidFill>
                <a:latin typeface="Calibri"/>
              </a:rPr>
              <a:t>良い例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5440680"/>
            <a:ext cx="4937760" cy="7315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LLMと対話して企画を固める
→ 設計図ありで迷わない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3640" y="1783080"/>
            <a:ext cx="53492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ブレストのコツ 4選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63640" y="2331720"/>
            <a:ext cx="534924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6263640" y="2331720"/>
            <a:ext cx="54864" cy="8686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Oval 16"/>
          <p:cNvSpPr/>
          <p:nvPr/>
        </p:nvSpPr>
        <p:spPr>
          <a:xfrm>
            <a:off x="6492240" y="2496312"/>
            <a:ext cx="502920" cy="50292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6492240" y="2532888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2320" y="2450592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段階的に質問する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2320" y="278892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大枠 → 詳細の順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63640" y="3291840"/>
            <a:ext cx="534924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6263640" y="3291840"/>
            <a:ext cx="54864" cy="86868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Oval 22"/>
          <p:cNvSpPr/>
          <p:nvPr/>
        </p:nvSpPr>
        <p:spPr>
          <a:xfrm>
            <a:off x="6492240" y="3456432"/>
            <a:ext cx="502920" cy="502920"/>
          </a:xfrm>
          <a:prstGeom prst="ellipse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6492240" y="3493008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32320" y="3410712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「初心者向け」を明示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32320" y="374904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シンプルさを強調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640" y="4251960"/>
            <a:ext cx="534924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Rectangle 27"/>
          <p:cNvSpPr/>
          <p:nvPr/>
        </p:nvSpPr>
        <p:spPr>
          <a:xfrm>
            <a:off x="6263640" y="4251960"/>
            <a:ext cx="54864" cy="8686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Oval 28"/>
          <p:cNvSpPr/>
          <p:nvPr/>
        </p:nvSpPr>
        <p:spPr>
          <a:xfrm>
            <a:off x="6492240" y="4416552"/>
            <a:ext cx="502920" cy="502920"/>
          </a:xfrm>
          <a:prstGeom prst="ellipse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6492240" y="4453128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32320" y="4370832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選択肢を提案してもらう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32320" y="470916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「いくつか提案して」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63640" y="5212080"/>
            <a:ext cx="5349240" cy="868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6263640" y="5212080"/>
            <a:ext cx="54864" cy="868680"/>
          </a:xfrm>
          <a:prstGeom prst="rect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Oval 34"/>
          <p:cNvSpPr/>
          <p:nvPr/>
        </p:nvSpPr>
        <p:spPr>
          <a:xfrm>
            <a:off x="6492240" y="5376672"/>
            <a:ext cx="502920" cy="502920"/>
          </a:xfrm>
          <a:prstGeom prst="ellipse">
            <a:avLst/>
          </a:prstGeom>
          <a:solidFill>
            <a:srgbClr val="EC48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6492240" y="5413248"/>
            <a:ext cx="502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mbria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32320" y="5330952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具体的な例を求める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32320" y="5669280"/>
            <a:ext cx="42976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コード例まで聞く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4 / 18</a:t>
            </a:r>
          </a:p>
        </p:txBody>
      </p:sp>
      <p:pic>
        <p:nvPicPr>
          <p:cNvPr id="41" name="slide_0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audio>
          </p:childTnLst>
        </p:cTn>
      </p:par>
    </p:tnLst>
  </p:timing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ブレストの3段階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3B82F6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6974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IDEATION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アイデア発散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7240" y="3611880"/>
            <a:ext cx="3291840" cy="77724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914400" y="3703319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3B82F6"/>
                </a:solidFill>
                <a:latin typeface="Calibri"/>
              </a:rPr>
              <a:t>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8720" y="3703319"/>
            <a:ext cx="28803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「どんなゲームにする？」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4572000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0B981"/>
                </a:solidFill>
                <a:latin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8720" y="4572000"/>
            <a:ext cx="288036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LLMが4つの候補を提示
→ 廃墟研究所 / 魔法学校 /
   宇宙船 / 時間旅行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9768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4297680" y="1828800"/>
            <a:ext cx="73152" cy="429768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452628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0D9488"/>
                </a:solidFill>
                <a:latin typeface="Cambria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6280" y="26974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0D9488"/>
                </a:solidFill>
                <a:latin typeface="Calibri"/>
              </a:rPr>
              <a:t>MECHANICS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2628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メカニクス深掘り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26280" y="3611880"/>
            <a:ext cx="3291840" cy="77724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0D94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4663440" y="3703319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0D9488"/>
                </a:solidFill>
                <a:latin typeface="Calibri"/>
              </a:rPr>
              <a:t>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37760" y="3703319"/>
            <a:ext cx="28803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「初心者向けに、何を含める？」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63440" y="4572000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0B981"/>
                </a:solidFill>
                <a:latin typeface="Calibri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7760" y="4572000"/>
            <a:ext cx="288036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コア要素 / 追加要素 /
避けるべき複雑さ
を3つに分類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4672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8046720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8275320" y="201168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F59E0B"/>
                </a:solidFill>
                <a:latin typeface="Cambria"/>
              </a:rPr>
              <a:t>03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75320" y="26974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NARRATIVE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75320" y="29718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ストーリー骨格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75320" y="3611880"/>
            <a:ext cx="3291840" cy="77724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8412480" y="3703319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Q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6800" y="3703319"/>
            <a:ext cx="28803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「3幕構成で考えたい」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12480" y="4572000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0B981"/>
                </a:solidFill>
                <a:latin typeface="Calibri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572000"/>
            <a:ext cx="288036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目覚め → 探索 → 脱出
複数エンディングも提案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5 / 18</a:t>
            </a:r>
          </a:p>
        </p:txBody>
      </p:sp>
      <p:pic>
        <p:nvPicPr>
          <p:cNvPr id="37" name="slide_0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audio>
          </p:childTnLst>
        </p:cTn>
      </p:par>
    </p:tnLst>
  </p:timing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STORY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3幕構成 — 廃墟研究所からの脱出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ACT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860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E3A5F"/>
                </a:solidFill>
                <a:latin typeface="Cambria"/>
              </a:rPr>
              <a:t>目覚め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97180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" y="333756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77240" y="352044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3B82F6"/>
                </a:solidFill>
                <a:latin typeface="Calibri"/>
              </a:rPr>
              <a:t>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1560" y="352044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薄暗い部屋で目覚める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393192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3B82F6"/>
                </a:solidFill>
                <a:latin typeface="Calibri"/>
              </a:rPr>
              <a:t>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560" y="393192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記憶が曖昧、ここがどこか不明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434340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3B82F6"/>
                </a:solidFill>
                <a:latin typeface="Calibri"/>
              </a:rPr>
              <a:t>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560" y="434340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部屋を調べて最初の手がかり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" y="475488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3B82F6"/>
                </a:solidFill>
                <a:latin typeface="Calibri"/>
              </a:rPr>
              <a:t>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1560" y="475488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扉を開けて廊下へ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77240" y="5486400"/>
            <a:ext cx="329184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868680" y="5532120"/>
            <a:ext cx="31089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ゴール: 施設の構造を理解し始める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9768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4297680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4526280" y="20116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ACT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280" y="22860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E3A5F"/>
                </a:solidFill>
                <a:latin typeface="Cambria"/>
              </a:rPr>
              <a:t>探索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26280" y="297180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DEVELOPMENT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26280" y="333756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4526280" y="352044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352044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複数の部屋を探索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26280" y="393192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0600" y="393192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研究日誌から過去を知る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6280" y="434340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00600" y="434340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謎の事件が判明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6280" y="475488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0600" y="475488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パズルや謎を解く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26280" y="5486400"/>
            <a:ext cx="329184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4617720" y="5532120"/>
            <a:ext cx="31089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ゴール: 脱出方法の手がかりを集める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4672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Rectangle 37"/>
          <p:cNvSpPr/>
          <p:nvPr/>
        </p:nvSpPr>
        <p:spPr>
          <a:xfrm>
            <a:off x="8046720" y="1828800"/>
            <a:ext cx="73152" cy="429768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8275320" y="201168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F4444"/>
                </a:solidFill>
                <a:latin typeface="Calibri"/>
              </a:rPr>
              <a:t>ACT 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320" y="228600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E3A5F"/>
                </a:solidFill>
                <a:latin typeface="Cambria"/>
              </a:rPr>
              <a:t>脱出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75320" y="297180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CLIMAX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275320" y="3337560"/>
            <a:ext cx="457200" cy="36576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3" name="TextBox 42"/>
          <p:cNvSpPr txBox="1"/>
          <p:nvPr/>
        </p:nvSpPr>
        <p:spPr>
          <a:xfrm>
            <a:off x="8275320" y="352044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EF4444"/>
                </a:solidFill>
                <a:latin typeface="Calibri"/>
              </a:rPr>
              <a:t>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49640" y="352044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脱出口を発見、しかし鍵が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75320" y="393192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EF4444"/>
                </a:solidFill>
                <a:latin typeface="Calibri"/>
              </a:rPr>
              <a:t>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49640" y="393192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最後の謎を解く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75320" y="434340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EF4444"/>
                </a:solidFill>
                <a:latin typeface="Calibri"/>
              </a:rPr>
              <a:t>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49640" y="434340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緊迫した状況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75320" y="4754880"/>
            <a:ext cx="228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EF4444"/>
                </a:solidFill>
                <a:latin typeface="Calibri"/>
              </a:rPr>
              <a:t>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49640" y="475488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無事に脱出 / 失敗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275320" y="5486400"/>
            <a:ext cx="3291840" cy="457200"/>
          </a:xfrm>
          <a:prstGeom prst="round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2" name="TextBox 51"/>
          <p:cNvSpPr txBox="1"/>
          <p:nvPr/>
        </p:nvSpPr>
        <p:spPr>
          <a:xfrm>
            <a:off x="8366760" y="5532120"/>
            <a:ext cx="31089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1" i="0">
                <a:solidFill>
                  <a:srgbClr val="EF4444"/>
                </a:solidFill>
                <a:latin typeface="Calibri"/>
              </a:rPr>
              <a:t>ゴール: 無事に脱出（複数エンディング）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6 / 18</a:t>
            </a:r>
          </a:p>
        </p:txBody>
      </p:sp>
      <p:pic>
        <p:nvPicPr>
          <p:cNvPr id="55" name="slide_0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audio>
          </p:childTnLst>
        </p:cTn>
      </p:par>
    </p:tnLst>
  </p:timing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MVP の決定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完璧主義を捨て、まず動くものを作る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MVP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Minimum Viable Product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115568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64748B"/>
                </a:solidFill>
                <a:latin typeface="Calibri"/>
              </a:rPr>
              <a:t>最小限の機能で動く製品 — 「恥ずかしいくらいシンプル」でOK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54406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ectangle 6"/>
          <p:cNvSpPr/>
          <p:nvPr/>
        </p:nvSpPr>
        <p:spPr>
          <a:xfrm>
            <a:off x="548640" y="1828800"/>
            <a:ext cx="73152" cy="42062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2011680"/>
            <a:ext cx="50749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EF4444"/>
                </a:solidFill>
                <a:latin typeface="Calibri"/>
              </a:rPr>
              <a:t>完璧主義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331720"/>
            <a:ext cx="50749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「全部入り」を目指す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10896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EF4444"/>
                </a:solidFill>
                <a:latin typeface="Calibri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840" y="3108960"/>
            <a:ext cx="4983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美しい UI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3401568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EF4444"/>
                </a:solidFill>
                <a:latin typeface="Calibri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840" y="3401568"/>
            <a:ext cx="4983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BGM・効果音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" y="3694176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EF4444"/>
                </a:solidFill>
                <a:latin typeface="Calibri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5840" y="3694176"/>
            <a:ext cx="4983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複数エンディング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" y="3986784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EF4444"/>
                </a:solidFill>
                <a:latin typeface="Calibri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840" y="3986784"/>
            <a:ext cx="4983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アイテムシステム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4279392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EF4444"/>
                </a:solidFill>
                <a:latin typeface="Calibri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5840" y="4279392"/>
            <a:ext cx="4983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キャラクター画像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" y="4572000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EF4444"/>
                </a:solidFill>
                <a:latin typeface="Calibri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40" y="4572000"/>
            <a:ext cx="4983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セーブ機能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" y="4864608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EF4444"/>
                </a:solidFill>
                <a:latin typeface="Calibri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5840" y="4864608"/>
            <a:ext cx="4983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ユーザー認証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240" y="5157216"/>
            <a:ext cx="182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EF4444"/>
                </a:solidFill>
                <a:latin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5840" y="5157216"/>
            <a:ext cx="49834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...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" y="5532120"/>
            <a:ext cx="50749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1">
                <a:solidFill>
                  <a:srgbClr val="EF4444"/>
                </a:solidFill>
                <a:latin typeface="Calibri"/>
              </a:rPr>
              <a:t>→ 3ヶ月経っても完成しない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1828800"/>
            <a:ext cx="544068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Rectangle 27"/>
          <p:cNvSpPr/>
          <p:nvPr/>
        </p:nvSpPr>
        <p:spPr>
          <a:xfrm>
            <a:off x="6172200" y="1828800"/>
            <a:ext cx="73152" cy="42062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6400800" y="2011680"/>
            <a:ext cx="50749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0B981"/>
                </a:solidFill>
                <a:latin typeface="Calibri"/>
              </a:rPr>
              <a:t>MVP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00800" y="2331720"/>
            <a:ext cx="507492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シンプルに始める</a:t>
            </a:r>
          </a:p>
        </p:txBody>
      </p:sp>
      <p:sp>
        <p:nvSpPr>
          <p:cNvPr id="31" name="Oval 30"/>
          <p:cNvSpPr/>
          <p:nvPr/>
        </p:nvSpPr>
        <p:spPr>
          <a:xfrm>
            <a:off x="6400800" y="320040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6400800" y="3182112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66560" y="3154680"/>
            <a:ext cx="45262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シンプルな入力欄</a:t>
            </a:r>
          </a:p>
        </p:txBody>
      </p:sp>
      <p:sp>
        <p:nvSpPr>
          <p:cNvPr id="34" name="Oval 33"/>
          <p:cNvSpPr/>
          <p:nvPr/>
        </p:nvSpPr>
        <p:spPr>
          <a:xfrm>
            <a:off x="6400800" y="370332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6400800" y="3685032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66560" y="3657600"/>
            <a:ext cx="45262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AI の応答表示</a:t>
            </a:r>
          </a:p>
        </p:txBody>
      </p:sp>
      <p:sp>
        <p:nvSpPr>
          <p:cNvPr id="37" name="Oval 36"/>
          <p:cNvSpPr/>
          <p:nvPr/>
        </p:nvSpPr>
        <p:spPr>
          <a:xfrm>
            <a:off x="6400800" y="420624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TextBox 37"/>
          <p:cNvSpPr txBox="1"/>
          <p:nvPr/>
        </p:nvSpPr>
        <p:spPr>
          <a:xfrm>
            <a:off x="6400800" y="4187952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66560" y="4160520"/>
            <a:ext cx="45262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会話履歴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00800" y="4846320"/>
            <a:ext cx="507492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1">
                <a:solidFill>
                  <a:srgbClr val="10B981"/>
                </a:solidFill>
                <a:latin typeface="Calibri"/>
              </a:rPr>
              <a:t>→ 1週間で動くものができる
→ 遊べる！次の機能を追加したくなる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8 / 18</a:t>
            </a:r>
          </a:p>
        </p:txBody>
      </p:sp>
      <p:pic>
        <p:nvPicPr>
          <p:cNvPr id="43" name="slide_0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audio>
          </p:childTnLst>
        </p:cTn>
      </p:par>
    </p:tnLst>
  </p:timing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ROADMAP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機能を3つのPhaseに分ける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PHASE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32918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MVP（本書で実装）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2880360"/>
            <a:ext cx="457200" cy="36576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777240" y="3017520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1" i="0">
                <a:solidFill>
                  <a:srgbClr val="64748B"/>
                </a:solidFill>
                <a:latin typeface="Calibri"/>
              </a:rPr>
              <a:t>機能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4640" y="3017520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1" i="0">
                <a:solidFill>
                  <a:srgbClr val="64748B"/>
                </a:solidFill>
                <a:latin typeface="Calibri"/>
              </a:rPr>
              <a:t>優先度 / 難易度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33832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チャットUI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4640" y="33832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10B981"/>
                </a:solidFill>
                <a:latin typeface="Calibri"/>
              </a:rPr>
              <a:t>高 / 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" y="38404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Gemini API連携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4640" y="38404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10B981"/>
                </a:solidFill>
                <a:latin typeface="Calibri"/>
              </a:rPr>
              <a:t>高 / 中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" y="42976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会話履歴の表示・保存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4640" y="42976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10B981"/>
                </a:solidFill>
                <a:latin typeface="Calibri"/>
              </a:rPr>
              <a:t>高 / 中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47548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ゲームリセット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4640" y="47548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10B981"/>
                </a:solidFill>
                <a:latin typeface="Calibri"/>
              </a:rPr>
              <a:t>高 / 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" y="52120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基本プロンプト設計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4640" y="52120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10B981"/>
                </a:solidFill>
                <a:latin typeface="Calibri"/>
              </a:rPr>
              <a:t>高 / 中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9768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Rectangle 22"/>
          <p:cNvSpPr/>
          <p:nvPr/>
        </p:nvSpPr>
        <p:spPr>
          <a:xfrm>
            <a:off x="4297680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4526280" y="1993392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PHASE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26280" y="2240280"/>
            <a:ext cx="32918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拡張機能（挑戦したい人へ）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26280" y="288036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4526280" y="3017520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1" i="0">
                <a:solidFill>
                  <a:srgbClr val="64748B"/>
                </a:solidFill>
                <a:latin typeface="Calibri"/>
              </a:rPr>
              <a:t>機能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3680" y="3017520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1" i="0">
                <a:solidFill>
                  <a:srgbClr val="64748B"/>
                </a:solidFill>
                <a:latin typeface="Calibri"/>
              </a:rPr>
              <a:t>優先度 / 難易度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26280" y="33832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複数の選択肢提示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83680" y="33832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F59E0B"/>
                </a:solidFill>
                <a:latin typeface="Calibri"/>
              </a:rPr>
              <a:t>中 / 低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6280" y="38404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アイテムシステム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83680" y="38404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F59E0B"/>
                </a:solidFill>
                <a:latin typeface="Calibri"/>
              </a:rPr>
              <a:t>中 / 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6280" y="42976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ゲームオーバー判定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83680" y="42976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F59E0B"/>
                </a:solidFill>
                <a:latin typeface="Calibri"/>
              </a:rPr>
              <a:t>中 / 中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046720" y="1828800"/>
            <a:ext cx="36576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Rectangle 35"/>
          <p:cNvSpPr/>
          <p:nvPr/>
        </p:nvSpPr>
        <p:spPr>
          <a:xfrm>
            <a:off x="8046720" y="1828800"/>
            <a:ext cx="73152" cy="42976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TextBox 36"/>
          <p:cNvSpPr txBox="1"/>
          <p:nvPr/>
        </p:nvSpPr>
        <p:spPr>
          <a:xfrm>
            <a:off x="8275320" y="1993392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PHASE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75320" y="2240280"/>
            <a:ext cx="32918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さらなる発展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75320" y="288036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8275320" y="3017520"/>
            <a:ext cx="21945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1" i="0">
                <a:solidFill>
                  <a:srgbClr val="64748B"/>
                </a:solidFill>
                <a:latin typeface="Calibri"/>
              </a:rPr>
              <a:t>機能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32720" y="3017520"/>
            <a:ext cx="12801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1" i="0">
                <a:solidFill>
                  <a:srgbClr val="64748B"/>
                </a:solidFill>
                <a:latin typeface="Calibri"/>
              </a:rPr>
              <a:t>優先度 / 難易度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5320" y="33832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複数エンディング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332720" y="33832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8B5CF6"/>
                </a:solidFill>
                <a:latin typeface="Calibri"/>
              </a:rPr>
              <a:t>低 / 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75320" y="38404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BGM/効果音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332720" y="38404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8B5CF6"/>
                </a:solidFill>
                <a:latin typeface="Calibri"/>
              </a:rPr>
              <a:t>低 / 中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75320" y="42976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ユーザー認証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332720" y="42976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8B5CF6"/>
                </a:solidFill>
                <a:latin typeface="Calibri"/>
              </a:rPr>
              <a:t>低 / 中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75320" y="4754880"/>
            <a:ext cx="21945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マルチプレイヤー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2720" y="475488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000" b="0" i="1">
                <a:solidFill>
                  <a:srgbClr val="8B5CF6"/>
                </a:solidFill>
                <a:latin typeface="Calibri"/>
              </a:rPr>
              <a:t>低 / 超高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第4章 — ゲームの企画とデータ設計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9 / 18</a:t>
            </a:r>
          </a:p>
        </p:txBody>
      </p:sp>
      <p:pic>
        <p:nvPicPr>
          <p:cNvPr id="52" name="slide_0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2"/>
                </p:tgtEl>
              </p:cMediaNode>
            </p:audio>
          </p:childTnLst>
        </p:cTn>
      </p:par>
    </p:tnLst>
  </p:timing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