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3" ContentType="audio/mpeg"/>
  <Override PartName="/ppt/media/media10.mp3" ContentType="audio/mpeg"/>
  <Override PartName="/ppt/media/media11.mp3" ContentType="audio/mpeg"/>
  <Override PartName="/ppt/media/media12.mp3" ContentType="audio/mpeg"/>
  <Override PartName="/ppt/media/media13.mp3" ContentType="audio/mpeg"/>
  <Override PartName="/ppt/media/media14.mp3" ContentType="audio/mpeg"/>
  <Override PartName="/ppt/media/media15.mp3" ContentType="audio/mpeg"/>
  <Override PartName="/ppt/media/media16.mp3" ContentType="audio/mpeg"/>
  <Override PartName="/ppt/media/media17.mp3" ContentType="audio/mpeg"/>
  <Override PartName="/ppt/media/media18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media/media7.mp3" ContentType="audio/mpeg"/>
  <Override PartName="/ppt/media/media8.mp3" ContentType="audio/mpeg"/>
  <Override PartName="/ppt/media/media9.mp3" ContentType="audio/mpeg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11"/>
    <p:restoredTop sz="94659"/>
  </p:normalViewPr>
  <p:slideViewPr>
    <p:cSldViewPr snapToGrid="0" snapToObjects="1">
      <p:cViewPr varScale="1">
        <p:scale>
          <a:sx n="210" d="100"/>
          <a:sy n="210" d="100"/>
        </p:scale>
        <p:origin x="117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/Relationships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slide" Target="../slides/slide18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こんにちは。これから、第3章「Djangoプロジェクトを始める」をお届けします。本章は本書のサンプル章として全文無料公開されており、「バッテリー同梱」フレームワークであるDjangoを使って、Hello, World!を表示するまでを体験します。それでは、はじめましょう。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次はデータベースを整えるマイグレーションです。データベースをExcelに例えるとわかりやすいです。Excelのシートがテーブルに、行がレコードに、列がカラムに対応します。マイグレーションとは、このデータベースの構造を作成したり変更したりする仕組みです。新しいシートや列を追加する作業を、Djangoが自動的に管理してくれます。実行コマンドはシンプルです。uv run python manage.py migrate と入力してください。実行すると、admin、auth、contenttypes、sessionsといったDjangoが標準で必要とするテーブルが順番に作成されます。完了すると、db.sqlite3というファイルが生成されます。これがデータベースの本体です。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いよいよ、Hello, World!を表示します。テンプレートを使って初めての自作ページを作りましょう。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Hello, World!を表示するまでの手順は7ステップです。ステップ1は、アプリの作成です。uv run python manage.py startapp game と実行します。ステップ2は、アプリの登録です。settings.pyのINSTALLED_APPSにgameを追加します。ステップ3は、templatesディレクトリの作成です。game/templates/gameというディレクトリ構造で作ります。ステップ4は、home.htmlの作成です。テンプレートにcurrent_timeという変数を埋め込みます。ステップ5は、views.pyの編集です。render関数でcontextをテンプレートに渡します。ステップ6は、urls.pyの設定です。gameアプリ側のURLと、server側でincludeを使って接続します。ステップ7は、ブラウザで確認します。http://localhost:8000/にアクセスして動作を確認します。この7ステップでDjangoの基本的な仕組みがすべて繋がります。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Hello, World!を表示するために作る3つのファイルを見てみましょう。1つ目はviews.pyです。Pythonのロジックを書きます。homeという関数が、現在の時刻をcontextとして渡し、テンプレートをレンダリングして返します。2つ目はhome.htmlです。テンプレートファイルです。中括弧2つでcurrent_timeという変数を展開し、現在時刻を動的に表示します。3つ目はurls.pyです。URLのルーティングを定義します。gameアプリ側でパスとビューを対応付け、server側のurls.pyでincludeを使ってgameのURLを読み込みます。この3つのファイルが連携して、ブラウザへのレスポンスが完成します。たった数十行のコードで、Djangoのアーキテクチャ全体が動いていることを感じてください。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実際にブラウザで動作を確認しましょう。http://localhost:8000/にアクセスします。確認すべきポイントは4つです。まず、タイトルに「廃墟研究所からの脱出」が表示されること。次に、サブタイトルに「DjangoとLLMで作るテキストアドベンチャー」が表示されること。そして、現在の時刻が動的に表示されること。最後に、ページをリロードするたびに時刻が更新されること。このリロードごとに時刻が変わるのがポイントです。これは静的なHTMLではなく、Pythonが毎回計算した値をテンプレートに埋め込んでいる証拠です。おめでとうございます。初めてのDjangoアプリが動きました。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最後のパートは「管理画面・つまずき・Git」です。Djangoの強力な管理画面を体験し、よくあるエラーへの対処法を確認し、Gitでここまでの成果を保存しましょう。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Djangoの管理画面は、Djangoの最強機能の一つです。コードを書かなくても、データのCRUD操作がブラウザからできます。セットアップは2コマンドで完了します。ステップ1は、スーパーユーザーの作成です。uv run python manage.py createsuperuser と実行すると、対話形式でユーザー名、メールアドレス、パスワードを入力できます。ステップ2は、サーバーを起動してアクセスします。uv run python manage.py runserver を実行したら、http://localhost:8000/admin/にアクセスしてログインします。管理画面でできることは4つです。データの追加（フォームが自動生成されます）。一覧表示と検索とフィルタリング。バリデーション付きのデータ編集。そして確認ダイアログ付きのデータ削除です。この管理画面は、後の章でゲームの進行データを確認するときにも活躍します。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環境構築でよくあるつまずきトップ6を紹介します。1つ目は「python が無い」エラーです。command not found: python と出たら、uv run python を使ってください。2つ目は「django-admin が無い」エラーです。uv run django-admin を使うか、uv add django を再実行してください。3つ目は「ポートが既に使用中」エラーです。Error: That port is already in use. と出たら、runserver 8001 で別のポートを指定します。4つ目はModuleNotFoundErrorです。game というモジュールが見つからない場合は、INSTALLED_APPSへの追加を確認してください。大文字・小文字の違いでエラーになることもあります。5つ目はImproperlyConfiguredです。SECRET_KEYが空の場合に起きます。get_random_secret_key()で再生成してください。6つ目は404 Not Foundです。URLパターンを確認し、DEBUGページのエラー詳細を読んで原因を特定します。どのエラーが出ても、エラーメッセージをそのままLLMに貼り付けて質問すれば解決できます。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Hello, World!の達成、おめでとうございます。最後に、ここまでの成果をGitに保存しましょう。まず、.gitignoreを設定します。コミットすると危険なファイルを除外するためです。除外すべきものは5つです。__pycache__ディレクトリ、.pycファイル、.venvディレクトリ、db.sqlite3、そして.envファイルです。特にdb.sqlite3には個人データが含まれ、.envにはAPIキーなどの機密情報が入るため、絶対にコミットしないでください。なお、uv.lockはコミットします。依存関係を再現するために必要です。コミットの流れはシンプルです。git add ドット でステージング、git status で変更内容を確認し、git commit -m でメッセージを付けてコミットします。コミットメッセージはConventional Commitsの形式を使います。feat: やfix: やdocs: で始めると、履歴が読みやすくなります。次の第4章では、LLMとブレインストーミングしてゲームを企画し、データモデルを設計します。ここまで来れば、もうWebアプリ開発者です。次へ進みましょう。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この章では6つのテーマを扱います。所要時間は約1時間30分です。1つ目は、Djangoとは何か、なぜ選ばれるのか。Webフレームワークとバッテリー同梱の意味を解説します。2つ目は、Djangoプロジェクトの作成。uvで初期化して、startprojectまでを実施します。3つ目は、Djangoの構造理解です。Model、Template、Viewの3層構造を学びます。4つ目は、Hello, World!を表示します。テンプレートを使った最初の自作ページです。5つ目は、管理画面を見てみます。コマンド1つで使えるCRUD機能付きの管理ツールです。そして6つ目が、つまずきポイントとGitコミット。よくある6つのエラーと対処法を紹介します。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最初のテーマは「Djangoとは」です。Djangoは、Pythonで最も人気のあるWebフレームワークです。「バッテリー同梱」という言葉の意味と、Djangoが選ばれる理由を見ていきましょう。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そもそもWebフレームワークとは何でしょうか。URLルーティング、データベース操作、HTML生成、入力処理といったWebアプリの「よくある処理」をまとめてくれるライブラリです。毎回ゼロから作る必要がなくなります。Djangoが選ばれる理由は5つあります。1つ目は「バッテリー同梱」。必要な機能が最初から揃っています。2つ目は、管理画面が自動生成されること。CRUDをブラウザで操作できます。3つ目は、セキュアな既定設定。SQLインジェクション、XSS、CSRFへの対策が最初から組み込まれています。4つ目は、強力なORMです。SQLを書かずにPythonでデータベース操作ができます。5つ目は、大規模な採用実績。Instagram、Pinterest、NASAでも使われています。これだけの理由があるから、DjangoはPythonのWebフレームワークとして長く選ばれ続けているのです。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DjangoはMTVという設計パターンを採用しています。Model、Template、Viewの頭文字で、他のフレームワークで言うMVCに相当します。リクエストの流れを見てみましょう。ブラウザからリクエストが届くと、まずurls.pyがURLを解析し、対応するViewに振り分けます。Viewは、Modelからデータを取得し、Templateと組み合わせてHTMLを生成して返します。それぞれの役割を整理します。Modelは、データの構造と保存を担います。Templateは、見た目を担当するHTMLファイルです。Viewは、ロジックと橋渡しを行うPythonの関数またはクラスです。他のフレームワークのMVCと比べると、TemplateがMVCのViewに相当し、ViewがMVCのControllerに相当すると理解すると混乱しにくいです。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続いて、プロジェクトを実際に作成します。uvを使って初期化し、runserverで開発サーバーが起動するまでを一気に進めましょう。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Djangoプロジェクトの作成は4ステップで完了します。ステップ1は、uv initでプロジェクトを初期化します。uv init --python 3.13 と実行すると、pyproject.tomlが生成されます。ステップ2は、uv addでDjangoをインストールします。uv add django==5.2 と実行すると、.venvの作成とuv.lockの生成が自動で行われます。ステップ3は、startprojectでプロジェクトを作成します。uv run django-admin startproject server ドット というコマンドを実行します。最後のドットを忘れると、余分なディレクトリが生成されるので注意してください。manage.pyとserverディレクトリが生成されます。ステップ4は、runserverで開発サーバーを起動します。uv run python manage.py runserver と実行して、ブラウザでhttp://127.0.0.1:8000/にアクセスすれば動作確認ができます。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startprojectで生成されたファイル構造を確認しましょう。adventure-gameディレクトリ配下に、仮想環境の.venvと、プロジェクト設定ディレクトリのserverが生成されます。serverの中には、settings.py、urls.py、wsgi.pyなどが入っています。特に覚えるべきファイルは4つです。manage.pyは、Djangoコマンドラインツールの入口です。runserver、migrate、startappなどを実行します。settings.pyは、プロジェクト全体の設定ファイルです。データベースや言語、インストール済みアプリを管理します。urls.pyは、URLとビューの対応付けを行うルーティング設定です。wsgi.pyは、本番サーバー用のエントリポイントで、デプロイ時に使用します。まずはこの4つを押さえておけば大丈夫です。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settings.pyの主要な設定項目を6つ紹介します。1つ目はSECRET_KEYです。セキュリティの要となる秘密鍵で、本番環境では環境変数で管理します。2つ目はDEBUGです。Trueに設定すると開発用の詳細エラー画面が表示されます。本番ではFalseにします。3つ目はALLOWED_HOSTSです。受け付けるホスト名の一覧で、本番公開時には必ず設定が必要です。4つ目はINSTALLED_APPSです。使用するアプリのリストで、自作したアプリもここに登録します。5つ目はDATABASESです。データベースの接続情報を設定します。デフォルトではSQLiteが使われます。6つ目はLANGUAGE_CODEとTIME_ZONEです。日本語設定にする場合は、LANGUAGE_CODEをjaに、TIME_ZONEをAsia/Tokyoに変更します。これらの設定は、後の章でも何度も触れますので、場所だけ覚えておけば十分です。</a:t>
            </a:r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microsoft.com/office/2007/relationships/media" Target="../media/media1.mp3"/><Relationship Id="rId4" Type="http://schemas.openxmlformats.org/officeDocument/2006/relationships/video" Target="../media/media1.mp3"/><Relationship Id="rId5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microsoft.com/office/2007/relationships/media" Target="../media/media10.mp3"/><Relationship Id="rId4" Type="http://schemas.openxmlformats.org/officeDocument/2006/relationships/video" Target="../media/media10.mp3"/><Relationship Id="rId5" Type="http://schemas.openxmlformats.org/officeDocument/2006/relationships/image" Target="../media/image1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microsoft.com/office/2007/relationships/media" Target="../media/media11.mp3"/><Relationship Id="rId4" Type="http://schemas.openxmlformats.org/officeDocument/2006/relationships/video" Target="../media/media11.mp3"/><Relationship Id="rId5" Type="http://schemas.openxmlformats.org/officeDocument/2006/relationships/image" Target="../media/image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microsoft.com/office/2007/relationships/media" Target="../media/media12.mp3"/><Relationship Id="rId4" Type="http://schemas.openxmlformats.org/officeDocument/2006/relationships/video" Target="../media/media12.mp3"/><Relationship Id="rId5" Type="http://schemas.openxmlformats.org/officeDocument/2006/relationships/image" Target="../media/image1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microsoft.com/office/2007/relationships/media" Target="../media/media13.mp3"/><Relationship Id="rId4" Type="http://schemas.openxmlformats.org/officeDocument/2006/relationships/video" Target="../media/media13.mp3"/><Relationship Id="rId5" Type="http://schemas.openxmlformats.org/officeDocument/2006/relationships/image" Target="../media/image1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microsoft.com/office/2007/relationships/media" Target="../media/media14.mp3"/><Relationship Id="rId4" Type="http://schemas.openxmlformats.org/officeDocument/2006/relationships/video" Target="../media/media14.mp3"/><Relationship Id="rId5" Type="http://schemas.openxmlformats.org/officeDocument/2006/relationships/image" Target="../media/image1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microsoft.com/office/2007/relationships/media" Target="../media/media15.mp3"/><Relationship Id="rId4" Type="http://schemas.openxmlformats.org/officeDocument/2006/relationships/video" Target="../media/media15.mp3"/><Relationship Id="rId5" Type="http://schemas.openxmlformats.org/officeDocument/2006/relationships/image" Target="../media/image1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microsoft.com/office/2007/relationships/media" Target="../media/media16.mp3"/><Relationship Id="rId4" Type="http://schemas.openxmlformats.org/officeDocument/2006/relationships/video" Target="../media/media16.mp3"/><Relationship Id="rId5" Type="http://schemas.openxmlformats.org/officeDocument/2006/relationships/image" Target="../media/image1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microsoft.com/office/2007/relationships/media" Target="../media/media17.mp3"/><Relationship Id="rId4" Type="http://schemas.openxmlformats.org/officeDocument/2006/relationships/video" Target="../media/media17.mp3"/><Relationship Id="rId5" Type="http://schemas.openxmlformats.org/officeDocument/2006/relationships/image" Target="../media/image1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microsoft.com/office/2007/relationships/media" Target="../media/media18.mp3"/><Relationship Id="rId4" Type="http://schemas.openxmlformats.org/officeDocument/2006/relationships/video" Target="../media/media18.mp3"/><Relationship Id="rId5" Type="http://schemas.openxmlformats.org/officeDocument/2006/relationships/image" Target="../media/image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microsoft.com/office/2007/relationships/media" Target="../media/media2.mp3"/><Relationship Id="rId4" Type="http://schemas.openxmlformats.org/officeDocument/2006/relationships/video" Target="../media/media2.mp3"/><Relationship Id="rId5" Type="http://schemas.openxmlformats.org/officeDocument/2006/relationships/image" Target="../media/image1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microsoft.com/office/2007/relationships/media" Target="../media/media3.mp3"/><Relationship Id="rId4" Type="http://schemas.openxmlformats.org/officeDocument/2006/relationships/video" Target="../media/media3.mp3"/><Relationship Id="rId5" Type="http://schemas.openxmlformats.org/officeDocument/2006/relationships/image" Target="../media/image1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microsoft.com/office/2007/relationships/media" Target="../media/media4.mp3"/><Relationship Id="rId4" Type="http://schemas.openxmlformats.org/officeDocument/2006/relationships/video" Target="../media/media4.mp3"/><Relationship Id="rId5" Type="http://schemas.openxmlformats.org/officeDocument/2006/relationships/image" Target="../media/image1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microsoft.com/office/2007/relationships/media" Target="../media/media5.mp3"/><Relationship Id="rId4" Type="http://schemas.openxmlformats.org/officeDocument/2006/relationships/video" Target="../media/media5.mp3"/><Relationship Id="rId5" Type="http://schemas.openxmlformats.org/officeDocument/2006/relationships/image" Target="../media/image1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microsoft.com/office/2007/relationships/media" Target="../media/media6.mp3"/><Relationship Id="rId4" Type="http://schemas.openxmlformats.org/officeDocument/2006/relationships/video" Target="../media/media6.mp3"/><Relationship Id="rId5" Type="http://schemas.openxmlformats.org/officeDocument/2006/relationships/image" Target="../media/image1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microsoft.com/office/2007/relationships/media" Target="../media/media7.mp3"/><Relationship Id="rId4" Type="http://schemas.openxmlformats.org/officeDocument/2006/relationships/video" Target="../media/media7.mp3"/><Relationship Id="rId5" Type="http://schemas.openxmlformats.org/officeDocument/2006/relationships/image" Target="../media/image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microsoft.com/office/2007/relationships/media" Target="../media/media8.mp3"/><Relationship Id="rId4" Type="http://schemas.openxmlformats.org/officeDocument/2006/relationships/video" Target="../media/media8.mp3"/><Relationship Id="rId5" Type="http://schemas.openxmlformats.org/officeDocument/2006/relationships/image" Target="../media/image1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microsoft.com/office/2007/relationships/media" Target="../media/media9.mp3"/><Relationship Id="rId4" Type="http://schemas.openxmlformats.org/officeDocument/2006/relationships/video" Target="../media/media9.mp3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080" y="548640"/>
            <a:ext cx="1828800" cy="109728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7200" b="1" i="0">
                <a:solidFill>
                  <a:srgbClr val="F59E0B"/>
                </a:solidFill>
                <a:latin typeface="Cambria"/>
              </a:rPr>
              <a:t>03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3232" y="1691640"/>
            <a:ext cx="274320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400" b="1" i="0">
                <a:solidFill>
                  <a:srgbClr val="CBD5E1"/>
                </a:solidFill>
                <a:latin typeface="Calibri"/>
              </a:rPr>
              <a:t>CHAPTER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2468880"/>
            <a:ext cx="10972800" cy="91440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5400" b="1" i="0">
                <a:solidFill>
                  <a:srgbClr val="FFFFFF"/>
                </a:solidFill>
                <a:latin typeface="Cambria"/>
              </a:rPr>
              <a:t>Djangoプロジェクトを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3337560"/>
            <a:ext cx="10972800" cy="91440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5400" b="1" i="0">
                <a:solidFill>
                  <a:srgbClr val="F59E0B"/>
                </a:solidFill>
                <a:latin typeface="Cambria"/>
              </a:rPr>
              <a:t>始める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" y="4526280"/>
            <a:ext cx="1097280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800" b="0" i="0">
                <a:solidFill>
                  <a:srgbClr val="CBD5E1"/>
                </a:solidFill>
                <a:latin typeface="Calibri"/>
              </a:rPr>
              <a:t>「バッテリー同梱」フレームワークで Hello, World! まで</a:t>
            </a:r>
          </a:p>
        </p:txBody>
      </p:sp>
      <p:sp>
        <p:nvSpPr>
          <p:cNvPr id="8" name="Rectangle 7"/>
          <p:cNvSpPr/>
          <p:nvPr/>
        </p:nvSpPr>
        <p:spPr>
          <a:xfrm>
            <a:off x="640080" y="5852160"/>
            <a:ext cx="274320" cy="54864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1005840" y="5715000"/>
            <a:ext cx="731520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200" b="0" i="0">
                <a:solidFill>
                  <a:srgbClr val="CBD5E1"/>
                </a:solidFill>
                <a:latin typeface="Calibri"/>
              </a:rPr>
              <a:t>本書のサンプル章 — 全文無料公開</a:t>
            </a:r>
          </a:p>
        </p:txBody>
      </p:sp>
      <p:pic>
        <p:nvPicPr>
          <p:cNvPr id="10" name="slide_01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audio>
          </p:childTnLst>
        </p:cTn>
      </p:par>
    </p:tnLst>
  </p:timing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MIGRATION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データベースを整える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783080"/>
            <a:ext cx="5394960" cy="4434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548640" y="1783080"/>
            <a:ext cx="73152" cy="4434840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777240" y="1965960"/>
            <a:ext cx="457200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000" b="1" i="0">
                <a:solidFill>
                  <a:srgbClr val="10B981"/>
                </a:solidFill>
                <a:latin typeface="Calibri"/>
              </a:rPr>
              <a:t>DATABASE 101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240" y="2240280"/>
            <a:ext cx="4937760" cy="5486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2000" b="1" i="0">
                <a:solidFill>
                  <a:srgbClr val="1E3A5F"/>
                </a:solidFill>
                <a:latin typeface="Cambria"/>
              </a:rPr>
              <a:t>DBは Excel に似ている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240" y="2926080"/>
            <a:ext cx="219456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300" b="0" i="0">
                <a:solidFill>
                  <a:srgbClr val="0F172A"/>
                </a:solidFill>
                <a:latin typeface="Calibri"/>
              </a:rPr>
              <a:t>Excelのシート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26080" y="2926080"/>
            <a:ext cx="45720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/>
            <a:r>
              <a:rPr sz="1400" b="1" i="0">
                <a:solidFill>
                  <a:srgbClr val="F59E0B"/>
                </a:solidFill>
                <a:latin typeface="Calibri"/>
              </a:rPr>
              <a:t>→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3280" y="2926080"/>
            <a:ext cx="228600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300" b="1" i="0">
                <a:solidFill>
                  <a:srgbClr val="10B981"/>
                </a:solidFill>
                <a:latin typeface="Calibri"/>
              </a:rPr>
              <a:t>テーブル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7240" y="3429000"/>
            <a:ext cx="219456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300" b="0" i="0">
                <a:solidFill>
                  <a:srgbClr val="0F172A"/>
                </a:solidFill>
                <a:latin typeface="Calibri"/>
              </a:rPr>
              <a:t>Excelの行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26080" y="3429000"/>
            <a:ext cx="45720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/>
            <a:r>
              <a:rPr sz="1400" b="1" i="0">
                <a:solidFill>
                  <a:srgbClr val="F59E0B"/>
                </a:solidFill>
                <a:latin typeface="Calibri"/>
              </a:rPr>
              <a:t>→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83280" y="3429000"/>
            <a:ext cx="228600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300" b="1" i="0">
                <a:solidFill>
                  <a:srgbClr val="10B981"/>
                </a:solidFill>
                <a:latin typeface="Calibri"/>
              </a:rPr>
              <a:t>レコード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7240" y="3931920"/>
            <a:ext cx="219456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300" b="0" i="0">
                <a:solidFill>
                  <a:srgbClr val="0F172A"/>
                </a:solidFill>
                <a:latin typeface="Calibri"/>
              </a:rPr>
              <a:t>Excelの列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26080" y="3931920"/>
            <a:ext cx="45720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/>
            <a:r>
              <a:rPr sz="1400" b="1" i="0">
                <a:solidFill>
                  <a:srgbClr val="F59E0B"/>
                </a:solidFill>
                <a:latin typeface="Calibri"/>
              </a:rPr>
              <a:t>→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83280" y="3931920"/>
            <a:ext cx="228600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300" b="1" i="0">
                <a:solidFill>
                  <a:srgbClr val="10B981"/>
                </a:solidFill>
                <a:latin typeface="Calibri"/>
              </a:rPr>
              <a:t>カラム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7240" y="4572000"/>
            <a:ext cx="493776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200" b="1" i="0">
                <a:solidFill>
                  <a:srgbClr val="1E3A5F"/>
                </a:solidFill>
                <a:latin typeface="Calibri"/>
              </a:rPr>
              <a:t>マイグレーション = DB構造を作成・変更する仕組み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7240" y="4937760"/>
            <a:ext cx="4937760" cy="91440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alibri"/>
              </a:rPr>
              <a:t>新しいExcelシートや列を追加する作業を、Djangoが自動で管理してくれる。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63640" y="1783080"/>
            <a:ext cx="534924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ambria"/>
              </a:rPr>
              <a:t>実行コマンド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263640" y="2240280"/>
            <a:ext cx="5349240" cy="54864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6446520" y="2286000"/>
            <a:ext cx="5166360" cy="457200"/>
          </a:xfrm>
          <a:prstGeom prst="rect">
            <a:avLst/>
          </a:prstGeom>
          <a:noFill/>
        </p:spPr>
        <p:txBody>
          <a:bodyPr wrap="square" lIns="45720" tIns="18288" rIns="45720" bIns="18288" anchor="ctr">
            <a:spAutoFit/>
          </a:bodyPr>
          <a:lstStyle/>
          <a:p>
            <a:pPr algn="l"/>
            <a:r>
              <a:rPr sz="1300" b="0" i="0">
                <a:solidFill>
                  <a:srgbClr val="10B981"/>
                </a:solidFill>
                <a:latin typeface="Consolas"/>
              </a:rPr>
              <a:t>$ uv run python manage.py migrate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63640" y="2926080"/>
            <a:ext cx="534924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100" b="1" i="0">
                <a:solidFill>
                  <a:srgbClr val="0F172A"/>
                </a:solidFill>
                <a:latin typeface="Calibri"/>
              </a:rPr>
              <a:t>実行結果（一部）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263640" y="3246120"/>
            <a:ext cx="5349240" cy="228600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6446520" y="3291840"/>
            <a:ext cx="5166360" cy="21945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100" b="0" i="0">
                <a:solidFill>
                  <a:srgbClr val="CBD5E1"/>
                </a:solidFill>
                <a:latin typeface="Consolas"/>
              </a:rPr>
              <a:t>Operations to perform:
  Apply all migrations: admin, auth,
    contenttypes, sessions
Running migrations:
  Applying contenttypes.0001... </a:t>
            </a:r>
            <a:r>
              <a:rPr sz="1100" b="1" i="0">
                <a:solidFill>
                  <a:srgbClr val="10B981"/>
                </a:solidFill>
                <a:latin typeface="Consolas"/>
              </a:rPr>
              <a:t>OK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Applying auth.0001...           </a:t>
            </a:r>
            <a:r>
              <a:rPr sz="1100" b="1" i="0">
                <a:solidFill>
                  <a:srgbClr val="10B981"/>
                </a:solidFill>
                <a:latin typeface="Consolas"/>
              </a:rPr>
              <a:t>OK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Applying admin.0001...          </a:t>
            </a:r>
            <a:r>
              <a:rPr sz="1100" b="1" i="0">
                <a:solidFill>
                  <a:srgbClr val="10B981"/>
                </a:solidFill>
                <a:latin typeface="Consolas"/>
              </a:rPr>
              <a:t>OK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Applying sessions.0001...       </a:t>
            </a:r>
            <a:r>
              <a:rPr sz="1100" b="1" i="0">
                <a:solidFill>
                  <a:srgbClr val="10B981"/>
                </a:solidFill>
                <a:latin typeface="Consolas"/>
              </a:rPr>
              <a:t>OK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63640" y="5623560"/>
            <a:ext cx="534924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200" b="0" i="1">
                <a:solidFill>
                  <a:srgbClr val="1E3A5F"/>
                </a:solidFill>
                <a:latin typeface="Calibri"/>
              </a:rPr>
              <a:t>→ db.sqlite3 が生成される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第3章 — Djangoプロジェクトを始める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10 / 18</a:t>
            </a:r>
          </a:p>
        </p:txBody>
      </p:sp>
      <p:pic>
        <p:nvPicPr>
          <p:cNvPr id="29" name="slide_10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9"/>
                </p:tgtEl>
              </p:cMediaNode>
            </p:audio>
          </p:childTnLst>
        </p:cTn>
      </p:par>
    </p:tnLst>
  </p:timing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E3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080" y="2377440"/>
            <a:ext cx="365760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400" b="1" i="0">
                <a:solidFill>
                  <a:srgbClr val="F59E0B"/>
                </a:solidFill>
                <a:latin typeface="Calibri"/>
              </a:rPr>
              <a:t>PART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2743200"/>
            <a:ext cx="10972800" cy="109728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5400" b="1" i="0">
                <a:solidFill>
                  <a:srgbClr val="FFFFFF"/>
                </a:solidFill>
                <a:latin typeface="Cambria"/>
              </a:rPr>
              <a:t>Hello, World!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3840480"/>
            <a:ext cx="10972800" cy="45720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800" b="0" i="0">
                <a:solidFill>
                  <a:srgbClr val="CBD5E1"/>
                </a:solidFill>
                <a:latin typeface="Calibri"/>
              </a:rPr>
              <a:t>テンプレートを使って初めての自作ページ</a:t>
            </a:r>
          </a:p>
        </p:txBody>
      </p:sp>
      <p:sp>
        <p:nvSpPr>
          <p:cNvPr id="6" name="Rectangle 5"/>
          <p:cNvSpPr/>
          <p:nvPr/>
        </p:nvSpPr>
        <p:spPr>
          <a:xfrm>
            <a:off x="640080" y="4572000"/>
            <a:ext cx="914400" cy="73152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pic>
        <p:nvPicPr>
          <p:cNvPr id="7" name="slide_11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audio>
          </p:childTnLst>
        </p:cTn>
      </p:par>
    </p:tnLst>
  </p:timing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7 STEPS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Hello, World! を表示するまで</a:t>
            </a:r>
          </a:p>
        </p:txBody>
      </p:sp>
      <p:sp>
        <p:nvSpPr>
          <p:cNvPr id="5" name="Oval 4"/>
          <p:cNvSpPr/>
          <p:nvPr/>
        </p:nvSpPr>
        <p:spPr>
          <a:xfrm>
            <a:off x="548640" y="1874520"/>
            <a:ext cx="502920" cy="502920"/>
          </a:xfrm>
          <a:prstGeom prst="ellipse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548640" y="1920240"/>
            <a:ext cx="502920" cy="45720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01</a:t>
            </a:r>
          </a:p>
        </p:txBody>
      </p:sp>
      <p:sp>
        <p:nvSpPr>
          <p:cNvPr id="7" name="Rectangle 6"/>
          <p:cNvSpPr/>
          <p:nvPr/>
        </p:nvSpPr>
        <p:spPr>
          <a:xfrm>
            <a:off x="777240" y="2377440"/>
            <a:ext cx="36576" cy="155448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325880" y="1828800"/>
            <a:ext cx="10287000" cy="59436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1554480" y="1947672"/>
            <a:ext cx="4114800" cy="365760"/>
          </a:xfrm>
          <a:prstGeom prst="rect">
            <a:avLst/>
          </a:prstGeom>
          <a:noFill/>
        </p:spPr>
        <p:txBody>
          <a:bodyPr wrap="square" lIns="45720" tIns="18288" rIns="45720" bIns="18288" anchor="ctr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ambria"/>
              </a:rPr>
              <a:t>アプリ作成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60720" y="1947672"/>
            <a:ext cx="13716" cy="365760"/>
          </a:xfrm>
          <a:prstGeom prst="rect">
            <a:avLst/>
          </a:prstGeom>
          <a:solidFill>
            <a:srgbClr val="E2E8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5943600" y="1947672"/>
            <a:ext cx="5486400" cy="365760"/>
          </a:xfrm>
          <a:prstGeom prst="rect">
            <a:avLst/>
          </a:prstGeom>
          <a:noFill/>
        </p:spPr>
        <p:txBody>
          <a:bodyPr wrap="square" lIns="45720" tIns="18288" rIns="45720" bIns="18288" anchor="ctr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startapp game</a:t>
            </a:r>
          </a:p>
        </p:txBody>
      </p:sp>
      <p:sp>
        <p:nvSpPr>
          <p:cNvPr id="12" name="Oval 11"/>
          <p:cNvSpPr/>
          <p:nvPr/>
        </p:nvSpPr>
        <p:spPr>
          <a:xfrm>
            <a:off x="548640" y="2532888"/>
            <a:ext cx="502920" cy="502920"/>
          </a:xfrm>
          <a:prstGeom prst="ellipse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548640" y="2578608"/>
            <a:ext cx="502920" cy="45720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02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77240" y="3035808"/>
            <a:ext cx="36576" cy="155448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1325880" y="2487168"/>
            <a:ext cx="10287000" cy="59436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1554480" y="2606040"/>
            <a:ext cx="4114800" cy="365760"/>
          </a:xfrm>
          <a:prstGeom prst="rect">
            <a:avLst/>
          </a:prstGeom>
          <a:noFill/>
        </p:spPr>
        <p:txBody>
          <a:bodyPr wrap="square" lIns="45720" tIns="18288" rIns="45720" bIns="18288" anchor="ctr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ambria"/>
              </a:rPr>
              <a:t>アプリ登録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60720" y="2606040"/>
            <a:ext cx="13716" cy="365760"/>
          </a:xfrm>
          <a:prstGeom prst="rect">
            <a:avLst/>
          </a:prstGeom>
          <a:solidFill>
            <a:srgbClr val="E2E8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5943600" y="2606040"/>
            <a:ext cx="5486400" cy="365760"/>
          </a:xfrm>
          <a:prstGeom prst="rect">
            <a:avLst/>
          </a:prstGeom>
          <a:noFill/>
        </p:spPr>
        <p:txBody>
          <a:bodyPr wrap="square" lIns="45720" tIns="18288" rIns="45720" bIns="18288" anchor="ctr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INSTALLED_APPS に 'game'</a:t>
            </a:r>
          </a:p>
        </p:txBody>
      </p:sp>
      <p:sp>
        <p:nvSpPr>
          <p:cNvPr id="19" name="Oval 18"/>
          <p:cNvSpPr/>
          <p:nvPr/>
        </p:nvSpPr>
        <p:spPr>
          <a:xfrm>
            <a:off x="548640" y="3191256"/>
            <a:ext cx="502920" cy="502920"/>
          </a:xfrm>
          <a:prstGeom prst="ellipse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548640" y="3236976"/>
            <a:ext cx="502920" cy="45720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03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77240" y="3694176"/>
            <a:ext cx="36576" cy="155448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22" name="Rectangle 21"/>
          <p:cNvSpPr/>
          <p:nvPr/>
        </p:nvSpPr>
        <p:spPr>
          <a:xfrm>
            <a:off x="1325880" y="3145536"/>
            <a:ext cx="10287000" cy="59436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1554480" y="3264408"/>
            <a:ext cx="4114800" cy="365760"/>
          </a:xfrm>
          <a:prstGeom prst="rect">
            <a:avLst/>
          </a:prstGeom>
          <a:noFill/>
        </p:spPr>
        <p:txBody>
          <a:bodyPr wrap="square" lIns="45720" tIns="18288" rIns="45720" bIns="18288" anchor="ctr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ambria"/>
              </a:rPr>
              <a:t>templates ディレクトリ作成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760720" y="3264408"/>
            <a:ext cx="13716" cy="365760"/>
          </a:xfrm>
          <a:prstGeom prst="rect">
            <a:avLst/>
          </a:prstGeom>
          <a:solidFill>
            <a:srgbClr val="E2E8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5943600" y="3264408"/>
            <a:ext cx="5486400" cy="365760"/>
          </a:xfrm>
          <a:prstGeom prst="rect">
            <a:avLst/>
          </a:prstGeom>
          <a:noFill/>
        </p:spPr>
        <p:txBody>
          <a:bodyPr wrap="square" lIns="45720" tIns="18288" rIns="45720" bIns="18288" anchor="ctr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game/templates/game/</a:t>
            </a:r>
          </a:p>
        </p:txBody>
      </p:sp>
      <p:sp>
        <p:nvSpPr>
          <p:cNvPr id="26" name="Oval 25"/>
          <p:cNvSpPr/>
          <p:nvPr/>
        </p:nvSpPr>
        <p:spPr>
          <a:xfrm>
            <a:off x="548640" y="3849624"/>
            <a:ext cx="502920" cy="502920"/>
          </a:xfrm>
          <a:prstGeom prst="ellipse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27" name="TextBox 26"/>
          <p:cNvSpPr txBox="1"/>
          <p:nvPr/>
        </p:nvSpPr>
        <p:spPr>
          <a:xfrm>
            <a:off x="548640" y="3895344"/>
            <a:ext cx="502920" cy="45720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04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77240" y="4352544"/>
            <a:ext cx="36576" cy="155448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1325880" y="3803904"/>
            <a:ext cx="10287000" cy="59436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30" name="TextBox 29"/>
          <p:cNvSpPr txBox="1"/>
          <p:nvPr/>
        </p:nvSpPr>
        <p:spPr>
          <a:xfrm>
            <a:off x="1554480" y="3922776"/>
            <a:ext cx="4114800" cy="365760"/>
          </a:xfrm>
          <a:prstGeom prst="rect">
            <a:avLst/>
          </a:prstGeom>
          <a:noFill/>
        </p:spPr>
        <p:txBody>
          <a:bodyPr wrap="square" lIns="45720" tIns="18288" rIns="45720" bIns="18288" anchor="ctr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ambria"/>
              </a:rPr>
              <a:t>home.html を作成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760720" y="3922776"/>
            <a:ext cx="13716" cy="365760"/>
          </a:xfrm>
          <a:prstGeom prst="rect">
            <a:avLst/>
          </a:prstGeom>
          <a:solidFill>
            <a:srgbClr val="E2E8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32" name="TextBox 31"/>
          <p:cNvSpPr txBox="1"/>
          <p:nvPr/>
        </p:nvSpPr>
        <p:spPr>
          <a:xfrm>
            <a:off x="5943600" y="3922776"/>
            <a:ext cx="5486400" cy="365760"/>
          </a:xfrm>
          <a:prstGeom prst="rect">
            <a:avLst/>
          </a:prstGeom>
          <a:noFill/>
        </p:spPr>
        <p:txBody>
          <a:bodyPr wrap="square" lIns="45720" tIns="18288" rIns="45720" bIns="18288" anchor="ctr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テンプレート + {{ current_time }}</a:t>
            </a:r>
          </a:p>
        </p:txBody>
      </p:sp>
      <p:sp>
        <p:nvSpPr>
          <p:cNvPr id="33" name="Oval 32"/>
          <p:cNvSpPr/>
          <p:nvPr/>
        </p:nvSpPr>
        <p:spPr>
          <a:xfrm>
            <a:off x="548640" y="4507992"/>
            <a:ext cx="502920" cy="502920"/>
          </a:xfrm>
          <a:prstGeom prst="ellipse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548640" y="4553712"/>
            <a:ext cx="502920" cy="45720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05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77240" y="5010912"/>
            <a:ext cx="36576" cy="155448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36" name="Rectangle 35"/>
          <p:cNvSpPr/>
          <p:nvPr/>
        </p:nvSpPr>
        <p:spPr>
          <a:xfrm>
            <a:off x="1325880" y="4462272"/>
            <a:ext cx="10287000" cy="59436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37" name="TextBox 36"/>
          <p:cNvSpPr txBox="1"/>
          <p:nvPr/>
        </p:nvSpPr>
        <p:spPr>
          <a:xfrm>
            <a:off x="1554480" y="4581144"/>
            <a:ext cx="4114800" cy="365760"/>
          </a:xfrm>
          <a:prstGeom prst="rect">
            <a:avLst/>
          </a:prstGeom>
          <a:noFill/>
        </p:spPr>
        <p:txBody>
          <a:bodyPr wrap="square" lIns="45720" tIns="18288" rIns="45720" bIns="18288" anchor="ctr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ambria"/>
              </a:rPr>
              <a:t>views.py を編集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760720" y="4581144"/>
            <a:ext cx="13716" cy="365760"/>
          </a:xfrm>
          <a:prstGeom prst="rect">
            <a:avLst/>
          </a:prstGeom>
          <a:solidFill>
            <a:srgbClr val="E2E8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39" name="TextBox 38"/>
          <p:cNvSpPr txBox="1"/>
          <p:nvPr/>
        </p:nvSpPr>
        <p:spPr>
          <a:xfrm>
            <a:off x="5943600" y="4581144"/>
            <a:ext cx="5486400" cy="365760"/>
          </a:xfrm>
          <a:prstGeom prst="rect">
            <a:avLst/>
          </a:prstGeom>
          <a:noFill/>
        </p:spPr>
        <p:txBody>
          <a:bodyPr wrap="square" lIns="45720" tIns="18288" rIns="45720" bIns="18288" anchor="ctr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render() で context を渡す</a:t>
            </a:r>
          </a:p>
        </p:txBody>
      </p:sp>
      <p:sp>
        <p:nvSpPr>
          <p:cNvPr id="40" name="Oval 39"/>
          <p:cNvSpPr/>
          <p:nvPr/>
        </p:nvSpPr>
        <p:spPr>
          <a:xfrm>
            <a:off x="548640" y="5166360"/>
            <a:ext cx="502920" cy="502920"/>
          </a:xfrm>
          <a:prstGeom prst="ellipse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548640" y="5212080"/>
            <a:ext cx="502920" cy="45720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06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77240" y="5669280"/>
            <a:ext cx="36576" cy="155448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43" name="Rectangle 42"/>
          <p:cNvSpPr/>
          <p:nvPr/>
        </p:nvSpPr>
        <p:spPr>
          <a:xfrm>
            <a:off x="1325880" y="5120640"/>
            <a:ext cx="10287000" cy="59436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44" name="TextBox 43"/>
          <p:cNvSpPr txBox="1"/>
          <p:nvPr/>
        </p:nvSpPr>
        <p:spPr>
          <a:xfrm>
            <a:off x="1554480" y="5239512"/>
            <a:ext cx="4114800" cy="365760"/>
          </a:xfrm>
          <a:prstGeom prst="rect">
            <a:avLst/>
          </a:prstGeom>
          <a:noFill/>
        </p:spPr>
        <p:txBody>
          <a:bodyPr wrap="square" lIns="45720" tIns="18288" rIns="45720" bIns="18288" anchor="ctr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ambria"/>
              </a:rPr>
              <a:t>urls.py を設定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760720" y="5239512"/>
            <a:ext cx="13716" cy="365760"/>
          </a:xfrm>
          <a:prstGeom prst="rect">
            <a:avLst/>
          </a:prstGeom>
          <a:solidFill>
            <a:srgbClr val="E2E8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46" name="TextBox 45"/>
          <p:cNvSpPr txBox="1"/>
          <p:nvPr/>
        </p:nvSpPr>
        <p:spPr>
          <a:xfrm>
            <a:off x="5943600" y="5239512"/>
            <a:ext cx="5486400" cy="365760"/>
          </a:xfrm>
          <a:prstGeom prst="rect">
            <a:avLst/>
          </a:prstGeom>
          <a:noFill/>
        </p:spPr>
        <p:txBody>
          <a:bodyPr wrap="square" lIns="45720" tIns="18288" rIns="45720" bIns="18288" anchor="ctr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game側 + server側 (include)</a:t>
            </a:r>
          </a:p>
        </p:txBody>
      </p:sp>
      <p:sp>
        <p:nvSpPr>
          <p:cNvPr id="47" name="Oval 46"/>
          <p:cNvSpPr/>
          <p:nvPr/>
        </p:nvSpPr>
        <p:spPr>
          <a:xfrm>
            <a:off x="548640" y="5824728"/>
            <a:ext cx="502920" cy="502920"/>
          </a:xfrm>
          <a:prstGeom prst="ellipse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48" name="TextBox 47"/>
          <p:cNvSpPr txBox="1"/>
          <p:nvPr/>
        </p:nvSpPr>
        <p:spPr>
          <a:xfrm>
            <a:off x="548640" y="5870448"/>
            <a:ext cx="502920" cy="45720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07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325880" y="5779008"/>
            <a:ext cx="10287000" cy="59436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50" name="TextBox 49"/>
          <p:cNvSpPr txBox="1"/>
          <p:nvPr/>
        </p:nvSpPr>
        <p:spPr>
          <a:xfrm>
            <a:off x="1554480" y="5897880"/>
            <a:ext cx="4114800" cy="365760"/>
          </a:xfrm>
          <a:prstGeom prst="rect">
            <a:avLst/>
          </a:prstGeom>
          <a:noFill/>
        </p:spPr>
        <p:txBody>
          <a:bodyPr wrap="square" lIns="45720" tIns="18288" rIns="45720" bIns="18288" anchor="ctr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ambria"/>
              </a:rPr>
              <a:t>ブラウザで確認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760720" y="5897880"/>
            <a:ext cx="13716" cy="365760"/>
          </a:xfrm>
          <a:prstGeom prst="rect">
            <a:avLst/>
          </a:prstGeom>
          <a:solidFill>
            <a:srgbClr val="E2E8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52" name="TextBox 51"/>
          <p:cNvSpPr txBox="1"/>
          <p:nvPr/>
        </p:nvSpPr>
        <p:spPr>
          <a:xfrm>
            <a:off x="5943600" y="5897880"/>
            <a:ext cx="5486400" cy="365760"/>
          </a:xfrm>
          <a:prstGeom prst="rect">
            <a:avLst/>
          </a:prstGeom>
          <a:noFill/>
        </p:spPr>
        <p:txBody>
          <a:bodyPr wrap="square" lIns="45720" tIns="18288" rIns="45720" bIns="18288" anchor="ctr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http://localhost:8000/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第3章 — Djangoプロジェクトを始める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12 / 18</a:t>
            </a:r>
          </a:p>
        </p:txBody>
      </p:sp>
      <p:pic>
        <p:nvPicPr>
          <p:cNvPr id="55" name="slide_12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5"/>
                </p:tgtEl>
              </p:cMediaNode>
            </p:audio>
          </p:childTnLst>
        </p:cTn>
      </p:par>
    </p:tnLst>
  </p:timing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THE CODE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Hello, World! の3つのファイル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828800"/>
            <a:ext cx="3657600" cy="4434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548640" y="1828800"/>
            <a:ext cx="73152" cy="4434840"/>
          </a:xfrm>
          <a:prstGeom prst="rect">
            <a:avLst/>
          </a:prstGeom>
          <a:solidFill>
            <a:srgbClr val="EC48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777240" y="1993392"/>
            <a:ext cx="329184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onsolas"/>
              </a:rPr>
              <a:t>views.py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240" y="2286000"/>
            <a:ext cx="329184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000" b="0" i="1">
                <a:solidFill>
                  <a:srgbClr val="EC4899"/>
                </a:solidFill>
                <a:latin typeface="Calibri"/>
              </a:rPr>
              <a:t>Pythonロジック</a:t>
            </a:r>
          </a:p>
        </p:txBody>
      </p:sp>
      <p:sp>
        <p:nvSpPr>
          <p:cNvPr id="9" name="Rectangle 8"/>
          <p:cNvSpPr/>
          <p:nvPr/>
        </p:nvSpPr>
        <p:spPr>
          <a:xfrm>
            <a:off x="731520" y="2606040"/>
            <a:ext cx="3291840" cy="352044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868680" y="2715768"/>
            <a:ext cx="3017520" cy="33375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0" i="0">
                <a:solidFill>
                  <a:srgbClr val="CBD5E1"/>
                </a:solidFill>
                <a:latin typeface="Consolas"/>
              </a:rPr>
              <a:t>from django.shortcuts import render
from datetime import datetime
</a:t>
            </a:r>
            <a:r>
              <a:rPr sz="900" b="0" i="0">
                <a:solidFill>
                  <a:srgbClr val="F59E0B"/>
                </a:solidFill>
                <a:latin typeface="Consolas"/>
              </a:rPr>
              <a:t>def home(request):
</a:t>
            </a:r>
            <a:r>
              <a:rPr sz="900" b="0" i="0">
                <a:solidFill>
                  <a:srgbClr val="CBD5E1"/>
                </a:solidFill>
                <a:latin typeface="Consolas"/>
              </a:rPr>
              <a:t>    context = {
        'current_time':
        datetime.now()
            .strftime('%Y...')
    }
</a:t>
            </a:r>
            <a:r>
              <a:rPr sz="900" b="0" i="0">
                <a:solidFill>
                  <a:srgbClr val="F59E0B"/>
                </a:solidFill>
                <a:latin typeface="Consolas"/>
              </a:rPr>
              <a:t>    return render(
</a:t>
            </a:r>
            <a:r>
              <a:rPr sz="900" b="0" i="0">
                <a:solidFill>
                  <a:srgbClr val="CBD5E1"/>
                </a:solidFill>
                <a:latin typeface="Consolas"/>
              </a:rPr>
              <a:t>        request,
</a:t>
            </a:r>
            <a:r>
              <a:rPr sz="900" b="0" i="0">
                <a:solidFill>
                  <a:srgbClr val="10B981"/>
                </a:solidFill>
                <a:latin typeface="Consolas"/>
              </a:rPr>
              <a:t>        'game/home.html',
</a:t>
            </a:r>
            <a:r>
              <a:rPr sz="900" b="0" i="0">
                <a:solidFill>
                  <a:srgbClr val="CBD5E1"/>
                </a:solidFill>
                <a:latin typeface="Consolas"/>
              </a:rPr>
              <a:t>        context,
</a:t>
            </a:r>
            <a:r>
              <a:rPr sz="900" b="0" i="0">
                <a:solidFill>
                  <a:srgbClr val="F59E0B"/>
                </a:solidFill>
                <a:latin typeface="Consolas"/>
              </a:rPr>
              <a:t>    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97680" y="1828800"/>
            <a:ext cx="3657600" cy="4434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4297680" y="1828800"/>
            <a:ext cx="73152" cy="4434840"/>
          </a:xfrm>
          <a:prstGeom prst="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4526280" y="1993392"/>
            <a:ext cx="329184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onsolas"/>
              </a:rPr>
              <a:t>home.html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26280" y="2286000"/>
            <a:ext cx="329184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000" b="0" i="1">
                <a:solidFill>
                  <a:srgbClr val="8B5CF6"/>
                </a:solidFill>
                <a:latin typeface="Calibri"/>
              </a:rPr>
              <a:t>テンプレート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80560" y="2606040"/>
            <a:ext cx="3291840" cy="352044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4617720" y="2715768"/>
            <a:ext cx="3017520" cy="33375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0" i="0">
                <a:solidFill>
                  <a:srgbClr val="CBD5E1"/>
                </a:solidFill>
                <a:latin typeface="Consolas"/>
              </a:rPr>
              <a:t>&lt;!DOCTYPE html&gt;
&lt;html lang="ja"&gt;
&lt;head&gt;
  &lt;meta charset="UTF-8"&gt;
  &lt;title&gt;冒険ゲーム&lt;/title&gt;
&lt;/head&gt;
&lt;body&gt;
  &lt;h1&gt;廃墟研究所&lt;/h1&gt;
  &lt;p&gt;現在の時刻:
    </a:t>
            </a:r>
            <a:r>
              <a:rPr sz="900" b="0" i="0">
                <a:solidFill>
                  <a:srgbClr val="F59E0B"/>
                </a:solidFill>
                <a:latin typeface="Consolas"/>
              </a:rPr>
              <a:t>{{ current_time }}
</a:t>
            </a:r>
            <a:r>
              <a:rPr sz="900" b="0" i="0">
                <a:solidFill>
                  <a:srgbClr val="CBD5E1"/>
                </a:solidFill>
                <a:latin typeface="Consolas"/>
              </a:rPr>
              <a:t>  &lt;/p&gt;
&lt;/body&gt;
&lt;/html&gt;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046720" y="1828800"/>
            <a:ext cx="3657600" cy="4434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18" name="Rectangle 17"/>
          <p:cNvSpPr/>
          <p:nvPr/>
        </p:nvSpPr>
        <p:spPr>
          <a:xfrm>
            <a:off x="8046720" y="1828800"/>
            <a:ext cx="73152" cy="443484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8275320" y="1993392"/>
            <a:ext cx="329184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onsolas"/>
              </a:rPr>
              <a:t>urls.py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75320" y="2286000"/>
            <a:ext cx="329184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000" b="0" i="1">
                <a:solidFill>
                  <a:srgbClr val="F59E0B"/>
                </a:solidFill>
                <a:latin typeface="Calibri"/>
              </a:rPr>
              <a:t>URL ルーティング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229600" y="2606040"/>
            <a:ext cx="3291840" cy="352044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8366760" y="2715768"/>
            <a:ext cx="3017520" cy="33375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0" i="0">
                <a:solidFill>
                  <a:srgbClr val="10B981"/>
                </a:solidFill>
                <a:latin typeface="Consolas"/>
              </a:rPr>
              <a:t># game/urls.py
</a:t>
            </a:r>
            <a:r>
              <a:rPr sz="900" b="0" i="0">
                <a:solidFill>
                  <a:srgbClr val="CBD5E1"/>
                </a:solidFill>
                <a:latin typeface="Consolas"/>
              </a:rPr>
              <a:t>from django.urls import path
from . import views
</a:t>
            </a:r>
            <a:r>
              <a:rPr sz="900" b="0" i="0">
                <a:solidFill>
                  <a:srgbClr val="F59E0B"/>
                </a:solidFill>
                <a:latin typeface="Consolas"/>
              </a:rPr>
              <a:t>urlpatterns = [
</a:t>
            </a:r>
            <a:r>
              <a:rPr sz="900" b="0" i="0">
                <a:solidFill>
                  <a:srgbClr val="CBD5E1"/>
                </a:solidFill>
                <a:latin typeface="Consolas"/>
              </a:rPr>
              <a:t>    path('', views.home,
         name='home'),
</a:t>
            </a:r>
            <a:r>
              <a:rPr sz="900" b="0" i="0">
                <a:solidFill>
                  <a:srgbClr val="F59E0B"/>
                </a:solidFill>
                <a:latin typeface="Consolas"/>
              </a:rPr>
              <a:t>]
</a:t>
            </a:r>
            <a:r>
              <a:rPr sz="900" b="0" i="0">
                <a:solidFill>
                  <a:srgbClr val="10B981"/>
                </a:solidFill>
                <a:latin typeface="Consolas"/>
              </a:rPr>
              <a:t># server/urls.py
</a:t>
            </a:r>
            <a:r>
              <a:rPr sz="900" b="0" i="0">
                <a:solidFill>
                  <a:srgbClr val="F59E0B"/>
                </a:solidFill>
                <a:latin typeface="Consolas"/>
              </a:rPr>
              <a:t>urlpatterns = [
</a:t>
            </a:r>
            <a:r>
              <a:rPr sz="900" b="0" i="0">
                <a:solidFill>
                  <a:srgbClr val="CBD5E1"/>
                </a:solidFill>
                <a:latin typeface="Consolas"/>
              </a:rPr>
              <a:t>    path('admin/',
         admin.site.urls),
    path('',
         include(
           'game.urls')),
</a:t>
            </a:r>
            <a:r>
              <a:rPr sz="900" b="0" i="0">
                <a:solidFill>
                  <a:srgbClr val="F59E0B"/>
                </a:solidFill>
                <a:latin typeface="Consolas"/>
              </a:rPr>
              <a:t>]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第3章 — Djangoプロジェクトを始める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13 / 18</a:t>
            </a:r>
          </a:p>
        </p:txBody>
      </p:sp>
      <p:pic>
        <p:nvPicPr>
          <p:cNvPr id="25" name="slide_13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5"/>
                </p:tgtEl>
              </p:cMediaNode>
            </p:audio>
          </p:childTnLst>
        </p:cTn>
      </p:par>
    </p:tnLst>
  </p:timing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RESULT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ブラウザで動作を確認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783080"/>
            <a:ext cx="4846320" cy="4434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548640" y="1783080"/>
            <a:ext cx="73152" cy="4434840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777240" y="1965960"/>
            <a:ext cx="457200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000" b="1" i="0">
                <a:solidFill>
                  <a:srgbClr val="10B981"/>
                </a:solidFill>
                <a:latin typeface="Calibri"/>
              </a:rPr>
              <a:t>アクセスURL</a:t>
            </a:r>
          </a:p>
        </p:txBody>
      </p:sp>
      <p:sp>
        <p:nvSpPr>
          <p:cNvPr id="8" name="Rectangle 7"/>
          <p:cNvSpPr/>
          <p:nvPr/>
        </p:nvSpPr>
        <p:spPr>
          <a:xfrm>
            <a:off x="777240" y="2286000"/>
            <a:ext cx="4434840" cy="54864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960120" y="2331720"/>
            <a:ext cx="4251960" cy="457200"/>
          </a:xfrm>
          <a:prstGeom prst="rect">
            <a:avLst/>
          </a:prstGeom>
          <a:noFill/>
        </p:spPr>
        <p:txBody>
          <a:bodyPr wrap="square" lIns="45720" tIns="18288" rIns="45720" bIns="18288" anchor="ctr">
            <a:spAutoFit/>
          </a:bodyPr>
          <a:lstStyle/>
          <a:p>
            <a:pPr algn="l"/>
            <a:r>
              <a:rPr sz="1500" b="0" i="0">
                <a:solidFill>
                  <a:srgbClr val="F59E0B"/>
                </a:solidFill>
                <a:latin typeface="Consolas"/>
              </a:rPr>
              <a:t>http://localhost:8000/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7240" y="3017520"/>
            <a:ext cx="457200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200" b="1" i="0">
                <a:solidFill>
                  <a:srgbClr val="1E3A5F"/>
                </a:solidFill>
                <a:latin typeface="Calibri"/>
              </a:rPr>
              <a:t>確認ポイント</a:t>
            </a:r>
          </a:p>
        </p:txBody>
      </p:sp>
      <p:sp>
        <p:nvSpPr>
          <p:cNvPr id="11" name="Oval 10"/>
          <p:cNvSpPr/>
          <p:nvPr/>
        </p:nvSpPr>
        <p:spPr>
          <a:xfrm>
            <a:off x="868680" y="3502152"/>
            <a:ext cx="164592" cy="164592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868680" y="3493008"/>
            <a:ext cx="164592" cy="164592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/>
            <a:r>
              <a:rPr sz="10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43000" y="3456432"/>
            <a:ext cx="118872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200" b="1" i="0">
                <a:solidFill>
                  <a:srgbClr val="1E3A5F"/>
                </a:solidFill>
                <a:latin typeface="Calibri"/>
              </a:rPr>
              <a:t>タイトル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31720" y="3456432"/>
            <a:ext cx="292608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「廃墟研究所からの脱出」</a:t>
            </a:r>
          </a:p>
        </p:txBody>
      </p:sp>
      <p:sp>
        <p:nvSpPr>
          <p:cNvPr id="15" name="Oval 14"/>
          <p:cNvSpPr/>
          <p:nvPr/>
        </p:nvSpPr>
        <p:spPr>
          <a:xfrm>
            <a:off x="868680" y="4050792"/>
            <a:ext cx="164592" cy="164592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868680" y="4041648"/>
            <a:ext cx="164592" cy="164592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/>
            <a:r>
              <a:rPr sz="10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43000" y="4005072"/>
            <a:ext cx="118872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200" b="1" i="0">
                <a:solidFill>
                  <a:srgbClr val="1E3A5F"/>
                </a:solidFill>
                <a:latin typeface="Calibri"/>
              </a:rPr>
              <a:t>サブタイトル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31720" y="4005072"/>
            <a:ext cx="292608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Django + LLMで作るアドベンチャー</a:t>
            </a:r>
          </a:p>
        </p:txBody>
      </p:sp>
      <p:sp>
        <p:nvSpPr>
          <p:cNvPr id="19" name="Oval 18"/>
          <p:cNvSpPr/>
          <p:nvPr/>
        </p:nvSpPr>
        <p:spPr>
          <a:xfrm>
            <a:off x="868680" y="4599432"/>
            <a:ext cx="164592" cy="164592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868680" y="4590288"/>
            <a:ext cx="164592" cy="164592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/>
            <a:r>
              <a:rPr sz="10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43000" y="4553712"/>
            <a:ext cx="118872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200" b="1" i="0">
                <a:solidFill>
                  <a:srgbClr val="1E3A5F"/>
                </a:solidFill>
                <a:latin typeface="Calibri"/>
              </a:rPr>
              <a:t>動的データ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31720" y="4553712"/>
            <a:ext cx="292608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現在の時刻が表示される</a:t>
            </a:r>
          </a:p>
        </p:txBody>
      </p:sp>
      <p:sp>
        <p:nvSpPr>
          <p:cNvPr id="23" name="Oval 22"/>
          <p:cNvSpPr/>
          <p:nvPr/>
        </p:nvSpPr>
        <p:spPr>
          <a:xfrm>
            <a:off x="868680" y="5148071"/>
            <a:ext cx="164592" cy="164592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868680" y="5138927"/>
            <a:ext cx="164592" cy="164592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/>
            <a:r>
              <a:rPr sz="10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43000" y="5102351"/>
            <a:ext cx="118872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200" b="1" i="0">
                <a:solidFill>
                  <a:srgbClr val="1E3A5F"/>
                </a:solidFill>
                <a:latin typeface="Calibri"/>
              </a:rPr>
              <a:t>リロード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31720" y="5102351"/>
            <a:ext cx="292608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時刻が毎回更新される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760720" y="1783080"/>
            <a:ext cx="5852160" cy="4434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28" name="Rectangle 27"/>
          <p:cNvSpPr/>
          <p:nvPr/>
        </p:nvSpPr>
        <p:spPr>
          <a:xfrm>
            <a:off x="5760720" y="1783080"/>
            <a:ext cx="5852160" cy="457200"/>
          </a:xfrm>
          <a:prstGeom prst="rect">
            <a:avLst/>
          </a:prstGeom>
          <a:solidFill>
            <a:srgbClr val="F1F5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29" name="Oval 28"/>
          <p:cNvSpPr/>
          <p:nvPr/>
        </p:nvSpPr>
        <p:spPr>
          <a:xfrm>
            <a:off x="5897880" y="1920240"/>
            <a:ext cx="164592" cy="164592"/>
          </a:xfrm>
          <a:prstGeom prst="ellipse">
            <a:avLst/>
          </a:prstGeom>
          <a:solidFill>
            <a:srgbClr val="EF44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30" name="Oval 29"/>
          <p:cNvSpPr/>
          <p:nvPr/>
        </p:nvSpPr>
        <p:spPr>
          <a:xfrm>
            <a:off x="6126480" y="1920240"/>
            <a:ext cx="164592" cy="164592"/>
          </a:xfrm>
          <a:prstGeom prst="ellipse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31" name="Oval 30"/>
          <p:cNvSpPr/>
          <p:nvPr/>
        </p:nvSpPr>
        <p:spPr>
          <a:xfrm>
            <a:off x="6355080" y="1920240"/>
            <a:ext cx="164592" cy="164592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32" name="Rounded Rectangle 31"/>
          <p:cNvSpPr/>
          <p:nvPr/>
        </p:nvSpPr>
        <p:spPr>
          <a:xfrm>
            <a:off x="6766560" y="1874520"/>
            <a:ext cx="4663440" cy="274320"/>
          </a:xfrm>
          <a:prstGeom prst="round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33" name="TextBox 32"/>
          <p:cNvSpPr txBox="1"/>
          <p:nvPr/>
        </p:nvSpPr>
        <p:spPr>
          <a:xfrm>
            <a:off x="6858000" y="1901952"/>
            <a:ext cx="4480560" cy="228600"/>
          </a:xfrm>
          <a:prstGeom prst="rect">
            <a:avLst/>
          </a:prstGeom>
          <a:noFill/>
        </p:spPr>
        <p:txBody>
          <a:bodyPr wrap="square" lIns="45720" tIns="18288" rIns="45720" bIns="18288" anchor="ctr">
            <a:spAutoFit/>
          </a:bodyPr>
          <a:lstStyle/>
          <a:p>
            <a:pPr algn="l"/>
            <a:r>
              <a:rPr sz="1000" b="0" i="0">
                <a:solidFill>
                  <a:srgbClr val="64748B"/>
                </a:solidFill>
                <a:latin typeface="Consolas"/>
              </a:rPr>
              <a:t>localhost:8000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806440" y="2286000"/>
            <a:ext cx="5760720" cy="388620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35" name="Rounded Rectangle 34"/>
          <p:cNvSpPr/>
          <p:nvPr/>
        </p:nvSpPr>
        <p:spPr>
          <a:xfrm>
            <a:off x="6400800" y="2880360"/>
            <a:ext cx="4572000" cy="2514600"/>
          </a:xfrm>
          <a:prstGeom prst="round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36" name="TextBox 35"/>
          <p:cNvSpPr txBox="1"/>
          <p:nvPr/>
        </p:nvSpPr>
        <p:spPr>
          <a:xfrm>
            <a:off x="6766560" y="3246120"/>
            <a:ext cx="3840480" cy="64008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2400" b="1" i="0">
                <a:solidFill>
                  <a:srgbClr val="0F172A"/>
                </a:solidFill>
                <a:latin typeface="Cambria"/>
              </a:rPr>
              <a:t>廃墟研究所からの脱出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766560" y="3977640"/>
            <a:ext cx="384048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300" b="0" i="0">
                <a:solidFill>
                  <a:srgbClr val="64748B"/>
                </a:solidFill>
                <a:latin typeface="Calibri"/>
              </a:rPr>
              <a:t>Django + LLM で作るテキストアドベンチャー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766560" y="4434840"/>
            <a:ext cx="384048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現在の時刻: 2026年04月25日 14:32:11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第3章 — Djangoプロジェクトを始める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14 / 18</a:t>
            </a:r>
          </a:p>
        </p:txBody>
      </p:sp>
      <p:pic>
        <p:nvPicPr>
          <p:cNvPr id="41" name="slide_14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1"/>
                </p:tgtEl>
              </p:cMediaNode>
            </p:audio>
          </p:childTnLst>
        </p:cTn>
      </p:par>
    </p:tnLst>
  </p:timing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E3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080" y="2377440"/>
            <a:ext cx="365760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400" b="1" i="0">
                <a:solidFill>
                  <a:srgbClr val="F59E0B"/>
                </a:solidFill>
                <a:latin typeface="Calibri"/>
              </a:rPr>
              <a:t>PART 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2743200"/>
            <a:ext cx="10972800" cy="109728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5400" b="1" i="0">
                <a:solidFill>
                  <a:srgbClr val="FFFFFF"/>
                </a:solidFill>
                <a:latin typeface="Cambria"/>
              </a:rPr>
              <a:t>管理画面・つまずき・Git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3840480"/>
            <a:ext cx="10972800" cy="45720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800" b="0" i="0">
                <a:solidFill>
                  <a:srgbClr val="CBD5E1"/>
                </a:solidFill>
                <a:latin typeface="Calibri"/>
              </a:rPr>
              <a:t>仕上げと、よくあるエラーの備え</a:t>
            </a:r>
          </a:p>
        </p:txBody>
      </p:sp>
      <p:sp>
        <p:nvSpPr>
          <p:cNvPr id="6" name="Rectangle 5"/>
          <p:cNvSpPr/>
          <p:nvPr/>
        </p:nvSpPr>
        <p:spPr>
          <a:xfrm>
            <a:off x="640080" y="4572000"/>
            <a:ext cx="914400" cy="73152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pic>
        <p:nvPicPr>
          <p:cNvPr id="7" name="slide_15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audio>
          </p:childTnLst>
        </p:cTn>
      </p:par>
    </p:tnLst>
  </p:timing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ADMIN PANEL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管理画面 — Djangoの最強機能のひとつ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783080"/>
            <a:ext cx="5486400" cy="4434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548640" y="1783080"/>
            <a:ext cx="73152" cy="4434840"/>
          </a:xfrm>
          <a:prstGeom prst="rect">
            <a:avLst/>
          </a:prstGeom>
          <a:solidFill>
            <a:srgbClr val="EC48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777240" y="1965960"/>
            <a:ext cx="457200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000" b="1" i="0">
                <a:solidFill>
                  <a:srgbClr val="EC4899"/>
                </a:solidFill>
                <a:latin typeface="Calibri"/>
              </a:rPr>
              <a:t>セットアップ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240" y="2240280"/>
            <a:ext cx="5029200" cy="45720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2000" b="1" i="0">
                <a:solidFill>
                  <a:srgbClr val="1E3A5F"/>
                </a:solidFill>
                <a:latin typeface="Cambria"/>
              </a:rPr>
              <a:t>2コマンドで完了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240" y="2880360"/>
            <a:ext cx="502920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100" b="1" i="0">
                <a:solidFill>
                  <a:srgbClr val="EC4899"/>
                </a:solidFill>
                <a:latin typeface="Calibri"/>
              </a:rPr>
              <a:t>STEP 1 — スーパーユーザー作成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7240" y="3154680"/>
            <a:ext cx="5029200" cy="50292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914400" y="3200400"/>
            <a:ext cx="4846320" cy="411480"/>
          </a:xfrm>
          <a:prstGeom prst="rect">
            <a:avLst/>
          </a:prstGeom>
          <a:noFill/>
        </p:spPr>
        <p:txBody>
          <a:bodyPr wrap="square" lIns="45720" tIns="18288" rIns="45720" bIns="18288" anchor="ctr">
            <a:spAutoFit/>
          </a:bodyPr>
          <a:lstStyle/>
          <a:p>
            <a:pPr algn="l"/>
            <a:r>
              <a:rPr sz="1100" b="0" i="0">
                <a:solidFill>
                  <a:srgbClr val="10B981"/>
                </a:solidFill>
                <a:latin typeface="Consolas"/>
              </a:rPr>
              <a:t>$ uv run python manage.py createsuperuser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7240" y="3749039"/>
            <a:ext cx="5029200" cy="3200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000" b="0" i="1">
                <a:solidFill>
                  <a:srgbClr val="64748B"/>
                </a:solidFill>
                <a:latin typeface="Calibri"/>
              </a:rPr>
              <a:t>→ 対話形式で username / email / password を入力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7240" y="4206240"/>
            <a:ext cx="502920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100" b="1" i="0">
                <a:solidFill>
                  <a:srgbClr val="EC4899"/>
                </a:solidFill>
                <a:latin typeface="Calibri"/>
              </a:rPr>
              <a:t>STEP 2 — サーバー起動 &amp; アクセス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77240" y="4480560"/>
            <a:ext cx="5029200" cy="50292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914400" y="4526280"/>
            <a:ext cx="4846320" cy="411480"/>
          </a:xfrm>
          <a:prstGeom prst="rect">
            <a:avLst/>
          </a:prstGeom>
          <a:noFill/>
        </p:spPr>
        <p:txBody>
          <a:bodyPr wrap="square" lIns="45720" tIns="18288" rIns="45720" bIns="18288" anchor="ctr">
            <a:spAutoFit/>
          </a:bodyPr>
          <a:lstStyle/>
          <a:p>
            <a:pPr algn="l"/>
            <a:r>
              <a:rPr sz="1100" b="0" i="0">
                <a:solidFill>
                  <a:srgbClr val="10B981"/>
                </a:solidFill>
                <a:latin typeface="Consolas"/>
              </a:rPr>
              <a:t>$ uv run python manage.py runserver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77240" y="5074920"/>
            <a:ext cx="5029200" cy="50292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914400" y="5120640"/>
            <a:ext cx="4846320" cy="411480"/>
          </a:xfrm>
          <a:prstGeom prst="rect">
            <a:avLst/>
          </a:prstGeom>
          <a:noFill/>
        </p:spPr>
        <p:txBody>
          <a:bodyPr wrap="square" lIns="45720" tIns="18288" rIns="45720" bIns="18288" anchor="ctr">
            <a:spAutoFit/>
          </a:bodyPr>
          <a:lstStyle/>
          <a:p>
            <a:pPr algn="l"/>
            <a:r>
              <a:rPr sz="1200" b="0" i="0">
                <a:solidFill>
                  <a:srgbClr val="F59E0B"/>
                </a:solidFill>
                <a:latin typeface="Consolas"/>
              </a:rPr>
              <a:t>http://localhost:8000/admin/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7240" y="5715000"/>
            <a:ext cx="502920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000" b="0" i="1">
                <a:solidFill>
                  <a:srgbClr val="64748B"/>
                </a:solidFill>
                <a:latin typeface="Calibri"/>
              </a:rPr>
              <a:t>ログインすればダッシュボード表示。Users / Groups から始まる。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63640" y="1783080"/>
            <a:ext cx="534924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管理画面でできること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263640" y="2331720"/>
            <a:ext cx="5349240" cy="8686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21" name="Rectangle 20"/>
          <p:cNvSpPr/>
          <p:nvPr/>
        </p:nvSpPr>
        <p:spPr>
          <a:xfrm>
            <a:off x="6263640" y="2331720"/>
            <a:ext cx="54864" cy="86868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22" name="Oval 21"/>
          <p:cNvSpPr/>
          <p:nvPr/>
        </p:nvSpPr>
        <p:spPr>
          <a:xfrm>
            <a:off x="6492240" y="2468880"/>
            <a:ext cx="594360" cy="594360"/>
          </a:xfrm>
          <a:prstGeom prst="ellipse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6492240" y="2496312"/>
            <a:ext cx="594360" cy="5486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/>
            <a:r>
              <a:rPr sz="2200" b="1" i="0">
                <a:solidFill>
                  <a:srgbClr val="FFFFFF"/>
                </a:solidFill>
                <a:latin typeface="Cambria"/>
              </a:rPr>
              <a:t>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23760" y="2450592"/>
            <a:ext cx="182880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Create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23760" y="2788920"/>
            <a:ext cx="420624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alibri"/>
              </a:rPr>
              <a:t>データの追加（フォーム自動生成）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63640" y="3291840"/>
            <a:ext cx="5349240" cy="8686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27" name="Rectangle 26"/>
          <p:cNvSpPr/>
          <p:nvPr/>
        </p:nvSpPr>
        <p:spPr>
          <a:xfrm>
            <a:off x="6263640" y="3291840"/>
            <a:ext cx="54864" cy="868680"/>
          </a:xfrm>
          <a:prstGeom prst="rect">
            <a:avLst/>
          </a:prstGeom>
          <a:solidFill>
            <a:srgbClr val="0D94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28" name="Oval 27"/>
          <p:cNvSpPr/>
          <p:nvPr/>
        </p:nvSpPr>
        <p:spPr>
          <a:xfrm>
            <a:off x="6492240" y="3429000"/>
            <a:ext cx="594360" cy="594360"/>
          </a:xfrm>
          <a:prstGeom prst="ellipse">
            <a:avLst/>
          </a:prstGeom>
          <a:solidFill>
            <a:srgbClr val="0D94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6492240" y="3456432"/>
            <a:ext cx="594360" cy="5486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/>
            <a:r>
              <a:rPr sz="2200" b="1" i="0">
                <a:solidFill>
                  <a:srgbClr val="FFFFFF"/>
                </a:solidFill>
                <a:latin typeface="Cambria"/>
              </a:rPr>
              <a:t>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223760" y="3410712"/>
            <a:ext cx="182880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Read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223760" y="3749040"/>
            <a:ext cx="420624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alibri"/>
              </a:rPr>
              <a:t>一覧表示・検索・フィルタリング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263640" y="4251960"/>
            <a:ext cx="5349240" cy="8686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33" name="Rectangle 32"/>
          <p:cNvSpPr/>
          <p:nvPr/>
        </p:nvSpPr>
        <p:spPr>
          <a:xfrm>
            <a:off x="6263640" y="4251960"/>
            <a:ext cx="54864" cy="86868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34" name="Oval 33"/>
          <p:cNvSpPr/>
          <p:nvPr/>
        </p:nvSpPr>
        <p:spPr>
          <a:xfrm>
            <a:off x="6492240" y="4389120"/>
            <a:ext cx="594360" cy="594360"/>
          </a:xfrm>
          <a:prstGeom prst="ellipse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35" name="TextBox 34"/>
          <p:cNvSpPr txBox="1"/>
          <p:nvPr/>
        </p:nvSpPr>
        <p:spPr>
          <a:xfrm>
            <a:off x="6492240" y="4416552"/>
            <a:ext cx="594360" cy="5486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/>
            <a:r>
              <a:rPr sz="2200" b="1" i="0">
                <a:solidFill>
                  <a:srgbClr val="FFFFFF"/>
                </a:solidFill>
                <a:latin typeface="Cambria"/>
              </a:rPr>
              <a:t>U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223760" y="4370832"/>
            <a:ext cx="182880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Update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223760" y="4709160"/>
            <a:ext cx="420624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alibri"/>
              </a:rPr>
              <a:t>データ編集（バリデーション付き）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263640" y="5212080"/>
            <a:ext cx="5349240" cy="8686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39" name="Rectangle 38"/>
          <p:cNvSpPr/>
          <p:nvPr/>
        </p:nvSpPr>
        <p:spPr>
          <a:xfrm>
            <a:off x="6263640" y="5212080"/>
            <a:ext cx="54864" cy="868680"/>
          </a:xfrm>
          <a:prstGeom prst="rect">
            <a:avLst/>
          </a:prstGeom>
          <a:solidFill>
            <a:srgbClr val="EF44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40" name="Oval 39"/>
          <p:cNvSpPr/>
          <p:nvPr/>
        </p:nvSpPr>
        <p:spPr>
          <a:xfrm>
            <a:off x="6492240" y="5349240"/>
            <a:ext cx="594360" cy="594360"/>
          </a:xfrm>
          <a:prstGeom prst="ellipse">
            <a:avLst/>
          </a:prstGeom>
          <a:solidFill>
            <a:srgbClr val="EF44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6492240" y="5376672"/>
            <a:ext cx="594360" cy="5486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/>
            <a:r>
              <a:rPr sz="2200" b="1" i="0">
                <a:solidFill>
                  <a:srgbClr val="FFFFFF"/>
                </a:solidFill>
                <a:latin typeface="Cambria"/>
              </a:rPr>
              <a:t>D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23760" y="5330952"/>
            <a:ext cx="182880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Delete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23760" y="5669280"/>
            <a:ext cx="420624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alibri"/>
              </a:rPr>
              <a:t>データ削除（確認ダイアログ付き）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第3章 — Djangoプロジェクトを始める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16 / 18</a:t>
            </a:r>
          </a:p>
        </p:txBody>
      </p:sp>
      <p:pic>
        <p:nvPicPr>
          <p:cNvPr id="46" name="slide_16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6"/>
                </p:tgtEl>
              </p:cMediaNode>
            </p:audio>
          </p:childTnLst>
        </p:cTn>
      </p:par>
    </p:tnLst>
  </p:timing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TROUBLESHOOTING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つまずきポイント TOP 6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828800"/>
            <a:ext cx="3657600" cy="2148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548640" y="1828800"/>
            <a:ext cx="73152" cy="2148840"/>
          </a:xfrm>
          <a:prstGeom prst="rect">
            <a:avLst/>
          </a:prstGeom>
          <a:solidFill>
            <a:srgbClr val="EF44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777240" y="1993392"/>
            <a:ext cx="64008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400" b="1" i="0">
                <a:solidFill>
                  <a:srgbClr val="EF4444"/>
                </a:solidFill>
                <a:latin typeface="Cambria"/>
              </a:rPr>
              <a:t>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25880" y="2011680"/>
            <a:ext cx="269748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alibri"/>
              </a:rPr>
              <a:t>python が無い</a:t>
            </a:r>
          </a:p>
        </p:txBody>
      </p:sp>
      <p:sp>
        <p:nvSpPr>
          <p:cNvPr id="9" name="Rectangle 8"/>
          <p:cNvSpPr/>
          <p:nvPr/>
        </p:nvSpPr>
        <p:spPr>
          <a:xfrm>
            <a:off x="777240" y="2514600"/>
            <a:ext cx="3246120" cy="64008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868680" y="2560320"/>
            <a:ext cx="3108960" cy="548640"/>
          </a:xfrm>
          <a:prstGeom prst="rect">
            <a:avLst/>
          </a:prstGeom>
          <a:noFill/>
        </p:spPr>
        <p:txBody>
          <a:bodyPr wrap="square" lIns="45720" tIns="18288" rIns="45720" bIns="18288" anchor="ctr">
            <a:spAutoFit/>
          </a:bodyPr>
          <a:lstStyle/>
          <a:p>
            <a:pPr algn="l"/>
            <a:r>
              <a:rPr sz="1000" b="0" i="0">
                <a:solidFill>
                  <a:srgbClr val="EF4444"/>
                </a:solidFill>
                <a:latin typeface="Consolas"/>
              </a:rPr>
              <a:t>command not found: python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7240" y="3246120"/>
            <a:ext cx="3291840" cy="64008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→ uv run python を使う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97680" y="1828800"/>
            <a:ext cx="3657600" cy="2148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4297680" y="1828800"/>
            <a:ext cx="73152" cy="214884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4526280" y="1993392"/>
            <a:ext cx="64008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400" b="1" i="0">
                <a:solidFill>
                  <a:srgbClr val="F59E0B"/>
                </a:solidFill>
                <a:latin typeface="Cambria"/>
              </a:rPr>
              <a:t>02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74920" y="2011680"/>
            <a:ext cx="269748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alibri"/>
              </a:rPr>
              <a:t>django-admin が無い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26280" y="2514600"/>
            <a:ext cx="3246120" cy="64008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4617720" y="2560320"/>
            <a:ext cx="3108960" cy="548640"/>
          </a:xfrm>
          <a:prstGeom prst="rect">
            <a:avLst/>
          </a:prstGeom>
          <a:noFill/>
        </p:spPr>
        <p:txBody>
          <a:bodyPr wrap="square" lIns="45720" tIns="18288" rIns="45720" bIns="18288" anchor="ctr">
            <a:spAutoFit/>
          </a:bodyPr>
          <a:lstStyle/>
          <a:p>
            <a:pPr algn="l"/>
            <a:r>
              <a:rPr sz="1000" b="0" i="0">
                <a:solidFill>
                  <a:srgbClr val="EF4444"/>
                </a:solidFill>
                <a:latin typeface="Consolas"/>
              </a:rPr>
              <a:t>django-admin: command not found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26280" y="3246120"/>
            <a:ext cx="3291840" cy="64008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→ uv run django-admin / uv add django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046720" y="1828800"/>
            <a:ext cx="3657600" cy="2148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8046720" y="1828800"/>
            <a:ext cx="73152" cy="2148840"/>
          </a:xfrm>
          <a:prstGeom prst="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8275320" y="1993392"/>
            <a:ext cx="64008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400" b="1" i="0">
                <a:solidFill>
                  <a:srgbClr val="8B5CF6"/>
                </a:solidFill>
                <a:latin typeface="Cambria"/>
              </a:rPr>
              <a:t>03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23960" y="2011680"/>
            <a:ext cx="269748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alibri"/>
              </a:rPr>
              <a:t>ポートが既に使用中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275320" y="2514600"/>
            <a:ext cx="3246120" cy="64008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8366760" y="2560320"/>
            <a:ext cx="3108960" cy="548640"/>
          </a:xfrm>
          <a:prstGeom prst="rect">
            <a:avLst/>
          </a:prstGeom>
          <a:noFill/>
        </p:spPr>
        <p:txBody>
          <a:bodyPr wrap="square" lIns="45720" tIns="18288" rIns="45720" bIns="18288" anchor="ctr">
            <a:spAutoFit/>
          </a:bodyPr>
          <a:lstStyle/>
          <a:p>
            <a:pPr algn="l"/>
            <a:r>
              <a:rPr sz="1000" b="0" i="0">
                <a:solidFill>
                  <a:srgbClr val="EF4444"/>
                </a:solidFill>
                <a:latin typeface="Consolas"/>
              </a:rPr>
              <a:t>Error: That port is already in use.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75320" y="3246120"/>
            <a:ext cx="3291840" cy="64008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→ runserver 8001 で別ポート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48640" y="4114800"/>
            <a:ext cx="3657600" cy="2148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27" name="Rectangle 26"/>
          <p:cNvSpPr/>
          <p:nvPr/>
        </p:nvSpPr>
        <p:spPr>
          <a:xfrm>
            <a:off x="548640" y="4114800"/>
            <a:ext cx="73152" cy="214884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777240" y="4279392"/>
            <a:ext cx="64008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400" b="1" i="0">
                <a:solidFill>
                  <a:srgbClr val="3B82F6"/>
                </a:solidFill>
                <a:latin typeface="Cambria"/>
              </a:rPr>
              <a:t>04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25880" y="4297680"/>
            <a:ext cx="269748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alibri"/>
              </a:rPr>
              <a:t>ModuleNotFoundError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77240" y="4800600"/>
            <a:ext cx="3246120" cy="64008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31" name="TextBox 30"/>
          <p:cNvSpPr txBox="1"/>
          <p:nvPr/>
        </p:nvSpPr>
        <p:spPr>
          <a:xfrm>
            <a:off x="868680" y="4846320"/>
            <a:ext cx="3108960" cy="548640"/>
          </a:xfrm>
          <a:prstGeom prst="rect">
            <a:avLst/>
          </a:prstGeom>
          <a:noFill/>
        </p:spPr>
        <p:txBody>
          <a:bodyPr wrap="square" lIns="45720" tIns="18288" rIns="45720" bIns="18288" anchor="ctr">
            <a:spAutoFit/>
          </a:bodyPr>
          <a:lstStyle/>
          <a:p>
            <a:pPr algn="l"/>
            <a:r>
              <a:rPr sz="1000" b="0" i="0">
                <a:solidFill>
                  <a:srgbClr val="EF4444"/>
                </a:solidFill>
                <a:latin typeface="Consolas"/>
              </a:rPr>
              <a:t>No module named 'game'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77240" y="5532120"/>
            <a:ext cx="3291840" cy="64008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→ INSTALLED_APPS に追加 / 大文字確認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297680" y="4114800"/>
            <a:ext cx="3657600" cy="2148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34" name="Rectangle 33"/>
          <p:cNvSpPr/>
          <p:nvPr/>
        </p:nvSpPr>
        <p:spPr>
          <a:xfrm>
            <a:off x="4297680" y="4114800"/>
            <a:ext cx="73152" cy="2148840"/>
          </a:xfrm>
          <a:prstGeom prst="rect">
            <a:avLst/>
          </a:prstGeom>
          <a:solidFill>
            <a:srgbClr val="0D94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35" name="TextBox 34"/>
          <p:cNvSpPr txBox="1"/>
          <p:nvPr/>
        </p:nvSpPr>
        <p:spPr>
          <a:xfrm>
            <a:off x="4526280" y="4279392"/>
            <a:ext cx="64008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400" b="1" i="0">
                <a:solidFill>
                  <a:srgbClr val="0D9488"/>
                </a:solidFill>
                <a:latin typeface="Cambria"/>
              </a:rPr>
              <a:t>05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74920" y="4297680"/>
            <a:ext cx="269748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alibri"/>
              </a:rPr>
              <a:t>ImproperlyConfigured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526280" y="4800600"/>
            <a:ext cx="3246120" cy="64008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38" name="TextBox 37"/>
          <p:cNvSpPr txBox="1"/>
          <p:nvPr/>
        </p:nvSpPr>
        <p:spPr>
          <a:xfrm>
            <a:off x="4617720" y="4846320"/>
            <a:ext cx="3108960" cy="548640"/>
          </a:xfrm>
          <a:prstGeom prst="rect">
            <a:avLst/>
          </a:prstGeom>
          <a:noFill/>
        </p:spPr>
        <p:txBody>
          <a:bodyPr wrap="square" lIns="45720" tIns="18288" rIns="45720" bIns="18288" anchor="ctr">
            <a:spAutoFit/>
          </a:bodyPr>
          <a:lstStyle/>
          <a:p>
            <a:pPr algn="l"/>
            <a:r>
              <a:rPr sz="1000" b="0" i="0">
                <a:solidFill>
                  <a:srgbClr val="EF4444"/>
                </a:solidFill>
                <a:latin typeface="Consolas"/>
              </a:rPr>
              <a:t>SECRET_KEY setting must not be empty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526280" y="5532120"/>
            <a:ext cx="3291840" cy="64008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→ get_random_secret_key() で再生成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046720" y="4114800"/>
            <a:ext cx="3657600" cy="2148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41" name="Rectangle 40"/>
          <p:cNvSpPr/>
          <p:nvPr/>
        </p:nvSpPr>
        <p:spPr>
          <a:xfrm>
            <a:off x="8046720" y="4114800"/>
            <a:ext cx="73152" cy="2148840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42" name="TextBox 41"/>
          <p:cNvSpPr txBox="1"/>
          <p:nvPr/>
        </p:nvSpPr>
        <p:spPr>
          <a:xfrm>
            <a:off x="8275320" y="4279392"/>
            <a:ext cx="64008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400" b="1" i="0">
                <a:solidFill>
                  <a:srgbClr val="10B981"/>
                </a:solidFill>
                <a:latin typeface="Cambria"/>
              </a:rPr>
              <a:t>06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823960" y="4297680"/>
            <a:ext cx="269748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alibri"/>
              </a:rPr>
              <a:t>404 Not Found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275320" y="4800600"/>
            <a:ext cx="3246120" cy="64008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45" name="TextBox 44"/>
          <p:cNvSpPr txBox="1"/>
          <p:nvPr/>
        </p:nvSpPr>
        <p:spPr>
          <a:xfrm>
            <a:off x="8366760" y="4846320"/>
            <a:ext cx="3108960" cy="548640"/>
          </a:xfrm>
          <a:prstGeom prst="rect">
            <a:avLst/>
          </a:prstGeom>
          <a:noFill/>
        </p:spPr>
        <p:txBody>
          <a:bodyPr wrap="square" lIns="45720" tIns="18288" rIns="45720" bIns="18288" anchor="ctr">
            <a:spAutoFit/>
          </a:bodyPr>
          <a:lstStyle/>
          <a:p>
            <a:pPr algn="l"/>
            <a:r>
              <a:rPr sz="1000" b="0" i="0">
                <a:solidFill>
                  <a:srgbClr val="EF4444"/>
                </a:solidFill>
                <a:latin typeface="Consolas"/>
              </a:rPr>
              <a:t>Page not found (404)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275320" y="5532120"/>
            <a:ext cx="3291840" cy="64008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→ URL パターンを確認 / DEBUGページを読む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第3章 — Djangoプロジェクトを始める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17 / 18</a:t>
            </a:r>
          </a:p>
        </p:txBody>
      </p:sp>
      <p:pic>
        <p:nvPicPr>
          <p:cNvPr id="49" name="slide_17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9"/>
                </p:tgtEl>
              </p:cMediaNode>
            </p:audio>
          </p:childTnLst>
        </p:cTn>
      </p:par>
    </p:tnLst>
  </p:timing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080" y="548640"/>
            <a:ext cx="548640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400" b="1" i="0">
                <a:solidFill>
                  <a:srgbClr val="F59E0B"/>
                </a:solidFill>
                <a:latin typeface="Calibri"/>
              </a:rPr>
              <a:t>READY?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960120"/>
            <a:ext cx="10972800" cy="91440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3600" b="1" i="0">
                <a:solidFill>
                  <a:srgbClr val="FFFFFF"/>
                </a:solidFill>
                <a:latin typeface="Cambria"/>
              </a:rPr>
              <a:t>Hello, World! 達成 ＋ Git に保存。</a:t>
            </a:r>
          </a:p>
        </p:txBody>
      </p:sp>
      <p:sp>
        <p:nvSpPr>
          <p:cNvPr id="5" name="Rectangle 4"/>
          <p:cNvSpPr/>
          <p:nvPr/>
        </p:nvSpPr>
        <p:spPr>
          <a:xfrm>
            <a:off x="640080" y="2103120"/>
            <a:ext cx="5486400" cy="3200400"/>
          </a:xfrm>
          <a:prstGeom prst="rect">
            <a:avLst/>
          </a:prstGeom>
          <a:solidFill>
            <a:srgbClr val="1E3A5F"/>
          </a:solidFill>
          <a:ln w="9525">
            <a:solidFill>
              <a:srgbClr val="F59E0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868680" y="2240280"/>
            <a:ext cx="502920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300" b="1" i="0">
                <a:solidFill>
                  <a:srgbClr val="F59E0B"/>
                </a:solidFill>
                <a:latin typeface="Calibri"/>
              </a:rPr>
              <a:t>.gitignore — 除外しないと危険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0120" y="2743200"/>
            <a:ext cx="2011680" cy="3200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200" b="1" i="0">
                <a:solidFill>
                  <a:srgbClr val="10B981"/>
                </a:solidFill>
                <a:latin typeface="Consolas"/>
              </a:rPr>
              <a:t>__pycache__/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1800" y="2743200"/>
            <a:ext cx="274320" cy="3200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200" b="0" i="0">
                <a:solidFill>
                  <a:srgbClr val="CBD5E1"/>
                </a:solidFill>
                <a:latin typeface="Calibri"/>
              </a:rPr>
              <a:t>—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6120" y="2743200"/>
            <a:ext cx="2743200" cy="3200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100" b="0" i="0">
                <a:solidFill>
                  <a:srgbClr val="CBD5E1"/>
                </a:solidFill>
                <a:latin typeface="Calibri"/>
              </a:rPr>
              <a:t>Pythonの自動生成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0120" y="3200400"/>
            <a:ext cx="2011680" cy="3200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200" b="1" i="0">
                <a:solidFill>
                  <a:srgbClr val="10B981"/>
                </a:solidFill>
                <a:latin typeface="Consolas"/>
              </a:rPr>
              <a:t>*.pyc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71800" y="3200400"/>
            <a:ext cx="274320" cy="3200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200" b="0" i="0">
                <a:solidFill>
                  <a:srgbClr val="CBD5E1"/>
                </a:solidFill>
                <a:latin typeface="Calibri"/>
              </a:rPr>
              <a:t>—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46120" y="3200400"/>
            <a:ext cx="2743200" cy="3200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100" b="0" i="0">
                <a:solidFill>
                  <a:srgbClr val="CBD5E1"/>
                </a:solidFill>
                <a:latin typeface="Calibri"/>
              </a:rPr>
              <a:t>Pythonコンパイル済み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60120" y="3657600"/>
            <a:ext cx="2011680" cy="3200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200" b="1" i="0">
                <a:solidFill>
                  <a:srgbClr val="10B981"/>
                </a:solidFill>
                <a:latin typeface="Consolas"/>
              </a:rPr>
              <a:t>.venv/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71800" y="3657600"/>
            <a:ext cx="274320" cy="3200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200" b="0" i="0">
                <a:solidFill>
                  <a:srgbClr val="CBD5E1"/>
                </a:solidFill>
                <a:latin typeface="Calibri"/>
              </a:rPr>
              <a:t>—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46120" y="3657600"/>
            <a:ext cx="2743200" cy="3200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100" b="0" i="0">
                <a:solidFill>
                  <a:srgbClr val="CBD5E1"/>
                </a:solidFill>
                <a:latin typeface="Calibri"/>
              </a:rPr>
              <a:t>仮想環境（環境依存）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60120" y="4114800"/>
            <a:ext cx="2011680" cy="3200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200" b="1" i="0">
                <a:solidFill>
                  <a:srgbClr val="10B981"/>
                </a:solidFill>
                <a:latin typeface="Consolas"/>
              </a:rPr>
              <a:t>db.sqlite3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71800" y="4114800"/>
            <a:ext cx="274320" cy="3200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200" b="0" i="0">
                <a:solidFill>
                  <a:srgbClr val="CBD5E1"/>
                </a:solidFill>
                <a:latin typeface="Calibri"/>
              </a:rPr>
              <a:t>—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46120" y="4114800"/>
            <a:ext cx="2743200" cy="3200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100" b="0" i="0">
                <a:solidFill>
                  <a:srgbClr val="CBD5E1"/>
                </a:solidFill>
                <a:latin typeface="Calibri"/>
              </a:rPr>
              <a:t>個人データを含む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60120" y="4572000"/>
            <a:ext cx="2011680" cy="3200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200" b="1" i="0">
                <a:solidFill>
                  <a:srgbClr val="10B981"/>
                </a:solidFill>
                <a:latin typeface="Consolas"/>
              </a:rPr>
              <a:t>.env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71800" y="4572000"/>
            <a:ext cx="274320" cy="3200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200" b="0" i="0">
                <a:solidFill>
                  <a:srgbClr val="CBD5E1"/>
                </a:solidFill>
                <a:latin typeface="Calibri"/>
              </a:rPr>
              <a:t>—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46120" y="4572000"/>
            <a:ext cx="2743200" cy="3200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100" b="0" i="0">
                <a:solidFill>
                  <a:srgbClr val="CBD5E1"/>
                </a:solidFill>
                <a:latin typeface="Calibri"/>
              </a:rPr>
              <a:t>API キーなど機密情報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68680" y="5029200"/>
            <a:ext cx="502920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100" b="0" i="1">
                <a:solidFill>
                  <a:srgbClr val="F59E0B"/>
                </a:solidFill>
                <a:latin typeface="Calibri"/>
              </a:rPr>
              <a:t>→ uv.lock は コミットする（依存の再現用）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00800" y="2103120"/>
            <a:ext cx="521208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300" b="1" i="0">
                <a:solidFill>
                  <a:srgbClr val="F59E0B"/>
                </a:solidFill>
                <a:latin typeface="Calibri"/>
              </a:rPr>
              <a:t>コミットの流れ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400800" y="2468880"/>
            <a:ext cx="5212080" cy="146304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6583680" y="2542032"/>
            <a:ext cx="5029200" cy="132588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200" b="1" i="0">
                <a:solidFill>
                  <a:srgbClr val="10B981"/>
                </a:solidFill>
                <a:latin typeface="Consolas"/>
              </a:rPr>
              <a:t>$ git add .
$ git status                 </a:t>
            </a:r>
            <a:r>
              <a:rPr sz="1100" b="0" i="1">
                <a:solidFill>
                  <a:srgbClr val="CBD5E1"/>
                </a:solidFill>
                <a:latin typeface="Consolas"/>
              </a:rPr>
              <a:t># 確認
</a:t>
            </a:r>
            <a:r>
              <a:rPr sz="1200" b="1" i="0">
                <a:solidFill>
                  <a:srgbClr val="10B981"/>
                </a:solidFill>
                <a:latin typeface="Consolas"/>
              </a:rPr>
              <a:t>$ git commit -m \
</a:t>
            </a:r>
            <a:r>
              <a:rPr sz="1200" b="0" i="0">
                <a:solidFill>
                  <a:srgbClr val="10B981"/>
                </a:solidFill>
                <a:latin typeface="Consolas"/>
              </a:rPr>
              <a:t>    "feat: Djangoプロジェクト\
       とアプリの作成"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00800" y="4023360"/>
            <a:ext cx="521208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100" b="0" i="1">
                <a:solidFill>
                  <a:srgbClr val="CBD5E1"/>
                </a:solidFill>
                <a:latin typeface="Calibri"/>
              </a:rPr>
              <a:t>Conventional Commits — feat: / fix: / docs: で始める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400800" y="4526280"/>
            <a:ext cx="5212080" cy="1691640"/>
          </a:xfrm>
          <a:prstGeom prst="rect">
            <a:avLst/>
          </a:prstGeom>
          <a:solidFill>
            <a:srgbClr val="1E3A5F"/>
          </a:solidFill>
          <a:ln w="12700">
            <a:solidFill>
              <a:srgbClr val="F59E0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6675120" y="4663440"/>
            <a:ext cx="274320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000" b="1" i="0">
                <a:solidFill>
                  <a:srgbClr val="F59E0B"/>
                </a:solidFill>
                <a:latin typeface="Calibri"/>
              </a:rPr>
              <a:t>NEXT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675120" y="4937760"/>
            <a:ext cx="4937760" cy="5029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800" b="1" i="0">
                <a:solidFill>
                  <a:srgbClr val="FFFFFF"/>
                </a:solidFill>
                <a:latin typeface="Cambria"/>
              </a:rPr>
              <a:t>第4章 — ゲームの企画とデータ設計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675120" y="5486400"/>
            <a:ext cx="457200" cy="36576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31" name="TextBox 30"/>
          <p:cNvSpPr txBox="1"/>
          <p:nvPr/>
        </p:nvSpPr>
        <p:spPr>
          <a:xfrm>
            <a:off x="6675120" y="5623560"/>
            <a:ext cx="4937760" cy="45720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200" b="0" i="0">
                <a:solidFill>
                  <a:srgbClr val="CBD5E1"/>
                </a:solidFill>
                <a:latin typeface="Calibri"/>
              </a:rPr>
              <a:t>LLMとブレストして企画を固め、データモデルを設計する。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40080" y="6446520"/>
            <a:ext cx="1097280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100" b="0" i="1">
                <a:solidFill>
                  <a:srgbClr val="CBD5E1"/>
                </a:solidFill>
                <a:latin typeface="Calibri"/>
              </a:rPr>
              <a:t>ここまで来れば、もうWebアプリ開発者。次へ進もう。</a:t>
            </a:r>
          </a:p>
        </p:txBody>
      </p:sp>
      <p:pic>
        <p:nvPicPr>
          <p:cNvPr id="33" name="slide_18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3"/>
                </p:tgtEl>
              </p:cMediaNode>
            </p:audio>
          </p:childTnLst>
        </p:cTn>
      </p:par>
    </p:tnLst>
  </p:timing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AGENDA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この章で学ぶこと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1115568"/>
            <a:ext cx="1097280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400" b="0" i="0">
                <a:solidFill>
                  <a:srgbClr val="64748B"/>
                </a:solidFill>
                <a:latin typeface="Calibri"/>
              </a:rPr>
              <a:t>所要時間: 約 1.5 時間</a:t>
            </a:r>
          </a:p>
        </p:txBody>
      </p:sp>
      <p:sp>
        <p:nvSpPr>
          <p:cNvPr id="6" name="Rectangle 5"/>
          <p:cNvSpPr/>
          <p:nvPr/>
        </p:nvSpPr>
        <p:spPr>
          <a:xfrm>
            <a:off x="548640" y="1783080"/>
            <a:ext cx="11064240" cy="676656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548640" y="1783080"/>
            <a:ext cx="73152" cy="676656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777240" y="1874520"/>
            <a:ext cx="914400" cy="5029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2200" b="1" i="0">
                <a:solidFill>
                  <a:srgbClr val="1E3A5F"/>
                </a:solidFill>
                <a:latin typeface="Cambria"/>
              </a:rPr>
              <a:t>01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91640" y="1856232"/>
            <a:ext cx="685800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alibri"/>
              </a:rPr>
              <a:t>Django とは何か、なぜ選ばれるのか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91640" y="2130552"/>
            <a:ext cx="6858000" cy="292608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000" b="0" i="0">
                <a:solidFill>
                  <a:srgbClr val="64748B"/>
                </a:solidFill>
                <a:latin typeface="Calibri"/>
              </a:rPr>
              <a:t>Webフレームワークと「バッテリー同梱」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8640" y="2532888"/>
            <a:ext cx="11064240" cy="676656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548640" y="2532888"/>
            <a:ext cx="73152" cy="676656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777240" y="2624328"/>
            <a:ext cx="914400" cy="5029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2200" b="1" i="0">
                <a:solidFill>
                  <a:srgbClr val="1E3A5F"/>
                </a:solidFill>
                <a:latin typeface="Cambria"/>
              </a:rPr>
              <a:t>02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91640" y="2606040"/>
            <a:ext cx="685800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alibri"/>
              </a:rPr>
              <a:t>Django プロジェクトの作成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91640" y="2880360"/>
            <a:ext cx="6858000" cy="292608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000" b="0" i="0">
                <a:solidFill>
                  <a:srgbClr val="64748B"/>
                </a:solidFill>
                <a:latin typeface="Calibri"/>
              </a:rPr>
              <a:t>uv で初期化 → startproject まで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8640" y="3282696"/>
            <a:ext cx="11064240" cy="676656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17" name="Rectangle 16"/>
          <p:cNvSpPr/>
          <p:nvPr/>
        </p:nvSpPr>
        <p:spPr>
          <a:xfrm>
            <a:off x="548640" y="3282696"/>
            <a:ext cx="73152" cy="676656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777240" y="3374136"/>
            <a:ext cx="914400" cy="5029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2200" b="1" i="0">
                <a:solidFill>
                  <a:srgbClr val="1E3A5F"/>
                </a:solidFill>
                <a:latin typeface="Cambria"/>
              </a:rPr>
              <a:t>03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91640" y="3355848"/>
            <a:ext cx="685800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alibri"/>
              </a:rPr>
              <a:t>Django の構造理解（MTV）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91640" y="3630168"/>
            <a:ext cx="6858000" cy="292608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000" b="0" i="0">
                <a:solidFill>
                  <a:srgbClr val="64748B"/>
                </a:solidFill>
                <a:latin typeface="Calibri"/>
              </a:rPr>
              <a:t>Model — Template — View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8640" y="4032504"/>
            <a:ext cx="11064240" cy="676656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22" name="Rectangle 21"/>
          <p:cNvSpPr/>
          <p:nvPr/>
        </p:nvSpPr>
        <p:spPr>
          <a:xfrm>
            <a:off x="548640" y="4032504"/>
            <a:ext cx="73152" cy="676656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77240" y="4123944"/>
            <a:ext cx="914400" cy="5029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2200" b="1" i="0">
                <a:solidFill>
                  <a:srgbClr val="1E3A5F"/>
                </a:solidFill>
                <a:latin typeface="Cambria"/>
              </a:rPr>
              <a:t>04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91640" y="4105656"/>
            <a:ext cx="685800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alibri"/>
              </a:rPr>
              <a:t>Hello, World! を表示する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91640" y="4379976"/>
            <a:ext cx="6858000" cy="292608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000" b="0" i="0">
                <a:solidFill>
                  <a:srgbClr val="64748B"/>
                </a:solidFill>
                <a:latin typeface="Calibri"/>
              </a:rPr>
              <a:t>テンプレートを使った最初のページ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48640" y="4782312"/>
            <a:ext cx="11064240" cy="676656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27" name="Rectangle 26"/>
          <p:cNvSpPr/>
          <p:nvPr/>
        </p:nvSpPr>
        <p:spPr>
          <a:xfrm>
            <a:off x="548640" y="4782312"/>
            <a:ext cx="73152" cy="676656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777240" y="4873752"/>
            <a:ext cx="914400" cy="5029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2200" b="1" i="0">
                <a:solidFill>
                  <a:srgbClr val="1E3A5F"/>
                </a:solidFill>
                <a:latin typeface="Cambria"/>
              </a:rPr>
              <a:t>05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91640" y="4855464"/>
            <a:ext cx="685800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alibri"/>
              </a:rPr>
              <a:t>管理画面を見てみる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91640" y="5129784"/>
            <a:ext cx="6858000" cy="292608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000" b="0" i="0">
                <a:solidFill>
                  <a:srgbClr val="64748B"/>
                </a:solidFill>
                <a:latin typeface="Calibri"/>
              </a:rPr>
              <a:t>createsuperuser → /admin/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48640" y="5532120"/>
            <a:ext cx="11064240" cy="676656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32" name="Rectangle 31"/>
          <p:cNvSpPr/>
          <p:nvPr/>
        </p:nvSpPr>
        <p:spPr>
          <a:xfrm>
            <a:off x="548640" y="5532120"/>
            <a:ext cx="73152" cy="676656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33" name="TextBox 32"/>
          <p:cNvSpPr txBox="1"/>
          <p:nvPr/>
        </p:nvSpPr>
        <p:spPr>
          <a:xfrm>
            <a:off x="777240" y="5623560"/>
            <a:ext cx="914400" cy="5029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2200" b="1" i="0">
                <a:solidFill>
                  <a:srgbClr val="1E3A5F"/>
                </a:solidFill>
                <a:latin typeface="Cambria"/>
              </a:rPr>
              <a:t>06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691640" y="5605272"/>
            <a:ext cx="685800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alibri"/>
              </a:rPr>
              <a:t>つまずきポイントとGitコミット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91640" y="5879592"/>
            <a:ext cx="6858000" cy="292608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000" b="0" i="0">
                <a:solidFill>
                  <a:srgbClr val="64748B"/>
                </a:solidFill>
                <a:latin typeface="Calibri"/>
              </a:rPr>
              <a:t>よくある6つのエラーと対処法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第3章 — Djangoプロジェクトを始める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2 / 18</a:t>
            </a:r>
          </a:p>
        </p:txBody>
      </p:sp>
      <p:pic>
        <p:nvPicPr>
          <p:cNvPr id="38" name="slide_02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8"/>
                </p:tgtEl>
              </p:cMediaNode>
            </p:audio>
          </p:childTnLst>
        </p:cTn>
      </p:par>
    </p:tnLst>
  </p:timing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E3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080" y="2377440"/>
            <a:ext cx="365760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400" b="1" i="0">
                <a:solidFill>
                  <a:srgbClr val="F59E0B"/>
                </a:solidFill>
                <a:latin typeface="Calibri"/>
              </a:rPr>
              <a:t>PART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2743200"/>
            <a:ext cx="10972800" cy="109728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5400" b="1" i="0">
                <a:solidFill>
                  <a:srgbClr val="FFFFFF"/>
                </a:solidFill>
                <a:latin typeface="Cambria"/>
              </a:rPr>
              <a:t>Django とは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3840480"/>
            <a:ext cx="10972800" cy="45720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800" b="0" i="0">
                <a:solidFill>
                  <a:srgbClr val="CBD5E1"/>
                </a:solidFill>
                <a:latin typeface="Calibri"/>
              </a:rPr>
              <a:t>Pythonで最も人気のWebフレームワーク</a:t>
            </a:r>
          </a:p>
        </p:txBody>
      </p:sp>
      <p:sp>
        <p:nvSpPr>
          <p:cNvPr id="6" name="Rectangle 5"/>
          <p:cNvSpPr/>
          <p:nvPr/>
        </p:nvSpPr>
        <p:spPr>
          <a:xfrm>
            <a:off x="640080" y="4572000"/>
            <a:ext cx="914400" cy="73152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pic>
        <p:nvPicPr>
          <p:cNvPr id="7" name="slide_03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audio>
          </p:childTnLst>
        </p:cTn>
      </p:par>
    </p:tnLst>
  </p:timing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WHY DJANGO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Django が選ばれる5つの理由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783080"/>
            <a:ext cx="11064240" cy="7772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548640" y="1783080"/>
            <a:ext cx="73152" cy="77724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777240" y="1874519"/>
            <a:ext cx="365760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000" b="1" i="0">
                <a:solidFill>
                  <a:srgbClr val="3B82F6"/>
                </a:solidFill>
                <a:latin typeface="Calibri"/>
              </a:rPr>
              <a:t>WEB FRAMEWORK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240" y="2103120"/>
            <a:ext cx="1097280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Webアプリの「よくある処理」 — URLルーティング・DB操作・HTML生成・入力処理 — を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240" y="2331720"/>
            <a:ext cx="1097280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まとめてくれるライブラリ。毎回ゼロから作る必要がなくなる。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8640" y="2788920"/>
            <a:ext cx="2194560" cy="3291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548640" y="2788920"/>
            <a:ext cx="73152" cy="329184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777240" y="3017520"/>
            <a:ext cx="1828800" cy="64008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3200" b="1" i="0">
                <a:solidFill>
                  <a:srgbClr val="3B82F6"/>
                </a:solidFill>
                <a:latin typeface="Cambria"/>
              </a:rPr>
              <a:t>01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7240" y="3749040"/>
            <a:ext cx="457200" cy="36576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777240" y="3931920"/>
            <a:ext cx="1828800" cy="91440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バッテリー同梱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7240" y="4846320"/>
            <a:ext cx="1828800" cy="11887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alibri"/>
              </a:rPr>
              <a:t>必要な機能が最初から揃う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98064" y="2788920"/>
            <a:ext cx="2194560" cy="3291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17" name="Rectangle 16"/>
          <p:cNvSpPr/>
          <p:nvPr/>
        </p:nvSpPr>
        <p:spPr>
          <a:xfrm>
            <a:off x="2798064" y="2788920"/>
            <a:ext cx="73152" cy="3291840"/>
          </a:xfrm>
          <a:prstGeom prst="rect">
            <a:avLst/>
          </a:prstGeom>
          <a:solidFill>
            <a:srgbClr val="0D94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3026664" y="3017520"/>
            <a:ext cx="1828800" cy="64008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3200" b="1" i="0">
                <a:solidFill>
                  <a:srgbClr val="0D9488"/>
                </a:solidFill>
                <a:latin typeface="Cambria"/>
              </a:rPr>
              <a:t>02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26664" y="3749040"/>
            <a:ext cx="457200" cy="36576"/>
          </a:xfrm>
          <a:prstGeom prst="rect">
            <a:avLst/>
          </a:prstGeom>
          <a:solidFill>
            <a:srgbClr val="0D94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3026664" y="3931920"/>
            <a:ext cx="1828800" cy="91440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管理画面が自動生成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26664" y="4846320"/>
            <a:ext cx="1828800" cy="11887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alibri"/>
              </a:rPr>
              <a:t>CRUDをブラウザで操作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047488" y="2788920"/>
            <a:ext cx="2194560" cy="3291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23" name="Rectangle 22"/>
          <p:cNvSpPr/>
          <p:nvPr/>
        </p:nvSpPr>
        <p:spPr>
          <a:xfrm>
            <a:off x="5047488" y="2788920"/>
            <a:ext cx="73152" cy="329184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5276088" y="3017520"/>
            <a:ext cx="1828800" cy="64008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3200" b="1" i="0">
                <a:solidFill>
                  <a:srgbClr val="F59E0B"/>
                </a:solidFill>
                <a:latin typeface="Cambria"/>
              </a:rPr>
              <a:t>03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276088" y="3749040"/>
            <a:ext cx="457200" cy="36576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26" name="TextBox 25"/>
          <p:cNvSpPr txBox="1"/>
          <p:nvPr/>
        </p:nvSpPr>
        <p:spPr>
          <a:xfrm>
            <a:off x="5276088" y="3931920"/>
            <a:ext cx="1828800" cy="91440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セキュア既定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76088" y="4846320"/>
            <a:ext cx="1828800" cy="11887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alibri"/>
              </a:rPr>
              <a:t>SQLi / XSS / CSRF対策込み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296912" y="2788920"/>
            <a:ext cx="2194560" cy="3291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7296912" y="2788920"/>
            <a:ext cx="73152" cy="3291840"/>
          </a:xfrm>
          <a:prstGeom prst="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30" name="TextBox 29"/>
          <p:cNvSpPr txBox="1"/>
          <p:nvPr/>
        </p:nvSpPr>
        <p:spPr>
          <a:xfrm>
            <a:off x="7525512" y="3017520"/>
            <a:ext cx="1828800" cy="64008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3200" b="1" i="0">
                <a:solidFill>
                  <a:srgbClr val="8B5CF6"/>
                </a:solidFill>
                <a:latin typeface="Cambria"/>
              </a:rPr>
              <a:t>04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525512" y="3749040"/>
            <a:ext cx="457200" cy="36576"/>
          </a:xfrm>
          <a:prstGeom prst="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32" name="TextBox 31"/>
          <p:cNvSpPr txBox="1"/>
          <p:nvPr/>
        </p:nvSpPr>
        <p:spPr>
          <a:xfrm>
            <a:off x="7525512" y="3931920"/>
            <a:ext cx="1828800" cy="91440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強力なORM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25512" y="4846320"/>
            <a:ext cx="1828800" cy="11887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alibri"/>
              </a:rPr>
              <a:t>SQLを書かずPythonでDB操作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546336" y="2788920"/>
            <a:ext cx="2194560" cy="3291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35" name="Rectangle 34"/>
          <p:cNvSpPr/>
          <p:nvPr/>
        </p:nvSpPr>
        <p:spPr>
          <a:xfrm>
            <a:off x="9546336" y="2788920"/>
            <a:ext cx="73152" cy="3291840"/>
          </a:xfrm>
          <a:prstGeom prst="rect">
            <a:avLst/>
          </a:prstGeom>
          <a:solidFill>
            <a:srgbClr val="EC48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36" name="TextBox 35"/>
          <p:cNvSpPr txBox="1"/>
          <p:nvPr/>
        </p:nvSpPr>
        <p:spPr>
          <a:xfrm>
            <a:off x="9774936" y="3017520"/>
            <a:ext cx="1828800" cy="64008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3200" b="1" i="0">
                <a:solidFill>
                  <a:srgbClr val="EC4899"/>
                </a:solidFill>
                <a:latin typeface="Cambria"/>
              </a:rPr>
              <a:t>05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774936" y="3749040"/>
            <a:ext cx="457200" cy="36576"/>
          </a:xfrm>
          <a:prstGeom prst="rect">
            <a:avLst/>
          </a:prstGeom>
          <a:solidFill>
            <a:srgbClr val="EC48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38" name="TextBox 37"/>
          <p:cNvSpPr txBox="1"/>
          <p:nvPr/>
        </p:nvSpPr>
        <p:spPr>
          <a:xfrm>
            <a:off x="9774936" y="3931920"/>
            <a:ext cx="1828800" cy="91440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大規模実績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774936" y="4846320"/>
            <a:ext cx="1828800" cy="11887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alibri"/>
              </a:rPr>
              <a:t>Instagram・Pinterest・NASA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第3章 — Djangoプロジェクトを始める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4 / 18</a:t>
            </a:r>
          </a:p>
        </p:txBody>
      </p:sp>
      <p:pic>
        <p:nvPicPr>
          <p:cNvPr id="42" name="slide_04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2"/>
                </p:tgtEl>
              </p:cMediaNode>
            </p:audio>
          </p:childTnLst>
        </p:cTn>
      </p:par>
    </p:tnLst>
  </p:timing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ARCHITECTURE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MTV — Django の設計パターン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1115568"/>
            <a:ext cx="1097280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400" b="0" i="0">
                <a:solidFill>
                  <a:srgbClr val="64748B"/>
                </a:solidFill>
                <a:latin typeface="Calibri"/>
              </a:rPr>
              <a:t>Model — Template — View（他のFWで言うMVCに相当）</a:t>
            </a:r>
          </a:p>
        </p:txBody>
      </p:sp>
      <p:sp>
        <p:nvSpPr>
          <p:cNvPr id="6" name="Rectangle 5"/>
          <p:cNvSpPr/>
          <p:nvPr/>
        </p:nvSpPr>
        <p:spPr>
          <a:xfrm>
            <a:off x="548640" y="1828800"/>
            <a:ext cx="6858000" cy="42976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7" name="Rounded Rectangle 6"/>
          <p:cNvSpPr/>
          <p:nvPr/>
        </p:nvSpPr>
        <p:spPr>
          <a:xfrm>
            <a:off x="822960" y="2103120"/>
            <a:ext cx="1828800" cy="640080"/>
          </a:xfrm>
          <a:prstGeom prst="round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822960" y="2103120"/>
            <a:ext cx="1828800" cy="640080"/>
          </a:xfrm>
          <a:prstGeom prst="rect">
            <a:avLst/>
          </a:prstGeom>
          <a:noFill/>
        </p:spPr>
        <p:txBody>
          <a:bodyPr wrap="square" lIns="45720" tIns="18288" rIns="45720" bIns="18288" anchor="ctr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ブラウザ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017520" y="2103120"/>
            <a:ext cx="1828800" cy="640080"/>
          </a:xfrm>
          <a:prstGeom prst="round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017520" y="2103120"/>
            <a:ext cx="1828800" cy="640080"/>
          </a:xfrm>
          <a:prstGeom prst="rect">
            <a:avLst/>
          </a:prstGeom>
          <a:noFill/>
        </p:spPr>
        <p:txBody>
          <a:bodyPr wrap="square" lIns="45720" tIns="18288" rIns="45720" bIns="18288" anchor="ctr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onsolas"/>
              </a:rPr>
              <a:t>urls.py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212080" y="2103120"/>
            <a:ext cx="1828800" cy="640080"/>
          </a:xfrm>
          <a:prstGeom prst="roundRect">
            <a:avLst/>
          </a:prstGeom>
          <a:solidFill>
            <a:srgbClr val="EC48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5212080" y="2103120"/>
            <a:ext cx="1828800" cy="640080"/>
          </a:xfrm>
          <a:prstGeom prst="rect">
            <a:avLst/>
          </a:prstGeom>
          <a:noFill/>
        </p:spPr>
        <p:txBody>
          <a:bodyPr wrap="square" lIns="45720" tIns="18288" rIns="45720" bIns="18288" anchor="ctr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Calibri"/>
              </a:rPr>
              <a:t>views.py (View)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097280" y="4114800"/>
            <a:ext cx="2286000" cy="868680"/>
          </a:xfrm>
          <a:prstGeom prst="round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1097280" y="4224528"/>
            <a:ext cx="228600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Model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97280" y="4572000"/>
            <a:ext cx="228600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/>
            <a:r>
              <a:rPr sz="1100" b="0" i="0">
                <a:solidFill>
                  <a:srgbClr val="FFFFFF"/>
                </a:solidFill>
                <a:latin typeface="Consolas"/>
              </a:rPr>
              <a:t>models.py / DB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72000" y="4114800"/>
            <a:ext cx="2286000" cy="868680"/>
          </a:xfrm>
          <a:prstGeom prst="round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4572000" y="4224528"/>
            <a:ext cx="228600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Template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0" y="4572000"/>
            <a:ext cx="228600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/>
            <a:r>
              <a:rPr sz="1100" b="0" i="0">
                <a:solidFill>
                  <a:srgbClr val="FFFFFF"/>
                </a:solidFill>
                <a:latin typeface="Consolas"/>
              </a:rPr>
              <a:t>*.html</a:t>
            </a:r>
          </a:p>
        </p:txBody>
      </p:sp>
      <p:cxnSp>
        <p:nvCxnSpPr>
          <p:cNvPr id="19" name="Connector 18"/>
          <p:cNvCxnSpPr/>
          <p:nvPr/>
        </p:nvCxnSpPr>
        <p:spPr>
          <a:xfrm>
            <a:off x="2651760" y="0"/>
            <a:ext cx="365760" cy="0"/>
          </a:xfrm>
          <a:prstGeom prst="bentConnector3">
            <a:avLst/>
          </a:prstGeom>
          <a:ln w="19050">
            <a:solidFill>
              <a:srgbClr val="64748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or 19"/>
          <p:cNvCxnSpPr/>
          <p:nvPr/>
        </p:nvCxnSpPr>
        <p:spPr>
          <a:xfrm>
            <a:off x="4846320" y="0"/>
            <a:ext cx="365760" cy="0"/>
          </a:xfrm>
          <a:prstGeom prst="bentConnector3">
            <a:avLst/>
          </a:prstGeom>
          <a:ln w="19050">
            <a:solidFill>
              <a:srgbClr val="64748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or 20"/>
          <p:cNvCxnSpPr/>
          <p:nvPr/>
        </p:nvCxnSpPr>
        <p:spPr>
          <a:xfrm flipH="1">
            <a:off x="0" y="2743200"/>
            <a:ext cx="0" cy="1371600"/>
          </a:xfrm>
          <a:prstGeom prst="bentConnector3">
            <a:avLst/>
          </a:prstGeom>
          <a:ln w="19050">
            <a:solidFill>
              <a:srgbClr val="64748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or 21"/>
          <p:cNvCxnSpPr/>
          <p:nvPr/>
        </p:nvCxnSpPr>
        <p:spPr>
          <a:xfrm flipH="1">
            <a:off x="0" y="2743200"/>
            <a:ext cx="0" cy="1371600"/>
          </a:xfrm>
          <a:prstGeom prst="bentConnector3">
            <a:avLst/>
          </a:prstGeom>
          <a:ln w="19050">
            <a:solidFill>
              <a:srgbClr val="64748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822960" y="5486400"/>
            <a:ext cx="6217920" cy="457200"/>
          </a:xfrm>
          <a:prstGeom prst="round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822960" y="5532120"/>
            <a:ext cx="6217920" cy="365760"/>
          </a:xfrm>
          <a:prstGeom prst="rect">
            <a:avLst/>
          </a:prstGeom>
          <a:noFill/>
        </p:spPr>
        <p:txBody>
          <a:bodyPr wrap="square" lIns="45720" tIns="18288" rIns="45720" bIns="18288" anchor="ctr">
            <a:spAutoFit/>
          </a:bodyPr>
          <a:lstStyle/>
          <a:p>
            <a:pPr algn="ctr"/>
            <a:r>
              <a:rPr sz="1100" b="0" i="0">
                <a:solidFill>
                  <a:srgbClr val="1E3A5F"/>
                </a:solidFill>
                <a:latin typeface="Calibri"/>
              </a:rPr>
              <a:t>→ View が Template と Model を組み合わせて HTML を返す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72400" y="1828800"/>
            <a:ext cx="384048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それぞれの役割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772400" y="2331720"/>
            <a:ext cx="3840480" cy="8686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27" name="Rectangle 26"/>
          <p:cNvSpPr/>
          <p:nvPr/>
        </p:nvSpPr>
        <p:spPr>
          <a:xfrm>
            <a:off x="7772400" y="2331720"/>
            <a:ext cx="73152" cy="868680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8001000" y="2450592"/>
            <a:ext cx="182880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600" b="1" i="0">
                <a:solidFill>
                  <a:srgbClr val="1E3A5F"/>
                </a:solidFill>
                <a:latin typeface="Cambria"/>
              </a:rPr>
              <a:t>Model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001000" y="2788920"/>
            <a:ext cx="347472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alibri"/>
              </a:rPr>
              <a:t>データの構造と保存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772400" y="3337560"/>
            <a:ext cx="3840480" cy="8686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31" name="Rectangle 30"/>
          <p:cNvSpPr/>
          <p:nvPr/>
        </p:nvSpPr>
        <p:spPr>
          <a:xfrm>
            <a:off x="7772400" y="3337560"/>
            <a:ext cx="73152" cy="868680"/>
          </a:xfrm>
          <a:prstGeom prst="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32" name="TextBox 31"/>
          <p:cNvSpPr txBox="1"/>
          <p:nvPr/>
        </p:nvSpPr>
        <p:spPr>
          <a:xfrm>
            <a:off x="8001000" y="3456432"/>
            <a:ext cx="182880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600" b="1" i="0">
                <a:solidFill>
                  <a:srgbClr val="1E3A5F"/>
                </a:solidFill>
                <a:latin typeface="Cambria"/>
              </a:rPr>
              <a:t>Template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001000" y="3794760"/>
            <a:ext cx="347472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alibri"/>
              </a:rPr>
              <a:t>見た目（HTML）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772400" y="4343400"/>
            <a:ext cx="3840480" cy="8686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35" name="Rectangle 34"/>
          <p:cNvSpPr/>
          <p:nvPr/>
        </p:nvSpPr>
        <p:spPr>
          <a:xfrm>
            <a:off x="7772400" y="4343400"/>
            <a:ext cx="73152" cy="868680"/>
          </a:xfrm>
          <a:prstGeom prst="rect">
            <a:avLst/>
          </a:prstGeom>
          <a:solidFill>
            <a:srgbClr val="EC48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36" name="TextBox 35"/>
          <p:cNvSpPr txBox="1"/>
          <p:nvPr/>
        </p:nvSpPr>
        <p:spPr>
          <a:xfrm>
            <a:off x="8001000" y="4462272"/>
            <a:ext cx="182880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600" b="1" i="0">
                <a:solidFill>
                  <a:srgbClr val="1E3A5F"/>
                </a:solidFill>
                <a:latin typeface="Cambria"/>
              </a:rPr>
              <a:t>View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01000" y="4800600"/>
            <a:ext cx="347472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alibri"/>
              </a:rPr>
              <a:t>ロジック・橋渡し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772400" y="5440680"/>
            <a:ext cx="3840480" cy="7315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000" b="0" i="1">
                <a:solidFill>
                  <a:srgbClr val="64748B"/>
                </a:solidFill>
                <a:latin typeface="Calibri"/>
              </a:rPr>
              <a:t>他FW (Rails等) のMVCに相当 — Template = MVCのView, View = MVCのController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第3章 — Djangoプロジェクトを始める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5 / 18</a:t>
            </a:r>
          </a:p>
        </p:txBody>
      </p:sp>
      <p:pic>
        <p:nvPicPr>
          <p:cNvPr id="41" name="slide_05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1"/>
                </p:tgtEl>
              </p:cMediaNode>
            </p:audio>
          </p:childTnLst>
        </p:cTn>
      </p:par>
    </p:tnLst>
  </p:timing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E3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080" y="2377440"/>
            <a:ext cx="365760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400" b="1" i="0">
                <a:solidFill>
                  <a:srgbClr val="F59E0B"/>
                </a:solidFill>
                <a:latin typeface="Calibri"/>
              </a:rPr>
              <a:t>PART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2743200"/>
            <a:ext cx="10972800" cy="109728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5400" b="1" i="0">
                <a:solidFill>
                  <a:srgbClr val="FFFFFF"/>
                </a:solidFill>
                <a:latin typeface="Cambria"/>
              </a:rPr>
              <a:t>プロジェクト作成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3840480"/>
            <a:ext cx="10972800" cy="45720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800" b="0" i="0">
                <a:solidFill>
                  <a:srgbClr val="CBD5E1"/>
                </a:solidFill>
                <a:latin typeface="Calibri"/>
              </a:rPr>
              <a:t>uv init から runserver まで一気に</a:t>
            </a:r>
          </a:p>
        </p:txBody>
      </p:sp>
      <p:sp>
        <p:nvSpPr>
          <p:cNvPr id="6" name="Rectangle 5"/>
          <p:cNvSpPr/>
          <p:nvPr/>
        </p:nvSpPr>
        <p:spPr>
          <a:xfrm>
            <a:off x="640080" y="4572000"/>
            <a:ext cx="914400" cy="73152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pic>
        <p:nvPicPr>
          <p:cNvPr id="7" name="slide_06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audio>
          </p:childTnLst>
        </p:cTn>
      </p:par>
    </p:tnLst>
  </p:timing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PROJECT SETUP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プロジェクト作成の4ステップ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828800"/>
            <a:ext cx="11064240" cy="105156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548640" y="1828800"/>
            <a:ext cx="73152" cy="1051560"/>
          </a:xfrm>
          <a:prstGeom prst="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777240" y="1993392"/>
            <a:ext cx="822960" cy="64008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2800" b="1" i="0">
                <a:solidFill>
                  <a:srgbClr val="8B5CF6"/>
                </a:solidFill>
                <a:latin typeface="Cambria"/>
              </a:rPr>
              <a:t>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91640" y="1993392"/>
            <a:ext cx="182880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000" b="1" i="0">
                <a:solidFill>
                  <a:srgbClr val="8B5CF6"/>
                </a:solidFill>
                <a:latin typeface="Calibri"/>
              </a:rPr>
              <a:t>INIT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91640" y="2240280"/>
            <a:ext cx="2286000" cy="45720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プロジェクトを初期化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60520" y="1993392"/>
            <a:ext cx="13716" cy="713232"/>
          </a:xfrm>
          <a:prstGeom prst="rect">
            <a:avLst/>
          </a:prstGeom>
          <a:solidFill>
            <a:srgbClr val="E2E8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297680" y="2011680"/>
            <a:ext cx="7178040" cy="45720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4434840" y="2057400"/>
            <a:ext cx="6949440" cy="365760"/>
          </a:xfrm>
          <a:prstGeom prst="rect">
            <a:avLst/>
          </a:prstGeom>
          <a:noFill/>
        </p:spPr>
        <p:txBody>
          <a:bodyPr wrap="square" lIns="45720" tIns="18288" rIns="45720" bIns="18288" anchor="ctr">
            <a:spAutoFit/>
          </a:bodyPr>
          <a:lstStyle/>
          <a:p>
            <a:pPr algn="l"/>
            <a:r>
              <a:rPr sz="1200" b="0" i="0">
                <a:solidFill>
                  <a:srgbClr val="10B981"/>
                </a:solidFill>
                <a:latin typeface="Consolas"/>
              </a:rPr>
              <a:t>$ uv init --python 3.13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97680" y="2542032"/>
            <a:ext cx="7178040" cy="3200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100" b="0" i="1">
                <a:solidFill>
                  <a:srgbClr val="64748B"/>
                </a:solidFill>
                <a:latin typeface="Calibri"/>
              </a:rPr>
              <a:t>pyproject.toml が生成される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8640" y="2971800"/>
            <a:ext cx="11064240" cy="105156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548640" y="2971800"/>
            <a:ext cx="73152" cy="105156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777240" y="3136392"/>
            <a:ext cx="822960" cy="64008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2800" b="1" i="0">
                <a:solidFill>
                  <a:srgbClr val="3B82F6"/>
                </a:solidFill>
                <a:latin typeface="Cambria"/>
              </a:rPr>
              <a:t>02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91640" y="3136392"/>
            <a:ext cx="182880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000" b="1" i="0">
                <a:solidFill>
                  <a:srgbClr val="3B82F6"/>
                </a:solidFill>
                <a:latin typeface="Calibri"/>
              </a:rPr>
              <a:t>ADD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91640" y="3383280"/>
            <a:ext cx="2286000" cy="45720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Django をインストール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160520" y="3136392"/>
            <a:ext cx="13716" cy="713232"/>
          </a:xfrm>
          <a:prstGeom prst="rect">
            <a:avLst/>
          </a:prstGeom>
          <a:solidFill>
            <a:srgbClr val="E2E8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4297680" y="3154680"/>
            <a:ext cx="7178040" cy="45720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4434840" y="3200400"/>
            <a:ext cx="6949440" cy="365760"/>
          </a:xfrm>
          <a:prstGeom prst="rect">
            <a:avLst/>
          </a:prstGeom>
          <a:noFill/>
        </p:spPr>
        <p:txBody>
          <a:bodyPr wrap="square" lIns="45720" tIns="18288" rIns="45720" bIns="18288" anchor="ctr">
            <a:spAutoFit/>
          </a:bodyPr>
          <a:lstStyle/>
          <a:p>
            <a:pPr algn="l"/>
            <a:r>
              <a:rPr sz="1200" b="0" i="0">
                <a:solidFill>
                  <a:srgbClr val="10B981"/>
                </a:solidFill>
                <a:latin typeface="Consolas"/>
              </a:rPr>
              <a:t>$ uv add django==5.2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97680" y="3685032"/>
            <a:ext cx="7178040" cy="3200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100" b="0" i="1">
                <a:solidFill>
                  <a:srgbClr val="64748B"/>
                </a:solidFill>
                <a:latin typeface="Calibri"/>
              </a:rPr>
              <a:t>.venv 作成 + uv.lock 生成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48640" y="4114800"/>
            <a:ext cx="11064240" cy="105156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24" name="Rectangle 23"/>
          <p:cNvSpPr/>
          <p:nvPr/>
        </p:nvSpPr>
        <p:spPr>
          <a:xfrm>
            <a:off x="548640" y="4114800"/>
            <a:ext cx="73152" cy="1051560"/>
          </a:xfrm>
          <a:prstGeom prst="rect">
            <a:avLst/>
          </a:prstGeom>
          <a:solidFill>
            <a:srgbClr val="0D94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77240" y="4279392"/>
            <a:ext cx="822960" cy="64008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2800" b="1" i="0">
                <a:solidFill>
                  <a:srgbClr val="0D9488"/>
                </a:solidFill>
                <a:latin typeface="Cambria"/>
              </a:rPr>
              <a:t>03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91640" y="4279392"/>
            <a:ext cx="182880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000" b="1" i="0">
                <a:solidFill>
                  <a:srgbClr val="0D9488"/>
                </a:solidFill>
                <a:latin typeface="Calibri"/>
              </a:rPr>
              <a:t>STARTPROJECT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91640" y="4526280"/>
            <a:ext cx="2286000" cy="45720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プロジェクト作成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160520" y="4279392"/>
            <a:ext cx="13716" cy="713232"/>
          </a:xfrm>
          <a:prstGeom prst="rect">
            <a:avLst/>
          </a:prstGeom>
          <a:solidFill>
            <a:srgbClr val="E2E8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4297680" y="4297680"/>
            <a:ext cx="7178040" cy="45720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30" name="TextBox 29"/>
          <p:cNvSpPr txBox="1"/>
          <p:nvPr/>
        </p:nvSpPr>
        <p:spPr>
          <a:xfrm>
            <a:off x="4434840" y="4343400"/>
            <a:ext cx="6949440" cy="365760"/>
          </a:xfrm>
          <a:prstGeom prst="rect">
            <a:avLst/>
          </a:prstGeom>
          <a:noFill/>
        </p:spPr>
        <p:txBody>
          <a:bodyPr wrap="square" lIns="45720" tIns="18288" rIns="45720" bIns="18288" anchor="ctr">
            <a:spAutoFit/>
          </a:bodyPr>
          <a:lstStyle/>
          <a:p>
            <a:pPr algn="l"/>
            <a:r>
              <a:rPr sz="1200" b="0" i="0">
                <a:solidFill>
                  <a:srgbClr val="10B981"/>
                </a:solidFill>
                <a:latin typeface="Consolas"/>
              </a:rPr>
              <a:t>$ uv run django-admin startproject server 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97680" y="4828032"/>
            <a:ext cx="7178040" cy="3200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100" b="0" i="1">
                <a:solidFill>
                  <a:srgbClr val="64748B"/>
                </a:solidFill>
                <a:latin typeface="Calibri"/>
              </a:rPr>
              <a:t>manage.py と server/ が生成される。最後の . を忘れずに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48640" y="5257800"/>
            <a:ext cx="11064240" cy="105156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33" name="Rectangle 32"/>
          <p:cNvSpPr/>
          <p:nvPr/>
        </p:nvSpPr>
        <p:spPr>
          <a:xfrm>
            <a:off x="548640" y="5257800"/>
            <a:ext cx="73152" cy="105156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777240" y="5422392"/>
            <a:ext cx="822960" cy="64008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2800" b="1" i="0">
                <a:solidFill>
                  <a:srgbClr val="F59E0B"/>
                </a:solidFill>
                <a:latin typeface="Cambria"/>
              </a:rPr>
              <a:t>04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91640" y="5422392"/>
            <a:ext cx="182880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000" b="1" i="0">
                <a:solidFill>
                  <a:srgbClr val="F59E0B"/>
                </a:solidFill>
                <a:latin typeface="Calibri"/>
              </a:rPr>
              <a:t>RUN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691640" y="5669280"/>
            <a:ext cx="2286000" cy="45720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開発サーバーを起動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160520" y="5422392"/>
            <a:ext cx="13716" cy="713232"/>
          </a:xfrm>
          <a:prstGeom prst="rect">
            <a:avLst/>
          </a:prstGeom>
          <a:solidFill>
            <a:srgbClr val="E2E8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38" name="Rectangle 37"/>
          <p:cNvSpPr/>
          <p:nvPr/>
        </p:nvSpPr>
        <p:spPr>
          <a:xfrm>
            <a:off x="4297680" y="5440680"/>
            <a:ext cx="7178040" cy="45720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39" name="TextBox 38"/>
          <p:cNvSpPr txBox="1"/>
          <p:nvPr/>
        </p:nvSpPr>
        <p:spPr>
          <a:xfrm>
            <a:off x="4434840" y="5486400"/>
            <a:ext cx="6949440" cy="365760"/>
          </a:xfrm>
          <a:prstGeom prst="rect">
            <a:avLst/>
          </a:prstGeom>
          <a:noFill/>
        </p:spPr>
        <p:txBody>
          <a:bodyPr wrap="square" lIns="45720" tIns="18288" rIns="45720" bIns="18288" anchor="ctr">
            <a:spAutoFit/>
          </a:bodyPr>
          <a:lstStyle/>
          <a:p>
            <a:pPr algn="l"/>
            <a:r>
              <a:rPr sz="1200" b="0" i="0">
                <a:solidFill>
                  <a:srgbClr val="10B981"/>
                </a:solidFill>
                <a:latin typeface="Consolas"/>
              </a:rPr>
              <a:t>$ uv run python manage.py runserver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297680" y="5971032"/>
            <a:ext cx="7178040" cy="3200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100" b="0" i="1">
                <a:solidFill>
                  <a:srgbClr val="64748B"/>
                </a:solidFill>
                <a:latin typeface="Calibri"/>
              </a:rPr>
              <a:t>→ http://127.0.0.1:8000/ で動作確認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第3章 — Djangoプロジェクトを始める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7 / 18</a:t>
            </a:r>
          </a:p>
        </p:txBody>
      </p:sp>
      <p:pic>
        <p:nvPicPr>
          <p:cNvPr id="43" name="slide_07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3"/>
                </p:tgtEl>
              </p:cMediaNode>
            </p:audio>
          </p:childTnLst>
        </p:cTn>
      </p:par>
    </p:tnLst>
  </p:timing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STRUCTURE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生成されたファイル構造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783080"/>
            <a:ext cx="5943600" cy="443484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548640" y="1783080"/>
            <a:ext cx="5943600" cy="320040"/>
          </a:xfrm>
          <a:prstGeom prst="rect">
            <a:avLst/>
          </a:prstGeom>
          <a:solidFill>
            <a:srgbClr val="1E29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548640" y="1847088"/>
            <a:ext cx="594360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/>
            <a:r>
              <a:rPr sz="1100" b="0" i="0">
                <a:solidFill>
                  <a:srgbClr val="F59E0B"/>
                </a:solidFill>
                <a:latin typeface="Consolas"/>
              </a:rPr>
              <a:t>adventure-game/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240" y="2240280"/>
            <a:ext cx="5486400" cy="384048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100" b="0" i="0">
                <a:solidFill>
                  <a:srgbClr val="CBD5E1"/>
                </a:solidFill>
                <a:latin typeface="Consolas"/>
              </a:rPr>
              <a:t>├── </a:t>
            </a:r>
            <a:r>
              <a:rPr sz="1100" b="0" i="0">
                <a:solidFill>
                  <a:srgbClr val="10B981"/>
                </a:solidFill>
                <a:latin typeface="Consolas"/>
              </a:rPr>
              <a:t>.venv/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            </a:t>
            </a:r>
            <a:r>
              <a:rPr sz="1100" b="0" i="1">
                <a:solidFill>
                  <a:srgbClr val="64748B"/>
                </a:solidFill>
                <a:latin typeface="Consolas"/>
              </a:rPr>
              <a:t># 仮想環境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├── </a:t>
            </a:r>
            <a:r>
              <a:rPr sz="1100" b="1" i="0">
                <a:solidFill>
                  <a:srgbClr val="F59E0B"/>
                </a:solidFill>
                <a:latin typeface="Consolas"/>
              </a:rPr>
              <a:t>server/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            </a:t>
            </a:r>
            <a:r>
              <a:rPr sz="1100" b="0" i="1">
                <a:solidFill>
                  <a:srgbClr val="64748B"/>
                </a:solidFill>
                <a:latin typeface="Consolas"/>
              </a:rPr>
              <a:t># プロジェクト設定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│   ├── __init__.py
│   ├── </a:t>
            </a:r>
            <a:r>
              <a:rPr sz="1100" b="1" i="0">
                <a:solidFill>
                  <a:srgbClr val="FFFFFF"/>
                </a:solidFill>
                <a:latin typeface="Consolas"/>
              </a:rPr>
              <a:t>settings.py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      </a:t>
            </a:r>
            <a:r>
              <a:rPr sz="1100" b="0" i="1">
                <a:solidFill>
                  <a:srgbClr val="F59E0B"/>
                </a:solidFill>
                <a:latin typeface="Consolas"/>
              </a:rPr>
              <a:t># 設定（重要）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│   ├── </a:t>
            </a:r>
            <a:r>
              <a:rPr sz="1100" b="1" i="0">
                <a:solidFill>
                  <a:srgbClr val="FFFFFF"/>
                </a:solidFill>
                <a:latin typeface="Consolas"/>
              </a:rPr>
              <a:t>urls.py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          </a:t>
            </a:r>
            <a:r>
              <a:rPr sz="1100" b="0" i="1">
                <a:solidFill>
                  <a:srgbClr val="64748B"/>
                </a:solidFill>
                <a:latin typeface="Consolas"/>
              </a:rPr>
              <a:t># URLルーティング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│   ├── asgi.py
│   └── wsgi.py
├── </a:t>
            </a:r>
            <a:r>
              <a:rPr sz="1100" b="1" i="0">
                <a:solidFill>
                  <a:srgbClr val="FFFFFF"/>
                </a:solidFill>
                <a:latin typeface="Consolas"/>
              </a:rPr>
              <a:t>manage.py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         </a:t>
            </a:r>
            <a:r>
              <a:rPr sz="1100" b="0" i="1">
                <a:solidFill>
                  <a:srgbClr val="F59E0B"/>
                </a:solidFill>
                <a:latin typeface="Consolas"/>
              </a:rPr>
              <a:t># 管理コマンド（重要）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├── pyproject.toml
├── uv.lock
└── README.md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66560" y="1783080"/>
            <a:ext cx="484632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覚えるべき4つのファイル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66560" y="2286000"/>
            <a:ext cx="4846320" cy="8686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766560" y="2286000"/>
            <a:ext cx="54864" cy="86868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6995160" y="2395728"/>
            <a:ext cx="1828800" cy="3200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onsolas"/>
              </a:rPr>
              <a:t>manage.py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23960" y="2395728"/>
            <a:ext cx="2743200" cy="3200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Django コマンドの入口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95160" y="2788920"/>
            <a:ext cx="4572000" cy="3200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000" b="0" i="1">
                <a:solidFill>
                  <a:srgbClr val="64748B"/>
                </a:solidFill>
                <a:latin typeface="Calibri"/>
              </a:rPr>
              <a:t>runserver, migrate, startapp...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766560" y="3246120"/>
            <a:ext cx="4846320" cy="8686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16" name="Rectangle 15"/>
          <p:cNvSpPr/>
          <p:nvPr/>
        </p:nvSpPr>
        <p:spPr>
          <a:xfrm>
            <a:off x="6766560" y="3246120"/>
            <a:ext cx="54864" cy="86868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6995160" y="3355848"/>
            <a:ext cx="1828800" cy="3200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onsolas"/>
              </a:rPr>
              <a:t>settings.py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823960" y="3355848"/>
            <a:ext cx="2743200" cy="3200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100" b="1" i="0">
                <a:solidFill>
                  <a:srgbClr val="3B82F6"/>
                </a:solidFill>
                <a:latin typeface="Calibri"/>
              </a:rPr>
              <a:t>プロジェクトの設定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95160" y="3749040"/>
            <a:ext cx="4572000" cy="3200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000" b="0" i="1">
                <a:solidFill>
                  <a:srgbClr val="64748B"/>
                </a:solidFill>
                <a:latin typeface="Calibri"/>
              </a:rPr>
              <a:t>DB / 言語 / アプリ登録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766560" y="4206240"/>
            <a:ext cx="4846320" cy="8686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21" name="Rectangle 20"/>
          <p:cNvSpPr/>
          <p:nvPr/>
        </p:nvSpPr>
        <p:spPr>
          <a:xfrm>
            <a:off x="6766560" y="4206240"/>
            <a:ext cx="54864" cy="868680"/>
          </a:xfrm>
          <a:prstGeom prst="rect">
            <a:avLst/>
          </a:prstGeom>
          <a:solidFill>
            <a:srgbClr val="0D94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6995160" y="4315968"/>
            <a:ext cx="1828800" cy="3200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onsolas"/>
              </a:rPr>
              <a:t>urls.py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823960" y="4315968"/>
            <a:ext cx="2743200" cy="3200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100" b="1" i="0">
                <a:solidFill>
                  <a:srgbClr val="0D9488"/>
                </a:solidFill>
                <a:latin typeface="Calibri"/>
              </a:rPr>
              <a:t>URLとビューの対応付け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95160" y="4709160"/>
            <a:ext cx="4572000" cy="3200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000" b="0" i="1">
                <a:solidFill>
                  <a:srgbClr val="64748B"/>
                </a:solidFill>
                <a:latin typeface="Calibri"/>
              </a:rPr>
              <a:t>ルーティング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766560" y="5166360"/>
            <a:ext cx="4846320" cy="8686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26" name="Rectangle 25"/>
          <p:cNvSpPr/>
          <p:nvPr/>
        </p:nvSpPr>
        <p:spPr>
          <a:xfrm>
            <a:off x="6766560" y="5166360"/>
            <a:ext cx="54864" cy="868680"/>
          </a:xfrm>
          <a:prstGeom prst="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27" name="TextBox 26"/>
          <p:cNvSpPr txBox="1"/>
          <p:nvPr/>
        </p:nvSpPr>
        <p:spPr>
          <a:xfrm>
            <a:off x="6995160" y="5276088"/>
            <a:ext cx="1828800" cy="3200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onsolas"/>
              </a:rPr>
              <a:t>wsgi.py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823960" y="5276088"/>
            <a:ext cx="2743200" cy="3200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100" b="1" i="0">
                <a:solidFill>
                  <a:srgbClr val="8B5CF6"/>
                </a:solidFill>
                <a:latin typeface="Calibri"/>
              </a:rPr>
              <a:t>本番サーバー用エントリ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95160" y="5669280"/>
            <a:ext cx="4572000" cy="3200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000" b="0" i="1">
                <a:solidFill>
                  <a:srgbClr val="64748B"/>
                </a:solidFill>
                <a:latin typeface="Calibri"/>
              </a:rPr>
              <a:t>デプロイ時に使う（後章）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第3章 — Djangoプロジェクトを始める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8 / 18</a:t>
            </a:r>
          </a:p>
        </p:txBody>
      </p:sp>
      <p:pic>
        <p:nvPicPr>
          <p:cNvPr id="32" name="slide_08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2"/>
                </p:tgtEl>
              </p:cMediaNode>
            </p:audio>
          </p:childTnLst>
        </p:cTn>
      </p:par>
    </p:tnLst>
  </p:timing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settings.py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プロジェクト設定の主要6項目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828800"/>
            <a:ext cx="3657600" cy="2148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548640" y="1828800"/>
            <a:ext cx="73152" cy="2148840"/>
          </a:xfrm>
          <a:prstGeom prst="rect">
            <a:avLst/>
          </a:prstGeom>
          <a:solidFill>
            <a:srgbClr val="EF44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777240" y="2011680"/>
            <a:ext cx="3291840" cy="7772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onsolas"/>
              </a:rPr>
              <a:t>SECRET_KEY</a:t>
            </a:r>
          </a:p>
        </p:txBody>
      </p:sp>
      <p:sp>
        <p:nvSpPr>
          <p:cNvPr id="8" name="Rectangle 7"/>
          <p:cNvSpPr/>
          <p:nvPr/>
        </p:nvSpPr>
        <p:spPr>
          <a:xfrm>
            <a:off x="777240" y="2880360"/>
            <a:ext cx="457200" cy="36576"/>
          </a:xfrm>
          <a:prstGeom prst="rect">
            <a:avLst/>
          </a:prstGeom>
          <a:solidFill>
            <a:srgbClr val="EF44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777240" y="2971800"/>
            <a:ext cx="329184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300" b="1" i="0">
                <a:solidFill>
                  <a:srgbClr val="0F172A"/>
                </a:solidFill>
                <a:latin typeface="Calibri"/>
              </a:rPr>
              <a:t>セキュリティの要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7240" y="3337560"/>
            <a:ext cx="3291840" cy="5486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alibri"/>
              </a:rPr>
              <a:t>本番では環境変数で管理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97680" y="1828800"/>
            <a:ext cx="3657600" cy="2148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4297680" y="1828800"/>
            <a:ext cx="73152" cy="214884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4526280" y="2011680"/>
            <a:ext cx="3291840" cy="7772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onsolas"/>
              </a:rPr>
              <a:t>DEBUG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26280" y="2880360"/>
            <a:ext cx="457200" cy="36576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4526280" y="2971800"/>
            <a:ext cx="329184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300" b="1" i="0">
                <a:solidFill>
                  <a:srgbClr val="0F172A"/>
                </a:solidFill>
                <a:latin typeface="Calibri"/>
              </a:rPr>
              <a:t>デバッグモード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26280" y="3337560"/>
            <a:ext cx="3291840" cy="5486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alibri"/>
              </a:rPr>
              <a:t>True=開発 / False=本番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046720" y="1828800"/>
            <a:ext cx="3657600" cy="2148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18" name="Rectangle 17"/>
          <p:cNvSpPr/>
          <p:nvPr/>
        </p:nvSpPr>
        <p:spPr>
          <a:xfrm>
            <a:off x="8046720" y="1828800"/>
            <a:ext cx="73152" cy="2148840"/>
          </a:xfrm>
          <a:prstGeom prst="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8275320" y="2011680"/>
            <a:ext cx="3291840" cy="7772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onsolas"/>
              </a:rPr>
              <a:t>ALLOWED_HOSTS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275320" y="2880360"/>
            <a:ext cx="457200" cy="36576"/>
          </a:xfrm>
          <a:prstGeom prst="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8275320" y="2971800"/>
            <a:ext cx="329184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300" b="1" i="0">
                <a:solidFill>
                  <a:srgbClr val="0F172A"/>
                </a:solidFill>
                <a:latin typeface="Calibri"/>
              </a:rPr>
              <a:t>受け付けるホスト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75320" y="3337560"/>
            <a:ext cx="3291840" cy="5486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alibri"/>
              </a:rPr>
              <a:t>本番では必須設定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48640" y="4114800"/>
            <a:ext cx="3657600" cy="2148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24" name="Rectangle 23"/>
          <p:cNvSpPr/>
          <p:nvPr/>
        </p:nvSpPr>
        <p:spPr>
          <a:xfrm>
            <a:off x="548640" y="4114800"/>
            <a:ext cx="73152" cy="214884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77240" y="4297680"/>
            <a:ext cx="3291840" cy="7772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onsolas"/>
              </a:rPr>
              <a:t>INSTALLED_APPS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77240" y="5166360"/>
            <a:ext cx="457200" cy="36576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27" name="TextBox 26"/>
          <p:cNvSpPr txBox="1"/>
          <p:nvPr/>
        </p:nvSpPr>
        <p:spPr>
          <a:xfrm>
            <a:off x="777240" y="5257800"/>
            <a:ext cx="329184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300" b="1" i="0">
                <a:solidFill>
                  <a:srgbClr val="0F172A"/>
                </a:solidFill>
                <a:latin typeface="Calibri"/>
              </a:rPr>
              <a:t>使うアプリのリスト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77240" y="5623560"/>
            <a:ext cx="3291840" cy="5486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alibri"/>
              </a:rPr>
              <a:t>自作アプリもここに登録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297680" y="4114800"/>
            <a:ext cx="3657600" cy="2148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30" name="Rectangle 29"/>
          <p:cNvSpPr/>
          <p:nvPr/>
        </p:nvSpPr>
        <p:spPr>
          <a:xfrm>
            <a:off x="4297680" y="4114800"/>
            <a:ext cx="73152" cy="2148840"/>
          </a:xfrm>
          <a:prstGeom prst="rect">
            <a:avLst/>
          </a:prstGeom>
          <a:solidFill>
            <a:srgbClr val="0D94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31" name="TextBox 30"/>
          <p:cNvSpPr txBox="1"/>
          <p:nvPr/>
        </p:nvSpPr>
        <p:spPr>
          <a:xfrm>
            <a:off x="4526280" y="4297680"/>
            <a:ext cx="3291840" cy="7772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onsolas"/>
              </a:rPr>
              <a:t>DATABASES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526280" y="5166360"/>
            <a:ext cx="457200" cy="36576"/>
          </a:xfrm>
          <a:prstGeom prst="rect">
            <a:avLst/>
          </a:prstGeom>
          <a:solidFill>
            <a:srgbClr val="0D94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33" name="TextBox 32"/>
          <p:cNvSpPr txBox="1"/>
          <p:nvPr/>
        </p:nvSpPr>
        <p:spPr>
          <a:xfrm>
            <a:off x="4526280" y="5257800"/>
            <a:ext cx="329184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300" b="1" i="0">
                <a:solidFill>
                  <a:srgbClr val="0F172A"/>
                </a:solidFill>
                <a:latin typeface="Calibri"/>
              </a:rPr>
              <a:t>DB接続情報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26280" y="5623560"/>
            <a:ext cx="3291840" cy="5486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alibri"/>
              </a:rPr>
              <a:t>デフォルトは SQLite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046720" y="4114800"/>
            <a:ext cx="3657600" cy="2148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36" name="Rectangle 35"/>
          <p:cNvSpPr/>
          <p:nvPr/>
        </p:nvSpPr>
        <p:spPr>
          <a:xfrm>
            <a:off x="8046720" y="4114800"/>
            <a:ext cx="73152" cy="2148840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37" name="TextBox 36"/>
          <p:cNvSpPr txBox="1"/>
          <p:nvPr/>
        </p:nvSpPr>
        <p:spPr>
          <a:xfrm>
            <a:off x="8275320" y="4297680"/>
            <a:ext cx="3291840" cy="7772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onsolas"/>
              </a:rPr>
              <a:t>LANGUAGE_CODE
TIME_ZONE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275320" y="5166360"/>
            <a:ext cx="457200" cy="36576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39" name="TextBox 38"/>
          <p:cNvSpPr txBox="1"/>
          <p:nvPr/>
        </p:nvSpPr>
        <p:spPr>
          <a:xfrm>
            <a:off x="8275320" y="5257800"/>
            <a:ext cx="329184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300" b="1" i="0">
                <a:solidFill>
                  <a:srgbClr val="0F172A"/>
                </a:solidFill>
                <a:latin typeface="Calibri"/>
              </a:rPr>
              <a:t>言語・タイムゾーン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275320" y="5623560"/>
            <a:ext cx="3291840" cy="5486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alibri"/>
              </a:rPr>
              <a:t>'ja' / 'Asia/Tokyo' に変更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第3章 — Djangoプロジェクトを始める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9 / 18</a:t>
            </a:r>
          </a:p>
        </p:txBody>
      </p:sp>
      <p:pic>
        <p:nvPicPr>
          <p:cNvPr id="43" name="slide_09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3"/>
                </p:tgtEl>
              </p:cMediaNode>
            </p:audio>
          </p:childTnLst>
        </p:cTn>
      </p:par>
    </p:tnLst>
  </p:timing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1745</TotalTime>
  <Words>1491</Words>
  <Application>Microsoft Macintosh PowerPoint</Application>
  <PresentationFormat>ワイド画面</PresentationFormat>
  <Paragraphs>312</Paragraphs>
  <Slides>18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</vt:lpstr>
      <vt:lpstr>Consolas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博三 上田</cp:lastModifiedBy>
  <cp:revision>2</cp:revision>
  <dcterms:created xsi:type="dcterms:W3CDTF">2013-01-27T09:14:16Z</dcterms:created>
  <dcterms:modified xsi:type="dcterms:W3CDTF">2026-04-26T18:39:15Z</dcterms:modified>
  <cp:category/>
</cp:coreProperties>
</file>