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slide" Target="../slides/slide18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んにちは。これから、第2章「開発環境の準備」をお届けします。プログラミング学習で最初の、そして最大の壁が「環境構築」です。本章では、LLMを活用しながらこの壁を乗り越える方法を学びます。それでは、はじめましょう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次のテーマは「ターミナルとGit」です。最小限のコマンドだけ覚えれば十分です。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ターミナルとは、マウスではなく文字でコンピューターに指示を出すツールです。本書で使うコマンドは4つだけです。pwd は現在地を表示します。Print Working Directoryの略です。ls はファイル一覧を表示します。cd はディレクトリを移動します。Change Directoryの略です。mkdir はフォルダを作成します。Make Directoryの略です。この4つで十分です。使い方は画面のサンプルの通りです。まずpwdで現在地を確認し、mkdirでフォルダを作って、cdで移動するという流れです。迷ったときは cd ~ でホームディレクトリに戻れます。わからないコマンドがあれば、LLMにそのまま聞くのが最速の解決ルートです。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Gitとは、コードのバージョン管理システムです。難しく考える必要はありません。「コードのバックアップシステム」と理解するのが一番です。例えるなら、写真を撮って、過去のあの瞬間に戻れるアルバムです。コードを壊しても、消してしまっても、いつでも過去の状態に巻き戻せます。Gitでできることは5つです。コードの状態を保存するバックアップ。過去の状態に戻すリストア。いつ何を変えたかがわかる変更履歴。失敗しても戻せる安全な実験。そして他の人とコードを共有することです。この5つのために、Gitを使います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Gitの基本操作は4つのコマンドです。まず git init でリポジトリを初期化します。アルバムを作るイメージです。次に git add . で変更をステージングします。今回の写真に何を写すか選ぶ作業です。そして git commit -m "メッセージ" でバックアップを取ります。シャッターを押す瞬間です。最後に git log で履歴を確認します。アルバムをめくるイメージです。Gitを初めて使う場合は、最初に1回だけユーザー情報を設定する必要があります。画面下のコマンドを参考に、名前とメールアドレスを登録してください。この設定は、誰がどのバックアップを取ったかを記録するために必要です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次のテーマは「仮想環境とuv」です。高速でモダンな新定番ツールで、初心者のつまずきを根本から回避します。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仮想環境とは、プロジェクトごとに独立したPython環境を作る仕組みです。uvは、この仮想環境管理とパッケージ管理を一元化した高速ツールです。従来のvenvとpipに比べて10倍から100倍速いと言われています。uvを使う最大のメリットは「有効化忘れ」という初心者最大のつまずきをなくせることです。従来の方法では、macOSとWindowsで有効化コマンドが違い、さらに忘れやすいdeactivateも必要でした。uvならどうなるか、見てください。uv run python manage.py runserver、これだけです。OSの差もなし、有効化も不要、1コマンドで済みます。初心者にとって最大のつまずきが、これで完全に消えます。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uvを使ったプロジェクト作成の鉄板パターンは4ステップです。まずステップ1、uvのインストール。macOSはcurlコマンド、WindowsはPowerShellのコマンドでインストールします。ステップ2、uv init でプロジェクトを初期化します。このコマンド1つで、仮想環境とプロジェクト設定ファイルが自動的に作られます。ステップ3、uv add でパッケージを追加します。uv add django と実行するだけで、pyproject.tomlへの記録とインストールが同時に行われます。ステップ4、uv run でコマンドを実行します。仮想環境の有効化は不要です。覚えるのは「init、add、run」の3つだけです。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環境構築でよくあるつまずきトップ6を紹介します。1つ目はPATH設定の問題です。「command not found: python」と出たら、Windowsでは再インストール時にPATHを追加、Macではpython3コマンドを使います。2つ目は権限エラーです。Permission deniedが出たら、sudoに頼らず仮想環境を使いましょう。3つ目は仮想環境の有効化ができない場合です。プロンプトに.venvが出ない場合は、which pythonやVIRTUAL_ENV環境変数を確認します。4つ目はGitリポジトリの未初期化です。fatal: not a git repositoryが出たら git init を忘れずに。5つ目はGitのユーザー情報未設定です。Please tell me who you areと出たら、git configコマンドで名前とメールアドレスを設定します。6つ目はuvが動かない場合です。ターミナルを再起動するか、source コマンドでパスを通します。どのエラーが出ても、エラーメッセージをそのままLLMに貼り付けて質問すれば解決できます。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環境構築、おつかれさまでした。多くの初心者がこの章で挫折します。ここまで来たあなたは、もう立派な開発者の仲間入りです。最後にチェックリストで確認しましょう。python --version が動くこと。git --version が動くこと。uv --version が動くこと。Cursorが起動してAI機能が使えること。ターミナルの基本コマンドがわかること。エラーが出たときのLLM質問テンプレートが手元にあること。これら6つが揃えば準備完了です。次の第3章では、Djangoプロジェクトを作成して、初めての「Hello, World!」を表示します。エラーは誰にでも起こります。恐れず、一歩ずつ進みましょう。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この章では6つのテーマを扱います。1つ目は、Python 3.13以上、Git、Cursorのインストール。OSごとの注意点を押さえます。2つ目は、CursorのセットアップでAI統合エディタを使いこなします。3つ目は、ターミナルとコマンドラインの基礎。最小限のコマンドだけで大丈夫です。4つ目は、Gitの基本操作。コードのバックアップシステムとして理解します。5つ目は、uvで仮想環境を構築します。高速でモダンな新定番ツールです。そして6つ目が、つまずきポイント集とLLM活用。エラーを学習のチャンスに変えま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プログラミング学習で最初の壁は「環境構築」です。「PATHって何？」「permission deniedって何？」「pythonコマンドが見つからない？」こうした謎のエラーメッセージに遭遇して、Google検索を繰り返し、数時間後には疲れ果てて諦めてしまう。この経験をお持ちの方も多いのではないでしょうか。本章のアプローチは明確です。まず、つまずきポイントを先に教えることで、ハマる前に避けられるようにします。次に、LLMにすぐ聞ける質問例を提示することで、詰まっても数秒で抜け出せます。詳細な手順は公式ドキュメントかLLMに任せます。最新情報やOS差分に強いからです。一つずつ確実に進めましょう。焦らず、深呼吸して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本書で使用するツールは基本的に無料です。Pythonは3.13以上のバージョンを使います。WindowsでもMacでも動作します。Gitはバージョン管理ツールで、こちらも無料です。Cursorは、AIを統合したコードエディタです。基本機能は無料ですが、本格的に使うには月額20ドルの有料プランを推奨します。ターミナルはコマンドを実行するための窓口で、OSに標準搭載されています。これら4つのツールをこの章でセットアップします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Windowsでの準備は3ステップです。ステップ1は、Pythonのインストール。python.orgから公式版をダウンロードします。ここで重要なポイントがあります。インストール最初の画面で「Add Python to PATH」に必ずチェックを入れてください。これを忘れると「pythonコマンドが見つからない」エラーの原因になります。ステップ2は、Gitのインストール。git-scm.comからダウンロードします。設定はデフォルトのままで問題ありません。インストール後はPowerShellを再起動してください。ステップ3は、Cursorのインストール。cursor.comからダウンロードしてセットアップウィザードを完了させます。インストール後はPowerShellで python --version と git --version を実行して確認しましょう。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acOSでの準備は、Homebrewというパッケージマネージャーを使います。ステップ1はHomebrewのインストール。画面に表示されているコマンドを実行します。M1やM2のMacをお使いの場合は、インストール完了後に表示される2つのコマンドも忘れずに実行してください。これを忘れると「brew コマンドが見つからない」エラーが出ます。ステップ2は、brew install python@3.13 でPythonをインストールします。ステップ3は git です。macOSには標準でGitが入っていますが、最新版を使うことを推奨します。ステップ4は、brew install --cask cursor でCursorをインストールします。公式サイトのdmgファイルからでも構いません。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次のテーマは「Cursorを使いこなす」です。AI統合エディタとの対話で、開発中のつまずきを乗り越えましょう。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ursorには、AIとの対話チャネルが2つあります。1つ目はChatパネルです。右側のパネルにあり、コマンドキーとLキー（MacはCommand、WindowsはCtrl）で開けます。「Pythonでハロー、ワールドを表示するコードを書いて」と聞けば、すぐにコードが返ってきます。2つ目はインライン編集です。コードを選択してコマンドキーとKキーを押します。自然言語で「こう変えて」と頼めば、AIが直接コードを書き換えます。エラーが出た部分を選択して修正案を提案させる、コメントを書いて実装させる、リファクタリングや命名を依頼するなど、様々な使い方ができます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ursorには「インデックス化」という機能があります。プロジェクトフォルダを開くと、CursorがコードベースをAIに学習させる処理が始まります。学習が進むほど、AIの提案は賢くなります。進行状況は、設定画面のIndexing &amp; Docsで確認できます。プロジェクトの規模によって1分から15分かかります。100パーセント完了してから本格的に使い始めましょう。効果的な使い方のコツは4つです。コードを選択してコマンドKで直接AIに頼む。ChatパネルのコマンドLで対話しながら要件を詰める。エラーメッセージはそのまま丸ごと貼り付ける。そしてインデックス化を待ってから使い始める。この4つを意識するだけで、Cursorを最大限活用できます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microsoft.com/office/2007/relationships/media" Target="../media/media1.mp3"/><Relationship Id="rId4" Type="http://schemas.openxmlformats.org/officeDocument/2006/relationships/video" Target="../media/media1.mp3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microsoft.com/office/2007/relationships/media" Target="../media/media10.mp3"/><Relationship Id="rId4" Type="http://schemas.openxmlformats.org/officeDocument/2006/relationships/video" Target="../media/media10.mp3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microsoft.com/office/2007/relationships/media" Target="../media/media11.mp3"/><Relationship Id="rId4" Type="http://schemas.openxmlformats.org/officeDocument/2006/relationships/video" Target="../media/media11.mp3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microsoft.com/office/2007/relationships/media" Target="../media/media12.mp3"/><Relationship Id="rId4" Type="http://schemas.openxmlformats.org/officeDocument/2006/relationships/video" Target="../media/media12.mp3"/><Relationship Id="rId5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microsoft.com/office/2007/relationships/media" Target="../media/media13.mp3"/><Relationship Id="rId4" Type="http://schemas.openxmlformats.org/officeDocument/2006/relationships/video" Target="../media/media13.mp3"/><Relationship Id="rId5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microsoft.com/office/2007/relationships/media" Target="../media/media14.mp3"/><Relationship Id="rId4" Type="http://schemas.openxmlformats.org/officeDocument/2006/relationships/video" Target="../media/media14.mp3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microsoft.com/office/2007/relationships/media" Target="../media/media15.mp3"/><Relationship Id="rId4" Type="http://schemas.openxmlformats.org/officeDocument/2006/relationships/video" Target="../media/media15.mp3"/><Relationship Id="rId5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microsoft.com/office/2007/relationships/media" Target="../media/media16.mp3"/><Relationship Id="rId4" Type="http://schemas.openxmlformats.org/officeDocument/2006/relationships/video" Target="../media/media16.mp3"/><Relationship Id="rId5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microsoft.com/office/2007/relationships/media" Target="../media/media17.mp3"/><Relationship Id="rId4" Type="http://schemas.openxmlformats.org/officeDocument/2006/relationships/video" Target="../media/media17.mp3"/><Relationship Id="rId5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microsoft.com/office/2007/relationships/media" Target="../media/media18.mp3"/><Relationship Id="rId4" Type="http://schemas.openxmlformats.org/officeDocument/2006/relationships/video" Target="../media/media18.mp3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microsoft.com/office/2007/relationships/media" Target="../media/media2.mp3"/><Relationship Id="rId4" Type="http://schemas.openxmlformats.org/officeDocument/2006/relationships/video" Target="../media/media2.mp3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microsoft.com/office/2007/relationships/media" Target="../media/media3.mp3"/><Relationship Id="rId4" Type="http://schemas.openxmlformats.org/officeDocument/2006/relationships/video" Target="../media/media3.mp3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microsoft.com/office/2007/relationships/media" Target="../media/media4.mp3"/><Relationship Id="rId4" Type="http://schemas.openxmlformats.org/officeDocument/2006/relationships/video" Target="../media/media4.mp3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microsoft.com/office/2007/relationships/media" Target="../media/media5.mp3"/><Relationship Id="rId4" Type="http://schemas.openxmlformats.org/officeDocument/2006/relationships/video" Target="../media/media5.mp3"/><Relationship Id="rId5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microsoft.com/office/2007/relationships/media" Target="../media/media6.mp3"/><Relationship Id="rId4" Type="http://schemas.openxmlformats.org/officeDocument/2006/relationships/video" Target="../media/media6.mp3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microsoft.com/office/2007/relationships/media" Target="../media/media7.mp3"/><Relationship Id="rId4" Type="http://schemas.openxmlformats.org/officeDocument/2006/relationships/video" Target="../media/media7.mp3"/><Relationship Id="rId5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microsoft.com/office/2007/relationships/media" Target="../media/media8.mp3"/><Relationship Id="rId4" Type="http://schemas.openxmlformats.org/officeDocument/2006/relationships/video" Target="../media/media8.mp3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microsoft.com/office/2007/relationships/media" Target="../media/media9.mp3"/><Relationship Id="rId4" Type="http://schemas.openxmlformats.org/officeDocument/2006/relationships/video" Target="../media/media9.mp3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2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69164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BD5E1"/>
                </a:solidFill>
                <a:latin typeface="Calibri"/>
              </a:rPr>
              <a:t>CHAPTER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4688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開発環境の準備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3756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59E0B"/>
                </a:solidFill>
                <a:latin typeface="Cambria"/>
              </a:rPr>
              <a:t>LLMと一緒に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4526280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プログラミング学習で最初の、そして最大の壁を乗り越える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" y="5852160"/>
            <a:ext cx="274320" cy="54864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1005840" y="571500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本書のサンプル章 — 全文無料公開</a:t>
            </a:r>
          </a:p>
        </p:txBody>
      </p:sp>
      <p:pic>
        <p:nvPicPr>
          <p:cNvPr id="10" name="slide_0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audio>
          </p:childTnLst>
        </p:cTn>
      </p:par>
    </p:tnLst>
  </p:timing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ターミナル &amp; Git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最小限のコマンドだけ覚えれば十分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1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TERMINAL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本書で使う最小限のコマンド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697480" cy="1828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18288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5740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E3A5F"/>
                </a:solidFill>
                <a:latin typeface="Consolas"/>
              </a:rPr>
              <a:t>pwd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78892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現在地を表示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3154680"/>
            <a:ext cx="233172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Print Working Directory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37560" y="1828800"/>
            <a:ext cx="2697480" cy="1828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3337560" y="1828800"/>
            <a:ext cx="73152" cy="182880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3566160" y="205740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E3A5F"/>
                </a:solidFill>
                <a:latin typeface="Consolas"/>
              </a:rPr>
              <a:t>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6160" y="278892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ファイル一覧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6160" y="3154680"/>
            <a:ext cx="233172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List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3794760"/>
            <a:ext cx="2697480" cy="1828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548640" y="3794760"/>
            <a:ext cx="73152" cy="18288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" y="402336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E3A5F"/>
                </a:solidFill>
                <a:latin typeface="Consolas"/>
              </a:rPr>
              <a:t>cd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" y="475488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ディレクトリ移動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240" y="5120640"/>
            <a:ext cx="233172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Change Directory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37560" y="3794760"/>
            <a:ext cx="2697480" cy="1828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Rectangle 20"/>
          <p:cNvSpPr/>
          <p:nvPr/>
        </p:nvSpPr>
        <p:spPr>
          <a:xfrm>
            <a:off x="3337560" y="3794760"/>
            <a:ext cx="73152" cy="182880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3566160" y="4023360"/>
            <a:ext cx="233172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E3A5F"/>
                </a:solidFill>
                <a:latin typeface="Consolas"/>
              </a:rPr>
              <a:t>mkdir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6160" y="475488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フォルダ作成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6160" y="5120640"/>
            <a:ext cx="233172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Make Directory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17920" y="1828800"/>
            <a:ext cx="5394960" cy="42519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6217920" y="1828800"/>
            <a:ext cx="5394960" cy="320040"/>
          </a:xfrm>
          <a:prstGeom prst="rect">
            <a:avLst/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Oval 26"/>
          <p:cNvSpPr/>
          <p:nvPr/>
        </p:nvSpPr>
        <p:spPr>
          <a:xfrm>
            <a:off x="6355080" y="1920240"/>
            <a:ext cx="137160" cy="13716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Oval 27"/>
          <p:cNvSpPr/>
          <p:nvPr/>
        </p:nvSpPr>
        <p:spPr>
          <a:xfrm>
            <a:off x="6537960" y="1920240"/>
            <a:ext cx="137160" cy="13716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Oval 28"/>
          <p:cNvSpPr/>
          <p:nvPr/>
        </p:nvSpPr>
        <p:spPr>
          <a:xfrm>
            <a:off x="6720840" y="1920240"/>
            <a:ext cx="137160" cy="13716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6217920" y="1892808"/>
            <a:ext cx="53949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CBD5E1"/>
                </a:solidFill>
                <a:latin typeface="Consolas"/>
              </a:rPr>
              <a:t>terminal — bash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46520" y="2286000"/>
            <a:ext cx="4937760" cy="3657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100" b="1" i="0">
                <a:solidFill>
                  <a:srgbClr val="F59E0B"/>
                </a:solidFill>
                <a:latin typeface="Consolas"/>
              </a:rPr>
              <a:t>$ pwd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/Users/you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$ mkdir adventure-game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$ cd adventure-game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$ pwd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/Users/you/adventure-game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$ ls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# 空っぽ。ここからプロジェクトを始める
</a:t>
            </a:r>
            <a:r>
              <a:rPr sz="1100" b="0" i="1">
                <a:solidFill>
                  <a:srgbClr val="10B981"/>
                </a:solidFill>
                <a:latin typeface="Consolas"/>
              </a:rPr>
              <a:t>
# 迷ったらホームに戻る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$ cd ~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640" y="6446520"/>
            <a:ext cx="10058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E3A5F"/>
                </a:solidFill>
                <a:latin typeface="Calibri"/>
              </a:rPr>
              <a:t>わからないコマンドはLLMにそのまま聞く ＝ 最速の解決ルート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11 / 18</a:t>
            </a:r>
          </a:p>
        </p:txBody>
      </p:sp>
      <p:pic>
        <p:nvPicPr>
          <p:cNvPr id="34" name="slide_1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audio>
          </p:childTnLst>
        </p:cTn>
      </p:par>
    </p:tnLst>
  </p:timing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GIT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Git は「コードのバックアップシステム」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3949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937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WHAT IT 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86000"/>
            <a:ext cx="49377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E3A5F"/>
                </a:solidFill>
                <a:latin typeface="Cambria"/>
              </a:rPr>
              <a:t>コードの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880360"/>
            <a:ext cx="49377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10B981"/>
                </a:solidFill>
                <a:latin typeface="Cambria"/>
              </a:rPr>
              <a:t>バージョン管理システム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703320"/>
            <a:ext cx="493776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つまり、コードの変更履歴を記録して、いつでも過去の状態に戻せる仕組み。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4754880"/>
            <a:ext cx="4937760" cy="128016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Oval 11"/>
          <p:cNvSpPr/>
          <p:nvPr/>
        </p:nvSpPr>
        <p:spPr>
          <a:xfrm>
            <a:off x="960120" y="4937760"/>
            <a:ext cx="164592" cy="164592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1188720" y="4846320"/>
            <a:ext cx="4572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例えるなら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0120" y="5074920"/>
            <a:ext cx="45720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「写真を撮って、過去のあの瞬間に戻れるアルバム」
壊しても、消しても、いつでもあの時に巻き戻せる。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3640" y="1783080"/>
            <a:ext cx="5486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Gitでできる5つのこと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63640" y="2331720"/>
            <a:ext cx="5349240" cy="6400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6263640" y="2331720"/>
            <a:ext cx="54864" cy="6400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6492240" y="2450592"/>
            <a:ext cx="182880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バックアップ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8200" y="2450592"/>
            <a:ext cx="310896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コードの状態を保存する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63640" y="3108960"/>
            <a:ext cx="5349240" cy="6400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Rectangle 20"/>
          <p:cNvSpPr/>
          <p:nvPr/>
        </p:nvSpPr>
        <p:spPr>
          <a:xfrm>
            <a:off x="6263640" y="3108960"/>
            <a:ext cx="54864" cy="64008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492240" y="3227832"/>
            <a:ext cx="182880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リストア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8200" y="3227832"/>
            <a:ext cx="310896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過去の状態に戻す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63640" y="3886200"/>
            <a:ext cx="5349240" cy="6400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Rectangle 24"/>
          <p:cNvSpPr/>
          <p:nvPr/>
        </p:nvSpPr>
        <p:spPr>
          <a:xfrm>
            <a:off x="6263640" y="3886200"/>
            <a:ext cx="54864" cy="6400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6492240" y="4005072"/>
            <a:ext cx="182880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変更履歴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58200" y="4005072"/>
            <a:ext cx="310896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いつ何を変えたかが分かる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640" y="4663440"/>
            <a:ext cx="5349240" cy="6400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Rectangle 28"/>
          <p:cNvSpPr/>
          <p:nvPr/>
        </p:nvSpPr>
        <p:spPr>
          <a:xfrm>
            <a:off x="6263640" y="4663440"/>
            <a:ext cx="54864" cy="6400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6492240" y="4782312"/>
            <a:ext cx="182880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安全な実験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8200" y="4782312"/>
            <a:ext cx="310896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失敗しても戻せる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3640" y="5440680"/>
            <a:ext cx="5349240" cy="6400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Rectangle 32"/>
          <p:cNvSpPr/>
          <p:nvPr/>
        </p:nvSpPr>
        <p:spPr>
          <a:xfrm>
            <a:off x="6263640" y="5440680"/>
            <a:ext cx="54864" cy="6400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6492240" y="5559552"/>
            <a:ext cx="182880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共有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58200" y="5559552"/>
            <a:ext cx="3108960" cy="41148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他の人とコードを共有する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第2章 — 開発環境の準備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12 / 18</a:t>
            </a:r>
          </a:p>
        </p:txBody>
      </p:sp>
      <p:pic>
        <p:nvPicPr>
          <p:cNvPr id="38" name="slide_1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audio>
          </p:childTnLst>
        </p:cTn>
      </p:par>
    </p:tnLst>
  </p:timing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GIT WORKFLOW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4つのコマンドで「保存 → 巻き戻し」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69748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3774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Oval 6"/>
          <p:cNvSpPr/>
          <p:nvPr/>
        </p:nvSpPr>
        <p:spPr>
          <a:xfrm>
            <a:off x="777240" y="2057400"/>
            <a:ext cx="411480" cy="41148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2084832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606040"/>
            <a:ext cx="23317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onsolas"/>
              </a:rPr>
              <a:t>git init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10896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リポジトリを初期化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3520440"/>
            <a:ext cx="457200" cy="27432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3657600"/>
            <a:ext cx="23317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アルバムを作る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7560" y="1828800"/>
            <a:ext cx="269748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3337560" y="1828800"/>
            <a:ext cx="73152" cy="23774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Oval 14"/>
          <p:cNvSpPr/>
          <p:nvPr/>
        </p:nvSpPr>
        <p:spPr>
          <a:xfrm>
            <a:off x="3566160" y="2057400"/>
            <a:ext cx="411480" cy="411480"/>
          </a:xfrm>
          <a:prstGeom prst="ellipse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3566160" y="2084832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6160" y="2606040"/>
            <a:ext cx="23317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onsolas"/>
              </a:rPr>
              <a:t>git add 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6160" y="310896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ステージング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66160" y="3520440"/>
            <a:ext cx="457200" cy="27432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3566160" y="3657600"/>
            <a:ext cx="23317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今回の写真を選ぶ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26480" y="1828800"/>
            <a:ext cx="269748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6126480" y="1828800"/>
            <a:ext cx="73152" cy="23774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Oval 22"/>
          <p:cNvSpPr/>
          <p:nvPr/>
        </p:nvSpPr>
        <p:spPr>
          <a:xfrm>
            <a:off x="6355080" y="2057400"/>
            <a:ext cx="411480" cy="4114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6355080" y="2084832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55080" y="2606040"/>
            <a:ext cx="23317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onsolas"/>
              </a:rPr>
              <a:t>git commit -m "…"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55080" y="310896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バックアップを取る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55080" y="3520440"/>
            <a:ext cx="457200" cy="2743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6355080" y="3657600"/>
            <a:ext cx="23317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シャッターを押す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15400" y="1828800"/>
            <a:ext cx="2697480" cy="23774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8915400" y="1828800"/>
            <a:ext cx="73152" cy="23774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Oval 30"/>
          <p:cNvSpPr/>
          <p:nvPr/>
        </p:nvSpPr>
        <p:spPr>
          <a:xfrm>
            <a:off x="9144000" y="2057400"/>
            <a:ext cx="411480" cy="411480"/>
          </a:xfrm>
          <a:prstGeom prst="ellipse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9144000" y="2084832"/>
            <a:ext cx="411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44000" y="2606040"/>
            <a:ext cx="23317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onsolas"/>
              </a:rPr>
              <a:t>git log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44000" y="3108960"/>
            <a:ext cx="2331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1E3A5F"/>
                </a:solidFill>
                <a:latin typeface="Calibri"/>
              </a:rPr>
              <a:t>履歴を見る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144000" y="3520440"/>
            <a:ext cx="457200" cy="27432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9144000" y="3657600"/>
            <a:ext cx="233172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アルバムをめくる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640" y="4526280"/>
            <a:ext cx="11064240" cy="16916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Rectangle 37"/>
          <p:cNvSpPr/>
          <p:nvPr/>
        </p:nvSpPr>
        <p:spPr>
          <a:xfrm>
            <a:off x="548640" y="4526280"/>
            <a:ext cx="54864" cy="16916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777240" y="4690872"/>
            <a:ext cx="3657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F4444"/>
                </a:solidFill>
                <a:latin typeface="Calibri"/>
              </a:rPr>
              <a:t>FIRST-TIME SETUP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7240" y="493776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Gitの初期設定（最初の1回だけ）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77240" y="5394960"/>
            <a:ext cx="10607040" cy="6858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2" name="TextBox 41"/>
          <p:cNvSpPr txBox="1"/>
          <p:nvPr/>
        </p:nvSpPr>
        <p:spPr>
          <a:xfrm>
            <a:off x="914400" y="5440680"/>
            <a:ext cx="104241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0" i="0">
                <a:solidFill>
                  <a:srgbClr val="10B981"/>
                </a:solidFill>
                <a:latin typeface="Consolas"/>
              </a:rPr>
              <a:t>$ git config --global user.name "Your Name"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$ git config --global user.email "you@example.com"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第2章 — 開発環境の準備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13 / 18</a:t>
            </a:r>
          </a:p>
        </p:txBody>
      </p:sp>
      <p:pic>
        <p:nvPicPr>
          <p:cNvPr id="45" name="slide_1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audio>
          </p:childTnLst>
        </p:cTn>
      </p:par>
    </p:tnLst>
  </p:timing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仮想環境 with uv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高速・モダンな新定番でつまずきを根本回避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1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WHY uv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従来の venv + pip からの卒業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3840480" cy="22860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91440" cy="22860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20240"/>
            <a:ext cx="3383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SPEED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356616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1E3A5F"/>
                </a:solidFill>
                <a:latin typeface="Cambria"/>
              </a:rPr>
              <a:t>10–100x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3474720"/>
            <a:ext cx="33832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64748B"/>
                </a:solidFill>
                <a:latin typeface="Calibri"/>
              </a:rPr>
              <a:t>pip / venv より高速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4206240"/>
            <a:ext cx="384048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548640" y="4206240"/>
            <a:ext cx="54864" cy="59436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4325112"/>
            <a:ext cx="8229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300" b="1" i="0">
                <a:solidFill>
                  <a:srgbClr val="8B5CF6"/>
                </a:solidFill>
                <a:latin typeface="Cambria"/>
              </a:rPr>
              <a:t>統合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325112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0F172A"/>
                </a:solidFill>
                <a:latin typeface="Calibri"/>
              </a:rPr>
              <a:t>仮想環境とパッケージ管理を一元化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4892040"/>
            <a:ext cx="384048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Rectangle 14"/>
          <p:cNvSpPr/>
          <p:nvPr/>
        </p:nvSpPr>
        <p:spPr>
          <a:xfrm>
            <a:off x="548640" y="4892040"/>
            <a:ext cx="54864" cy="59436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777240" y="5010912"/>
            <a:ext cx="8229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300" b="1" i="0">
                <a:solidFill>
                  <a:srgbClr val="3B82F6"/>
                </a:solidFill>
                <a:latin typeface="Cambria"/>
              </a:rPr>
              <a:t>正確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200" y="5010912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0F172A"/>
                </a:solidFill>
                <a:latin typeface="Calibri"/>
              </a:rPr>
              <a:t>依存関係の解決が正確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640" y="5577840"/>
            <a:ext cx="384048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Rectangle 18"/>
          <p:cNvSpPr/>
          <p:nvPr/>
        </p:nvSpPr>
        <p:spPr>
          <a:xfrm>
            <a:off x="548640" y="5577840"/>
            <a:ext cx="54864" cy="59436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777240" y="5696712"/>
            <a:ext cx="8229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300" b="1" i="0">
                <a:solidFill>
                  <a:srgbClr val="10B981"/>
                </a:solidFill>
                <a:latin typeface="Cambria"/>
              </a:rPr>
              <a:t>優しい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5696712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0F172A"/>
                </a:solidFill>
                <a:latin typeface="Calibri"/>
              </a:rPr>
              <a:t>「有効化忘れ」を回避できる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26280" y="1783080"/>
            <a:ext cx="7086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従来の方法 vs uv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26280" y="2286000"/>
            <a:ext cx="7086600" cy="1874519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4526280" y="2286000"/>
            <a:ext cx="54864" cy="1874519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4754880" y="2423160"/>
            <a:ext cx="6720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EF4444"/>
                </a:solidFill>
                <a:latin typeface="Calibri"/>
              </a:rPr>
              <a:t>BEFORE — venv + pip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54880" y="2743200"/>
            <a:ext cx="6629400" cy="12801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4892040" y="2788920"/>
            <a:ext cx="6446520" cy="11887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1">
                <a:solidFill>
                  <a:srgbClr val="CBD5E1"/>
                </a:solidFill>
                <a:latin typeface="Consolas"/>
              </a:rPr>
              <a:t># OS別に違うコマンド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$ source .venv/bin/activate     </a:t>
            </a:r>
            <a:r>
              <a:rPr sz="1000" b="0" i="1">
                <a:solidFill>
                  <a:srgbClr val="CBD5E1"/>
                </a:solidFill>
                <a:latin typeface="Consolas"/>
              </a:rPr>
              <a:t># macOS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$ .venv\Scripts\Activate.ps1   </a:t>
            </a:r>
            <a:r>
              <a:rPr sz="1000" b="0" i="1">
                <a:solidFill>
                  <a:srgbClr val="CBD5E1"/>
                </a:solidFill>
                <a:latin typeface="Consolas"/>
              </a:rPr>
              <a:t># Windows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$ python manage.py runserver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$ deactivate                   </a:t>
            </a:r>
            <a:r>
              <a:rPr sz="1000" b="0" i="1">
                <a:solidFill>
                  <a:srgbClr val="EF4444"/>
                </a:solidFill>
                <a:latin typeface="Consolas"/>
              </a:rPr>
              <a:t># 忘れがち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26280" y="4297680"/>
            <a:ext cx="7086600" cy="1920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Rectangle 28"/>
          <p:cNvSpPr/>
          <p:nvPr/>
        </p:nvSpPr>
        <p:spPr>
          <a:xfrm>
            <a:off x="4526280" y="4297680"/>
            <a:ext cx="54864" cy="19202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4754880" y="4434840"/>
            <a:ext cx="6720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0B981"/>
                </a:solidFill>
                <a:latin typeface="Calibri"/>
              </a:rPr>
              <a:t>AFTER — uv run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54880" y="4754880"/>
            <a:ext cx="6629400" cy="73152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4892040" y="4892040"/>
            <a:ext cx="64465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400" b="1" i="0">
                <a:solidFill>
                  <a:srgbClr val="10B981"/>
                </a:solidFill>
                <a:latin typeface="Consolas"/>
              </a:rPr>
              <a:t>$ uv run python manage.py runserver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54880" y="5577840"/>
            <a:ext cx="672084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1">
                <a:solidFill>
                  <a:srgbClr val="0F172A"/>
                </a:solidFill>
                <a:latin typeface="Calibri"/>
              </a:rPr>
              <a:t>OS差なし・有効化不要・1コマンド。初心者最大のつまずきが消える。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第2章 — 開発環境の準備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15 / 18</a:t>
            </a:r>
          </a:p>
        </p:txBody>
      </p:sp>
      <p:pic>
        <p:nvPicPr>
          <p:cNvPr id="36" name="slide_1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audio>
          </p:childTnLst>
        </p:cTn>
      </p:par>
    </p:tnLst>
  </p:timing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uv WORKFLOW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プロジェクト作成の鉄板パターン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96012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8B5CF6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40" y="196596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INSTALL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2212848"/>
            <a:ext cx="2286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uvをインストール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0520" y="1965960"/>
            <a:ext cx="13716" cy="6858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4297680" y="1965960"/>
            <a:ext cx="7178040" cy="6858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4434840" y="2011680"/>
            <a:ext cx="69494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macOS: curl -LsSf https://astral.sh/uv/install.sh | sh
Win:  irm https://astral.sh/uv/install.ps1 | iex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292608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548640" y="2926080"/>
            <a:ext cx="73152" cy="960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777240" y="3063240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3B82F6"/>
                </a:solidFill>
                <a:latin typeface="Cambria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1640" y="306324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INIT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640" y="3310128"/>
            <a:ext cx="2286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プロジェクト初期化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60520" y="3063240"/>
            <a:ext cx="13716" cy="6858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Rectangle 18"/>
          <p:cNvSpPr/>
          <p:nvPr/>
        </p:nvSpPr>
        <p:spPr>
          <a:xfrm>
            <a:off x="4297680" y="3063240"/>
            <a:ext cx="7178040" cy="6858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4434840" y="3108960"/>
            <a:ext cx="69494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uv init test-uv
$ cd test-uv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402336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548640" y="4023360"/>
            <a:ext cx="73152" cy="96012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777240" y="4160520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0D9488"/>
                </a:solidFill>
                <a:latin typeface="Cambria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40" y="416052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0D9488"/>
                </a:solidFill>
                <a:latin typeface="Calibri"/>
              </a:rPr>
              <a:t>ADD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1640" y="4407408"/>
            <a:ext cx="2286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依存関係を追加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60520" y="4160520"/>
            <a:ext cx="13716" cy="6858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4297680" y="4160520"/>
            <a:ext cx="7178040" cy="6858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4434840" y="4206240"/>
            <a:ext cx="69494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uv add django
# pyproject.toml に記録 + 仮想環境にインストール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640" y="512064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548640" y="5120640"/>
            <a:ext cx="73152" cy="96012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777240" y="5257800"/>
            <a:ext cx="82296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59E0B"/>
                </a:solidFill>
                <a:latin typeface="Cambria"/>
              </a:rPr>
              <a:t>04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91640" y="525780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RUN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91640" y="5504688"/>
            <a:ext cx="2286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コマンド実行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60520" y="5257800"/>
            <a:ext cx="13716" cy="6858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Rectangle 34"/>
          <p:cNvSpPr/>
          <p:nvPr/>
        </p:nvSpPr>
        <p:spPr>
          <a:xfrm>
            <a:off x="4297680" y="5257800"/>
            <a:ext cx="7178040" cy="6858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4434840" y="5303520"/>
            <a:ext cx="69494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$ uv run python -m django --version
# 有効化不要！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" y="6446520"/>
            <a:ext cx="10058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E3A5F"/>
                </a:solidFill>
                <a:latin typeface="Calibri"/>
              </a:rPr>
              <a:t>覚えるのは「init → add → run」の3つだけ。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16 / 18</a:t>
            </a:r>
          </a:p>
        </p:txBody>
      </p:sp>
      <p:pic>
        <p:nvPicPr>
          <p:cNvPr id="39" name="slide_1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TROUBLESHOOTING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つまずきポイント TOP 6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1488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6400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EF4444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5880" y="2011680"/>
            <a:ext cx="2697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PATH 設定の問題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" y="2514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68680" y="2560320"/>
            <a:ext cx="31089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EF4444"/>
                </a:solidFill>
                <a:latin typeface="Consolas"/>
              </a:rPr>
              <a:t>command not found: python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324612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Win 再インストール時に PATH を追加 / Mac は python3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768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4297680" y="1828800"/>
            <a:ext cx="73152" cy="2148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4526280" y="1993392"/>
            <a:ext cx="6400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4920" y="2011680"/>
            <a:ext cx="2697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権限エラー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26280" y="2514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4617720" y="2560320"/>
            <a:ext cx="31089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EF4444"/>
                </a:solidFill>
                <a:latin typeface="Consolas"/>
              </a:rPr>
              <a:t>Permission denied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6280" y="324612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sudo に頼らず仮想環境を使う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46720" y="1828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8046720" y="1828800"/>
            <a:ext cx="73152" cy="2148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8275320" y="1993392"/>
            <a:ext cx="6400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8B5CF6"/>
                </a:solidFill>
                <a:latin typeface="Cambria"/>
              </a:rPr>
              <a:t>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23960" y="2011680"/>
            <a:ext cx="2697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仮想環境が有効化されない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75320" y="2514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8366760" y="2560320"/>
            <a:ext cx="31089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EF4444"/>
                </a:solidFill>
                <a:latin typeface="Consolas"/>
              </a:rPr>
              <a:t>プロンプトに (.venv) が出ない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5320" y="324612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which python / $VIRTUAL_ENV を確認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548640" y="4114800"/>
            <a:ext cx="73152" cy="2148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777240" y="4279392"/>
            <a:ext cx="6400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3B82F6"/>
                </a:solidFill>
                <a:latin typeface="Cambria"/>
              </a:rPr>
              <a:t>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25880" y="4297680"/>
            <a:ext cx="2697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Git リポジトリ未初期化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7240" y="4800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868680" y="4846320"/>
            <a:ext cx="31089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EF4444"/>
                </a:solidFill>
                <a:latin typeface="Consolas"/>
              </a:rPr>
              <a:t>fatal: not a git repository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7240" y="553212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git init を忘れずに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9768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4297680" y="4114800"/>
            <a:ext cx="73152" cy="21488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4526280" y="4279392"/>
            <a:ext cx="6400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D9488"/>
                </a:solidFill>
                <a:latin typeface="Cambria"/>
              </a:rPr>
              <a:t>05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4920" y="4297680"/>
            <a:ext cx="2697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Git ユーザー情報未設定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26280" y="4800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TextBox 37"/>
          <p:cNvSpPr txBox="1"/>
          <p:nvPr/>
        </p:nvSpPr>
        <p:spPr>
          <a:xfrm>
            <a:off x="4617720" y="4846320"/>
            <a:ext cx="31089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EF4444"/>
                </a:solidFill>
                <a:latin typeface="Consolas"/>
              </a:rPr>
              <a:t>Please tell me who you are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26280" y="553212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git config --global user.name / .email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46720" y="4114800"/>
            <a:ext cx="36576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1" name="Rectangle 40"/>
          <p:cNvSpPr/>
          <p:nvPr/>
        </p:nvSpPr>
        <p:spPr>
          <a:xfrm>
            <a:off x="8046720" y="4114800"/>
            <a:ext cx="73152" cy="2148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2" name="TextBox 41"/>
          <p:cNvSpPr txBox="1"/>
          <p:nvPr/>
        </p:nvSpPr>
        <p:spPr>
          <a:xfrm>
            <a:off x="8275320" y="4279392"/>
            <a:ext cx="6400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0B981"/>
                </a:solidFill>
                <a:latin typeface="Cambria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23960" y="4297680"/>
            <a:ext cx="26974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libri"/>
              </a:rPr>
              <a:t>uv が動かない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275320" y="4800600"/>
            <a:ext cx="3246120" cy="6400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5" name="TextBox 44"/>
          <p:cNvSpPr txBox="1"/>
          <p:nvPr/>
        </p:nvSpPr>
        <p:spPr>
          <a:xfrm>
            <a:off x="8366760" y="4846320"/>
            <a:ext cx="31089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100" b="0" i="0">
                <a:solidFill>
                  <a:srgbClr val="EF4444"/>
                </a:solidFill>
                <a:latin typeface="Consolas"/>
              </a:rPr>
              <a:t>command not found: uv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275320" y="553212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0F172A"/>
                </a:solidFill>
                <a:latin typeface="Calibri"/>
              </a:rPr>
              <a:t>→ ターミナル再起動 / source $HOME/.cargo/env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第2章 — 開発環境の準備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17 / 18</a:t>
            </a:r>
          </a:p>
        </p:txBody>
      </p:sp>
      <p:pic>
        <p:nvPicPr>
          <p:cNvPr id="49" name="slide_1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audio>
          </p:childTnLst>
        </p:cTn>
      </p:par>
    </p:tnLst>
  </p:timing>
  <p:transition spd="med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640080"/>
            <a:ext cx="5486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READY?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0972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FFFFFF"/>
                </a:solidFill>
                <a:latin typeface="Cambria"/>
              </a:rPr>
              <a:t>環境構築おつかれさま。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965960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CBD5E1"/>
                </a:solidFill>
                <a:latin typeface="Calibri"/>
              </a:rPr>
              <a:t>ここまで来たあなたは、もう立派な開発者の仲間入り。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606040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環境構築チェックリスト</a:t>
            </a:r>
          </a:p>
        </p:txBody>
      </p:sp>
      <p:sp>
        <p:nvSpPr>
          <p:cNvPr id="7" name="Oval 6"/>
          <p:cNvSpPr/>
          <p:nvPr/>
        </p:nvSpPr>
        <p:spPr>
          <a:xfrm>
            <a:off x="640080" y="315468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640080" y="312724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" y="313639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python --version が動く</a:t>
            </a:r>
          </a:p>
        </p:txBody>
      </p:sp>
      <p:sp>
        <p:nvSpPr>
          <p:cNvPr id="10" name="Oval 9"/>
          <p:cNvSpPr/>
          <p:nvPr/>
        </p:nvSpPr>
        <p:spPr>
          <a:xfrm>
            <a:off x="640080" y="361188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640080" y="358444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1560" y="359359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git --version が動く</a:t>
            </a:r>
          </a:p>
        </p:txBody>
      </p:sp>
      <p:sp>
        <p:nvSpPr>
          <p:cNvPr id="13" name="Oval 12"/>
          <p:cNvSpPr/>
          <p:nvPr/>
        </p:nvSpPr>
        <p:spPr>
          <a:xfrm>
            <a:off x="640080" y="406908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640080" y="404164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560" y="405079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uv --version が動く</a:t>
            </a:r>
          </a:p>
        </p:txBody>
      </p:sp>
      <p:sp>
        <p:nvSpPr>
          <p:cNvPr id="16" name="Oval 15"/>
          <p:cNvSpPr/>
          <p:nvPr/>
        </p:nvSpPr>
        <p:spPr>
          <a:xfrm>
            <a:off x="640080" y="452628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640080" y="449884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1560" y="450799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Cursor が起動し AI 機能が使える</a:t>
            </a:r>
          </a:p>
        </p:txBody>
      </p:sp>
      <p:sp>
        <p:nvSpPr>
          <p:cNvPr id="19" name="Oval 18"/>
          <p:cNvSpPr/>
          <p:nvPr/>
        </p:nvSpPr>
        <p:spPr>
          <a:xfrm>
            <a:off x="640080" y="498348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640080" y="495604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1560" y="496519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ターミナルの基本コマンドが分かる</a:t>
            </a:r>
          </a:p>
        </p:txBody>
      </p:sp>
      <p:sp>
        <p:nvSpPr>
          <p:cNvPr id="22" name="Oval 21"/>
          <p:cNvSpPr/>
          <p:nvPr/>
        </p:nvSpPr>
        <p:spPr>
          <a:xfrm>
            <a:off x="640080" y="5440680"/>
            <a:ext cx="274320" cy="27432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640080" y="5413248"/>
            <a:ext cx="2743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1560" y="5422392"/>
            <a:ext cx="6400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FFFFFF"/>
                </a:solidFill>
                <a:latin typeface="Calibri"/>
              </a:rPr>
              <a:t>エラー時の LLM 質問テンプレが手元にある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863840" y="2606040"/>
            <a:ext cx="3749039" cy="3291840"/>
          </a:xfrm>
          <a:prstGeom prst="rect">
            <a:avLst/>
          </a:prstGeom>
          <a:solidFill>
            <a:srgbClr val="1E3A5F"/>
          </a:solidFill>
          <a:ln w="1270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8092440" y="2743200"/>
            <a:ext cx="32918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NEXT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92440" y="3017520"/>
            <a:ext cx="329184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800" b="1" i="0">
                <a:solidFill>
                  <a:srgbClr val="FFFFFF"/>
                </a:solidFill>
                <a:latin typeface="Cambria"/>
              </a:rPr>
              <a:t>第3章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92440" y="3657600"/>
            <a:ext cx="32918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Djangoプロジェクトを始める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92440" y="416052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8092440" y="4297680"/>
            <a:ext cx="329184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プロジェクトを作って、初めての
「Hello, World!」を表示します。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80" y="6446520"/>
            <a:ext cx="10972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CBD5E1"/>
                </a:solidFill>
                <a:latin typeface="Calibri"/>
              </a:rPr>
              <a:t>エラーは誰にでも起こる。恐れず、一歩ずつ進みましょう。</a:t>
            </a:r>
          </a:p>
        </p:txBody>
      </p:sp>
      <p:pic>
        <p:nvPicPr>
          <p:cNvPr id="32" name="slide_1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audio>
          </p:childTnLst>
        </p:cTn>
      </p:par>
    </p:tnLst>
  </p:timing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この章で学ぶこと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691640"/>
            <a:ext cx="1106424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691640"/>
            <a:ext cx="73152" cy="658368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78308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1640" y="176479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Python 3.13+, Git, Cursor のインストール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40" y="203911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OSごとの注意点を押さえる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423160"/>
            <a:ext cx="1106424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548640" y="2423160"/>
            <a:ext cx="73152" cy="658368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251460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40" y="249631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Cursor のセットアップ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1640" y="277063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AI統合エディタを使いこなす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3154680"/>
            <a:ext cx="1106424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548640" y="3154680"/>
            <a:ext cx="73152" cy="658368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" y="324612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40" y="322783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ターミナル / コマンドラインの基礎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40" y="350215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最小限のコマンドだけでOK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3886200"/>
            <a:ext cx="1106424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Rectangle 20"/>
          <p:cNvSpPr/>
          <p:nvPr/>
        </p:nvSpPr>
        <p:spPr>
          <a:xfrm>
            <a:off x="548640" y="3886200"/>
            <a:ext cx="73152" cy="658368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397764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91640" y="395935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Git の基本操作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40" y="423367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「コードのバックアップ」と考える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4617720"/>
            <a:ext cx="1106424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548640" y="4617720"/>
            <a:ext cx="73152" cy="658368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777240" y="470916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1640" y="469087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uv で仮想環境を構築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91640" y="496519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高速・モダンな新定番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8640" y="5349240"/>
            <a:ext cx="1106424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Rectangle 30"/>
          <p:cNvSpPr/>
          <p:nvPr/>
        </p:nvSpPr>
        <p:spPr>
          <a:xfrm>
            <a:off x="548640" y="5349240"/>
            <a:ext cx="73152" cy="658368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777240" y="5440680"/>
            <a:ext cx="914400" cy="5029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06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91640" y="5422392"/>
            <a:ext cx="6858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つまずきポイント集とLLM活用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1640" y="5696712"/>
            <a:ext cx="6858000" cy="292608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エラーを学習のチャンスに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第2章 — 開発環境の準備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2 / 18</a:t>
            </a:r>
          </a:p>
        </p:txBody>
      </p:sp>
      <p:pic>
        <p:nvPicPr>
          <p:cNvPr id="37" name="slide_0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audio>
          </p:childTnLst>
        </p:cTn>
      </p:par>
    </p:tnLst>
  </p:timing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環境構築こそが、最大の壁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783080"/>
            <a:ext cx="5486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500" b="1" i="0">
                <a:solidFill>
                  <a:srgbClr val="1E3A5F"/>
                </a:solidFill>
                <a:latin typeface="Cambria"/>
              </a:rPr>
              <a:t>初心者がぶつかる「謎のエラー」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2240280"/>
            <a:ext cx="548640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ectangle 6"/>
          <p:cNvSpPr/>
          <p:nvPr/>
        </p:nvSpPr>
        <p:spPr>
          <a:xfrm>
            <a:off x="548640" y="2240280"/>
            <a:ext cx="54864" cy="59436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2331720"/>
            <a:ext cx="521208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500" b="0" i="1">
                <a:solidFill>
                  <a:srgbClr val="0F172A"/>
                </a:solidFill>
                <a:latin typeface="Calibri"/>
              </a:rPr>
              <a:t>「PATHって何？」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" y="2926080"/>
            <a:ext cx="548640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Rectangle 9"/>
          <p:cNvSpPr/>
          <p:nvPr/>
        </p:nvSpPr>
        <p:spPr>
          <a:xfrm>
            <a:off x="548640" y="2926080"/>
            <a:ext cx="54864" cy="59436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77240" y="3017520"/>
            <a:ext cx="521208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500" b="0" i="1">
                <a:solidFill>
                  <a:srgbClr val="0F172A"/>
                </a:solidFill>
                <a:latin typeface="Calibri"/>
              </a:rPr>
              <a:t>「permission denied って何？」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" y="3611880"/>
            <a:ext cx="5486400" cy="594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548640" y="3611880"/>
            <a:ext cx="54864" cy="59436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77240" y="3703320"/>
            <a:ext cx="521208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500" b="0" i="1">
                <a:solidFill>
                  <a:srgbClr val="0F172A"/>
                </a:solidFill>
                <a:latin typeface="Calibri"/>
              </a:rPr>
              <a:t>「python コマンドが見つからない？」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" y="4434840"/>
            <a:ext cx="5486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1">
                <a:solidFill>
                  <a:srgbClr val="64748B"/>
                </a:solidFill>
                <a:latin typeface="Calibri"/>
              </a:rPr>
              <a:t>Google検索を繰り返し、数時間後に疲れ果てて諦めてしまう。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00800" y="1783080"/>
            <a:ext cx="521208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6400800" y="1783080"/>
            <a:ext cx="73152" cy="44348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6675120" y="1965960"/>
            <a:ext cx="48463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本章のアプローチ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5120" y="2423160"/>
            <a:ext cx="4846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レシピ通りに料理を作るように</a:t>
            </a:r>
          </a:p>
        </p:txBody>
      </p:sp>
      <p:sp>
        <p:nvSpPr>
          <p:cNvPr id="20" name="Oval 19"/>
          <p:cNvSpPr/>
          <p:nvPr/>
        </p:nvSpPr>
        <p:spPr>
          <a:xfrm>
            <a:off x="6720840" y="3017520"/>
            <a:ext cx="320040" cy="32004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6720840" y="2990088"/>
            <a:ext cx="320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8040" y="2971800"/>
            <a:ext cx="42062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つまずきポイントを先に教える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78040" y="3319272"/>
            <a:ext cx="42062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ハマる前に避けられる</a:t>
            </a:r>
          </a:p>
        </p:txBody>
      </p:sp>
      <p:sp>
        <p:nvSpPr>
          <p:cNvPr id="24" name="Oval 23"/>
          <p:cNvSpPr/>
          <p:nvPr/>
        </p:nvSpPr>
        <p:spPr>
          <a:xfrm>
            <a:off x="6720840" y="3794760"/>
            <a:ext cx="320040" cy="32004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720840" y="3767328"/>
            <a:ext cx="320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78040" y="3749040"/>
            <a:ext cx="42062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LLMに即聞ける質問例を提示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78040" y="4096512"/>
            <a:ext cx="42062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詰まったら数秒で抜け出す</a:t>
            </a:r>
          </a:p>
        </p:txBody>
      </p:sp>
      <p:sp>
        <p:nvSpPr>
          <p:cNvPr id="28" name="Oval 27"/>
          <p:cNvSpPr/>
          <p:nvPr/>
        </p:nvSpPr>
        <p:spPr>
          <a:xfrm>
            <a:off x="6720840" y="4572000"/>
            <a:ext cx="320040" cy="32004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6720840" y="4544568"/>
            <a:ext cx="320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78040" y="4526280"/>
            <a:ext cx="42062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詳細手順は公式 / LLMに任せる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78040" y="4873752"/>
            <a:ext cx="42062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最新情報・OS差分に強い</a:t>
            </a:r>
          </a:p>
        </p:txBody>
      </p:sp>
      <p:sp>
        <p:nvSpPr>
          <p:cNvPr id="32" name="Oval 31"/>
          <p:cNvSpPr/>
          <p:nvPr/>
        </p:nvSpPr>
        <p:spPr>
          <a:xfrm>
            <a:off x="6720840" y="5349240"/>
            <a:ext cx="320040" cy="32004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6720840" y="5321808"/>
            <a:ext cx="3200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78040" y="5303520"/>
            <a:ext cx="42062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一つずつ確実に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78040" y="5650992"/>
            <a:ext cx="42062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焦らない、深呼吸して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第2章 — 開発環境の準備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3 / 18</a:t>
            </a:r>
          </a:p>
        </p:txBody>
      </p:sp>
      <p:pic>
        <p:nvPicPr>
          <p:cNvPr id="38" name="slide_0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audio>
          </p:childTnLst>
        </p:cTn>
      </p:par>
    </p:tnLst>
  </p:timing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TOOLS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必要なツール（基本すべて無料）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115568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64748B"/>
                </a:solidFill>
                <a:latin typeface="Calibri"/>
              </a:rPr>
              <a:t>Cursorのみ、本格利用は有料プラン推奨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2743200" cy="33832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ectangle 6"/>
          <p:cNvSpPr/>
          <p:nvPr/>
        </p:nvSpPr>
        <p:spPr>
          <a:xfrm>
            <a:off x="548640" y="1828800"/>
            <a:ext cx="73152" cy="33832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822960" y="2057400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TOOL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2331720"/>
            <a:ext cx="22860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Python 3.13+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960" y="310896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822960" y="3291840"/>
            <a:ext cx="228600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プログラミング言語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2960" y="4114800"/>
            <a:ext cx="2103120" cy="36576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822960" y="4160520"/>
            <a:ext cx="21031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64748B"/>
                </a:solidFill>
                <a:latin typeface="Calibri"/>
              </a:rPr>
              <a:t>Win / Mac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960" y="4617720"/>
            <a:ext cx="2286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0" i="1">
                <a:solidFill>
                  <a:srgbClr val="64748B"/>
                </a:solidFill>
                <a:latin typeface="Calibri"/>
              </a:rPr>
              <a:t>Free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83280" y="1828800"/>
            <a:ext cx="2743200" cy="33832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3383280" y="1828800"/>
            <a:ext cx="73152" cy="338328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3657600" y="2057400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0D9488"/>
                </a:solidFill>
                <a:latin typeface="Calibri"/>
              </a:rPr>
              <a:t>TOOL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2331720"/>
            <a:ext cx="22860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Git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7600" y="3108960"/>
            <a:ext cx="457200" cy="36576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3657600" y="3291840"/>
            <a:ext cx="228600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バージョン管理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57600" y="4114800"/>
            <a:ext cx="2103120" cy="36576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0D94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3657600" y="4160520"/>
            <a:ext cx="21031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64748B"/>
                </a:solidFill>
                <a:latin typeface="Calibri"/>
              </a:rPr>
              <a:t>Win / Mac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7600" y="4617720"/>
            <a:ext cx="2286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0" i="1">
                <a:solidFill>
                  <a:srgbClr val="64748B"/>
                </a:solidFill>
                <a:latin typeface="Calibri"/>
              </a:rPr>
              <a:t>Free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17920" y="1828800"/>
            <a:ext cx="2743200" cy="33832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Rectangle 24"/>
          <p:cNvSpPr/>
          <p:nvPr/>
        </p:nvSpPr>
        <p:spPr>
          <a:xfrm>
            <a:off x="6217920" y="1828800"/>
            <a:ext cx="73152" cy="33832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6492240" y="2057400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TOOL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92240" y="2331720"/>
            <a:ext cx="22860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Cursor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92240" y="310896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6492240" y="3291840"/>
            <a:ext cx="228600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AI統合エディタ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492240" y="4114800"/>
            <a:ext cx="2103120" cy="36576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6492240" y="4160520"/>
            <a:ext cx="21031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64748B"/>
                </a:solidFill>
                <a:latin typeface="Calibri"/>
              </a:rPr>
              <a:t>Win / Mac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92240" y="4617720"/>
            <a:ext cx="2286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0" i="1">
                <a:solidFill>
                  <a:srgbClr val="64748B"/>
                </a:solidFill>
                <a:latin typeface="Calibri"/>
              </a:rPr>
              <a:t>Free / $20 月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052560" y="1828800"/>
            <a:ext cx="2743200" cy="33832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9052560" y="1828800"/>
            <a:ext cx="73152" cy="338328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9326880" y="2057400"/>
            <a:ext cx="22860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TOOL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26880" y="2331720"/>
            <a:ext cx="22860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Terminal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326880" y="3108960"/>
            <a:ext cx="457200" cy="36576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TextBox 37"/>
          <p:cNvSpPr txBox="1"/>
          <p:nvPr/>
        </p:nvSpPr>
        <p:spPr>
          <a:xfrm>
            <a:off x="9326880" y="3291840"/>
            <a:ext cx="2286000" cy="5486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コマンド実行の窓口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326880" y="4114800"/>
            <a:ext cx="2103120" cy="365760"/>
          </a:xfrm>
          <a:prstGeom prst="roundRect">
            <a:avLst/>
          </a:prstGeom>
          <a:solidFill>
            <a:srgbClr val="F8FAFC"/>
          </a:solidFill>
          <a:ln w="6350">
            <a:solidFill>
              <a:srgbClr val="8B5C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9326880" y="4160520"/>
            <a:ext cx="21031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64748B"/>
                </a:solidFill>
                <a:latin typeface="Calibri"/>
              </a:rPr>
              <a:t>標準搭載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26880" y="4617720"/>
            <a:ext cx="2286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0" i="1">
                <a:solidFill>
                  <a:srgbClr val="64748B"/>
                </a:solidFill>
                <a:latin typeface="Calibri"/>
              </a:rPr>
              <a:t>Free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第2章 — 開発環境の準備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4 / 18</a:t>
            </a:r>
          </a:p>
        </p:txBody>
      </p:sp>
      <p:pic>
        <p:nvPicPr>
          <p:cNvPr id="44" name="slide_0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audio>
          </p:childTnLst>
        </p:cTn>
      </p:par>
    </p:tnLst>
  </p:timing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WINDOWS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Windows での準備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3657600" cy="3200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32004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822960" y="196596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STEP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2240280"/>
            <a:ext cx="3200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Python 3.13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2971800"/>
            <a:ext cx="3200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python.org からダウンロード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3566160"/>
            <a:ext cx="320040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✓ 「Add Python to PATH」に必ずチェック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7680" y="1783080"/>
            <a:ext cx="3657600" cy="3200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4297680" y="1783080"/>
            <a:ext cx="73152" cy="320040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4572000" y="196596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0D9488"/>
                </a:solidFill>
                <a:latin typeface="Calibri"/>
              </a:rPr>
              <a:t>STEP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2240280"/>
            <a:ext cx="3200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Git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2971800"/>
            <a:ext cx="3200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git-scm.com からダウンロード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3566160"/>
            <a:ext cx="320040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デフォルト設定で OK
インストール後 PowerShell 再起動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46720" y="1783080"/>
            <a:ext cx="3657600" cy="32004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8046720" y="1783080"/>
            <a:ext cx="73152" cy="32004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8321040" y="196596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STEP 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21040" y="2240280"/>
            <a:ext cx="3200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Cursor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21040" y="2971800"/>
            <a:ext cx="3200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cursor.com からダウンロード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1040" y="3566160"/>
            <a:ext cx="320040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セットアップウィザードを完了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640" y="5166360"/>
            <a:ext cx="11064240" cy="109728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822960" y="5303520"/>
            <a:ext cx="10515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onsolas"/>
              </a:rPr>
              <a:t>INSTALL CHECK (PowerShell)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2960" y="5623560"/>
            <a:ext cx="105156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10B981"/>
                </a:solidFill>
                <a:latin typeface="Consolas"/>
              </a:rPr>
              <a:t>PS&gt; python --version    PS&gt; git --version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第2章 — 開発環境の準備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5 / 18</a:t>
            </a:r>
          </a:p>
        </p:txBody>
      </p:sp>
      <p:pic>
        <p:nvPicPr>
          <p:cNvPr id="28" name="slide_0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audio>
          </p:childTnLst>
        </p:cTn>
      </p:par>
    </p:tnLst>
  </p:timing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macOS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macOS での準備（Homebrew経由）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96012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892808"/>
            <a:ext cx="914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8B5CF6"/>
                </a:solidFill>
                <a:latin typeface="Calibri"/>
              </a:rPr>
              <a:t>STEP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130552"/>
            <a:ext cx="2286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Homebrew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1920240"/>
            <a:ext cx="13716" cy="6858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Rectangle 9"/>
          <p:cNvSpPr/>
          <p:nvPr/>
        </p:nvSpPr>
        <p:spPr>
          <a:xfrm>
            <a:off x="3383280" y="1947672"/>
            <a:ext cx="8092440" cy="384048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3456432" y="1975104"/>
            <a:ext cx="7955279" cy="329184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/bin/bash -c "$(curl -fsSL https://raw.githubusercontent.com/Homebrew/install/HEAD/install.sh)"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3280" y="2377440"/>
            <a:ext cx="80924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M1/M2 Mac は完了後の2コマンドを忘れずに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283464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548640" y="2834640"/>
            <a:ext cx="73152" cy="960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777240" y="2944368"/>
            <a:ext cx="914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STEP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" y="3182112"/>
            <a:ext cx="2286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Python 3.13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00400" y="2971800"/>
            <a:ext cx="13716" cy="6858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3383280" y="2999232"/>
            <a:ext cx="8092440" cy="384048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3456432" y="3026664"/>
            <a:ext cx="7955279" cy="329184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brew install python@3.13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3280" y="3429000"/>
            <a:ext cx="80924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確認: python3 --version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388620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Rectangle 21"/>
          <p:cNvSpPr/>
          <p:nvPr/>
        </p:nvSpPr>
        <p:spPr>
          <a:xfrm>
            <a:off x="548640" y="3886200"/>
            <a:ext cx="73152" cy="96012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777240" y="3995928"/>
            <a:ext cx="914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0D9488"/>
                </a:solidFill>
                <a:latin typeface="Calibri"/>
              </a:rPr>
              <a:t>STEP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7240" y="4233672"/>
            <a:ext cx="2286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Git (最新版)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00400" y="4023360"/>
            <a:ext cx="13716" cy="6858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3383280" y="4050792"/>
            <a:ext cx="8092440" cy="384048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3456432" y="4078224"/>
            <a:ext cx="7955279" cy="329184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brew install git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83280" y="4480560"/>
            <a:ext cx="80924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macOS には標準で入っているが最新版を推奨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640" y="493776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548640" y="4937760"/>
            <a:ext cx="73152" cy="96012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777240" y="5047488"/>
            <a:ext cx="914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STEP 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7240" y="5285232"/>
            <a:ext cx="2286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Cursor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00400" y="5074920"/>
            <a:ext cx="13716" cy="6858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Rectangle 33"/>
          <p:cNvSpPr/>
          <p:nvPr/>
        </p:nvSpPr>
        <p:spPr>
          <a:xfrm>
            <a:off x="3383280" y="5102352"/>
            <a:ext cx="8092440" cy="384048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3456432" y="5129784"/>
            <a:ext cx="7955279" cy="329184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000" b="0" i="0">
                <a:solidFill>
                  <a:srgbClr val="10B981"/>
                </a:solidFill>
                <a:latin typeface="Consolas"/>
              </a:rPr>
              <a:t>brew install --cask cursor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83280" y="5532120"/>
            <a:ext cx="809244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公式サイトから .dmg でも OK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第2章 — 開発環境の準備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6 / 18</a:t>
            </a:r>
          </a:p>
        </p:txBody>
      </p:sp>
      <p:pic>
        <p:nvPicPr>
          <p:cNvPr id="39" name="slide_0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Cursor を使いこなす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AI統合エディタとの対話で、つまずきを乗り越える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CURSOR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AIとの2つの対話チャネル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5440680" cy="4114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11480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50749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3B82F6"/>
                </a:solidFill>
                <a:latin typeface="Calibri"/>
              </a:rPr>
              <a:t>CHAT パネル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331720"/>
            <a:ext cx="5074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対話してコードを生成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7240" y="2926080"/>
            <a:ext cx="2194560" cy="411480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777240" y="2990088"/>
            <a:ext cx="21945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E3A5F"/>
                </a:solidFill>
                <a:latin typeface="Consolas"/>
              </a:rPr>
              <a:t>⌘ + L  /  Ctrl + 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3520440"/>
            <a:ext cx="4983480" cy="219456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960120" y="3657600"/>
            <a:ext cx="4617720" cy="1920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900" b="1" i="0">
                <a:solidFill>
                  <a:srgbClr val="F59E0B"/>
                </a:solidFill>
                <a:latin typeface="Consolas"/>
              </a:rPr>
              <a:t>YOU
</a:t>
            </a:r>
            <a:r>
              <a:rPr sz="1100" b="0" i="0">
                <a:solidFill>
                  <a:srgbClr val="FFFFFF"/>
                </a:solidFill>
                <a:latin typeface="Consolas"/>
              </a:rPr>
              <a:t>Pythonで Hello, World! を表示するコード
</a:t>
            </a:r>
            <a:r>
              <a:rPr sz="900" b="1" i="0">
                <a:solidFill>
                  <a:srgbClr val="10B981"/>
                </a:solidFill>
                <a:latin typeface="Consolas"/>
              </a:rPr>
              <a:t>CURSOR
</a:t>
            </a:r>
            <a:r>
              <a:rPr sz="1100" b="0" i="0">
                <a:solidFill>
                  <a:srgbClr val="CBD5E1"/>
                </a:solidFill>
                <a:latin typeface="Consolas"/>
              </a:rPr>
              <a:t>以下を使ってください:
</a:t>
            </a:r>
            <a:r>
              <a:rPr sz="1200" b="0" i="0">
                <a:solidFill>
                  <a:srgbClr val="10B981"/>
                </a:solidFill>
                <a:latin typeface="Consolas"/>
              </a:rPr>
              <a:t>print("Hello, World!")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1828800"/>
            <a:ext cx="5440680" cy="4114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6172200" y="1828800"/>
            <a:ext cx="73152" cy="411480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6400800" y="2011680"/>
            <a:ext cx="50749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F59E0B"/>
                </a:solidFill>
                <a:latin typeface="Calibri"/>
              </a:rPr>
              <a:t>INLINE EDIT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2331720"/>
            <a:ext cx="50749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E3A5F"/>
                </a:solidFill>
                <a:latin typeface="Cambria"/>
              </a:rPr>
              <a:t>選択コードをAIに編集させる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0800" y="2926080"/>
            <a:ext cx="2194560" cy="411480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6400800" y="2990088"/>
            <a:ext cx="21945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200" b="1" i="0">
                <a:solidFill>
                  <a:srgbClr val="1E3A5F"/>
                </a:solidFill>
                <a:latin typeface="Consolas"/>
              </a:rPr>
              <a:t>⌘ + K  /  Ctrl + K</a:t>
            </a:r>
          </a:p>
        </p:txBody>
      </p:sp>
      <p:sp>
        <p:nvSpPr>
          <p:cNvPr id="19" name="Oval 18"/>
          <p:cNvSpPr/>
          <p:nvPr/>
        </p:nvSpPr>
        <p:spPr>
          <a:xfrm>
            <a:off x="6400800" y="3630168"/>
            <a:ext cx="182880" cy="1828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6720840" y="3566160"/>
            <a:ext cx="4572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コードを選択して、自然言語で「こう変えて」</a:t>
            </a:r>
          </a:p>
        </p:txBody>
      </p:sp>
      <p:sp>
        <p:nvSpPr>
          <p:cNvPr id="21" name="Oval 20"/>
          <p:cNvSpPr/>
          <p:nvPr/>
        </p:nvSpPr>
        <p:spPr>
          <a:xfrm>
            <a:off x="6400800" y="4133088"/>
            <a:ext cx="182880" cy="1828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720840" y="4069080"/>
            <a:ext cx="4572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エラー部分を選択して、修正案を提案させる</a:t>
            </a:r>
          </a:p>
        </p:txBody>
      </p:sp>
      <p:sp>
        <p:nvSpPr>
          <p:cNvPr id="23" name="Oval 22"/>
          <p:cNvSpPr/>
          <p:nvPr/>
        </p:nvSpPr>
        <p:spPr>
          <a:xfrm>
            <a:off x="6400800" y="4636008"/>
            <a:ext cx="182880" cy="1828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6720840" y="4572000"/>
            <a:ext cx="4572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コメントを書いて、それを実装させる</a:t>
            </a:r>
          </a:p>
        </p:txBody>
      </p:sp>
      <p:sp>
        <p:nvSpPr>
          <p:cNvPr id="25" name="Oval 24"/>
          <p:cNvSpPr/>
          <p:nvPr/>
        </p:nvSpPr>
        <p:spPr>
          <a:xfrm>
            <a:off x="6400800" y="5138928"/>
            <a:ext cx="182880" cy="18288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6720840" y="5074920"/>
            <a:ext cx="4572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リファクタリング・命名・型付けを依頼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第2章 — 開発環境の準備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8 / 18</a:t>
            </a:r>
          </a:p>
        </p:txBody>
      </p:sp>
      <p:pic>
        <p:nvPicPr>
          <p:cNvPr id="29" name="slide_0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audio>
          </p:childTnLst>
        </p:cTn>
      </p:par>
    </p:tnLst>
  </p:timing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CURSOR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コードベースのインデックス化と使い方のコツ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39496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434840"/>
          </a:xfrm>
          <a:prstGeom prst="rect">
            <a:avLst/>
          </a:prstGeom>
          <a:solidFill>
            <a:srgbClr val="8B5C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8B5CF6"/>
                </a:solidFill>
                <a:latin typeface="Calibri"/>
              </a:rPr>
              <a:t>インデックス化とは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49377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AIがコードを学ぶ仕組み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788920"/>
            <a:ext cx="493776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0F172A"/>
                </a:solidFill>
                <a:latin typeface="Calibri"/>
              </a:rPr>
              <a:t>プロジェクトを開くと、Cursorが自動的にコードを学習します。学習が進むほど、AIの提案は賢くなります。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886200"/>
            <a:ext cx="4937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1E3A5F"/>
                </a:solidFill>
                <a:latin typeface="Calibri"/>
              </a:rPr>
              <a:t>進行状況の確認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" y="4206240"/>
            <a:ext cx="4937760" cy="4572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425196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200" b="0" i="0">
                <a:solidFill>
                  <a:srgbClr val="10B981"/>
                </a:solidFill>
                <a:latin typeface="Consolas"/>
              </a:rPr>
              <a:t>⌘+Shift+J  →  Indexing &amp; Docs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475488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64748B"/>
                </a:solidFill>
                <a:latin typeface="Calibri"/>
              </a:rPr>
              <a:t>目安: プロジェクトの規模により 1〜15分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" y="516636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EF4444"/>
                </a:solidFill>
                <a:latin typeface="Calibri"/>
              </a:rPr>
              <a:t>完了前は AI 機能が完全に動作しないことがあります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5532120"/>
            <a:ext cx="49377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EF4444"/>
                </a:solidFill>
                <a:latin typeface="Calibri"/>
              </a:rPr>
              <a:t>→ 100% を待ってから本格的に使い始める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63640" y="1783080"/>
            <a:ext cx="5349240" cy="4434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6263640" y="1783080"/>
            <a:ext cx="73152" cy="4434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6492240" y="196596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TIPS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92240" y="2240280"/>
            <a:ext cx="48463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使い方の4つのコツ</a:t>
            </a:r>
          </a:p>
        </p:txBody>
      </p:sp>
      <p:sp>
        <p:nvSpPr>
          <p:cNvPr id="20" name="Oval 19"/>
          <p:cNvSpPr/>
          <p:nvPr/>
        </p:nvSpPr>
        <p:spPr>
          <a:xfrm>
            <a:off x="6492240" y="2926080"/>
            <a:ext cx="365760" cy="36576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6492240" y="2953512"/>
            <a:ext cx="365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95160" y="2880360"/>
            <a:ext cx="4434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コードを選択 → ⌘+K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95160" y="3246120"/>
            <a:ext cx="4434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AIに直接「こう変えて」と頼める</a:t>
            </a:r>
          </a:p>
        </p:txBody>
      </p:sp>
      <p:sp>
        <p:nvSpPr>
          <p:cNvPr id="24" name="Oval 23"/>
          <p:cNvSpPr/>
          <p:nvPr/>
        </p:nvSpPr>
        <p:spPr>
          <a:xfrm>
            <a:off x="6492240" y="3703320"/>
            <a:ext cx="365760" cy="36576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6492240" y="3730752"/>
            <a:ext cx="365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95160" y="3657600"/>
            <a:ext cx="4434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Chat (⌘+L) で対話的に生成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95160" y="4023360"/>
            <a:ext cx="4434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要件を会話して詰めていく</a:t>
            </a:r>
          </a:p>
        </p:txBody>
      </p:sp>
      <p:sp>
        <p:nvSpPr>
          <p:cNvPr id="28" name="Oval 27"/>
          <p:cNvSpPr/>
          <p:nvPr/>
        </p:nvSpPr>
        <p:spPr>
          <a:xfrm>
            <a:off x="6492240" y="4480560"/>
            <a:ext cx="365760" cy="36576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6492240" y="4507992"/>
            <a:ext cx="365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95160" y="4434840"/>
            <a:ext cx="4434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エラーは丸ごと貼り付け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95160" y="4800600"/>
            <a:ext cx="4434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メッセージそのままが最強の質問</a:t>
            </a:r>
          </a:p>
        </p:txBody>
      </p:sp>
      <p:sp>
        <p:nvSpPr>
          <p:cNvPr id="32" name="Oval 31"/>
          <p:cNvSpPr/>
          <p:nvPr/>
        </p:nvSpPr>
        <p:spPr>
          <a:xfrm>
            <a:off x="6492240" y="5257800"/>
            <a:ext cx="365760" cy="36576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6492240" y="5285232"/>
            <a:ext cx="36576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95160" y="5212080"/>
            <a:ext cx="4434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インデックス化を待つ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95160" y="5577840"/>
            <a:ext cx="44348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賢さの伸びしろが大きく変わる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第2章 — 開発環境の準備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9 / 18</a:t>
            </a:r>
          </a:p>
        </p:txBody>
      </p:sp>
      <p:pic>
        <p:nvPicPr>
          <p:cNvPr id="38" name="slide_0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audio>
          </p:childTnLst>
        </p:cTn>
      </p:par>
    </p:tnLst>
  </p:timing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