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10.mp3" ContentType="audio/mpeg"/>
  <Override PartName="/ppt/media/media11.mp3" ContentType="audio/mpeg"/>
  <Override PartName="/ppt/media/media12.mp3" ContentType="audio/mpeg"/>
  <Override PartName="/ppt/media/media13.mp3" ContentType="audio/mpeg"/>
  <Override PartName="/ppt/media/media14.mp3" ContentType="audio/mpeg"/>
  <Override PartName="/ppt/media/media15.mp3" ContentType="audio/mpeg"/>
  <Override PartName="/ppt/media/media16.mp3" ContentType="audio/mpeg"/>
  <Override PartName="/ppt/media/media17.mp3" ContentType="audio/mpeg"/>
  <Override PartName="/ppt/media/media18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media/media7.mp3" ContentType="audio/mpeg"/>
  <Override PartName="/ppt/media/media8.mp3" ContentType="audio/mpeg"/>
  <Override PartName="/ppt/media/media9.mp3" ContentType="audio/mpeg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/Relationships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slide" Target="../slides/slide18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こんにちは。これから、第1章「LLM時代の開発を体験する」をお届けします。本書は「LLMと一緒に学ぶWebアプリ開発 ゼロからデプロイまで」というテーマのもと、プログラミングの初心者がLLMを最大限に活用しながら、実際に動くWebサービスを公開するまでを体験できる一冊です。それでは、はじめましょう。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なぜこのアプリを選んだのか、3つの理由があります。1つ目はシンプルさ。画像アップロード不要、データベースはSQLite、1台のEC2で完結します。2つ目は学習要素の豊富さ。LLM API連携、チャットUI実装、セッション管理、AWSへのデプロイとHTTPS化まで、Webアプリ開発の本質的な要素がすべて含まれています。3つ目は楽しさ。実際に遊べて、友達に見せられて、シナリオを変えれば別のゲームになります。コード量は少ないですが、Webアプリ開発の本質を体験できるアプリです。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本書で使用する技術スタックを紹介します。バックエンドはPython 3.13以上、Djangoはバージョン5.2、データベースはSQLite、WSGIサーバーにGunicornを使います。フロントエンドはhtmxで動的なUIを実現します。JavaScriptはほぼ不要です。物語生成エンジンにはGoogle Gemini APIを使います。デプロイはAWS EC2をサーバーとして、NginxをリバースプロキシとしてLet's EncryptでHTTPS化します。開発ツールはGitとCursorです。すべて「初心者が環境構築やデプロイで挫折しない」ことを最優先に選んでいます。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次のテーマは学習の進め方です。全13章、約23時間の旅をどう走るか、地図を共有します。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本書は4つのパートで構成されています。第1パートは第1章から4章の「準備と企画」。環境構築、LLMとの壁打ちで企画を固め、Djangoの基礎を学びます。第2パートは第5章から7章の「開発」。Gemini API連携、チャットUI実装、ゲームロジックの改善を行います。第3パートは第8章から12章の「デプロイと運用」。AWSの準備からEC2へのデプロイ、HTTPS化、運用までを扱います。第4パートは第13章の「発展」。機能拡張のアイデアと次のステップを紹介します。各章を積み重ねながら、動くサービスの公開を目指しましょう。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全13章の学習時間の目安です。合計約23時間を想定しています。第1章の本章は30分、読むだけ、から始まり、最難関の第10章、EC2へのデプロイ、は4時間です。学習ペースは3つのスタイルを提案しています。週末に集中する「集中型」は週末2日を3週間、平日コツコツの「平日型」は平日2時間を12日、自分のペースで進む「マイペース型」は1日1章で約2週間です。無理なく、自分に合ったペースで進んでください。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挫折しないための5つのコツをお伝えします。1つ目、必ず手を動かすこと。読むだけでなく、実際にコードを書いてください。2つ目、エラーを恐れないこと。エラーは学習のチャンスです。3つ目、LLMに頼ること。分からないことは即座に質問していいのです。4つ目、完璧を目指さないこと。まず動かして、改善は後でいい。5つ目、SNSで発信すること。学習記録をシェアすることでモチベーションが続きます。この5つを意識するだけで、完走できる可能性がぐっと高まります。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LLMに良い回答をもらうためには、良い質問が必要です。効果的な質問テンプレートを紹介します。6つの要素を盛り込んでください。1つ目は背景・目的、何を作っていて何がしたいのか。2つ目は現状、どこまで動いているか。3つ目は問題、エラーメッセージをそのまま貼り付けます。4つ目は試したこと、何を試して結果はどうだったか。5つ目は環境、OS、言語、フレームワークのバージョン。そして6つ目が質問、原因と解決方法を聞きます。画面右のサンプルのような構造で質問すると、LLMは的確な回答を返してくれます。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「自分には難しすぎるのでは」という不安を感じている方へ、安心してください。前提知識は3つのレベルに分かれています。レベル1は「これだけあれば十分」。何かしらのプログラミング経験とWebの基本概念だけで大丈夫です。レベル2はHTMLやCSSの基礎、変数・関数・if文の概念があるとスムーズです。レベル3にPythonの基礎文法やコマンドライン経験があれば理解が早まります。本書を完走すると、Python、Django、LLM API活用、HTML/CSS、Git、AWS、デプロイ実践という技術スキルに加え、プロンプト力、エラーの読み方、問題分解力などの非技術スキルも身につきます。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プログラミングは、自転車に乗ることと同じです。最初は転ぶかもしれません。でも、転びながら学ぶのが一番の近道です。そして今は、LLMという強力な味方がいます。本書はあなたに5つのことを約束します。挫折ポイントを明示すること、実際のエラーを掲載すること、LLMとの対話例を示すこと、段階的な説明であること、そして動くものを作ること。次の第2章では開発環境を整えます。Python、Git、エディタをインストールし、初めてのLLMとの対話を体験します。コーヒーを用意して、深呼吸して、はじめましょう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この章では4つのテーマを扱います。まず1つ目、LLMが開発にもたらした変化。プログラミング学習はどう変わったかを見ていきます。2つ目は、本書で作るアプリの全体像。AIと会話しながら進めるテキストアドベンチャーゲームを紹介します。3つ目が学習の進め方。全13章、約23時間の旅の地図を共有します。そして4つ目、前提知識について。ほぼゼロでも大丈夫な理由をお伝えします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最初のテーマは「何が変わったのか」です。2022年11月のChatGPT登場を境に、プログラミング学習の風景は大きく変わりました。その変化を具体的に見ていきましょう。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2022年11月、ChatGPTが登場し、プログラミングの世界は一変しました。それ以前は、エラーが出るたびにStack Overflowを何時間も検索し、英語のドキュメントと格闘し、時には諦めてしまうこともありました。しかし今は違います。エラーが出たら、そのままLLMに貼り付けて質問すれば、数秒で解決策が返ってきます。まるで、24時間365日付き添ってくれる優秀なメンターが手に入ったようなものです。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従来の学習フローと、LLM時代の学習フローを比べてみましょう。従来は、疑問が発生するとGoogle検索に10分、Stack Overflowで20分、英語ドキュメントを30分、試行錯誤に1時間かけて、それでもうまくいかず挫折、という流れが一般的でした。LLM時代はどうでしょうか。LLMに質問して30秒、即座に回答、対話で深掘り5分、実装して動作確認10分、そして成功体験を積み重ねる、という流れに変わりました。学習スピードが大幅に向上し、挫折ポイントが激減したのです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LLMの登場で、開発者に必要なスキルも変わりました。以前は、文法の暗記やAPIの記憶、エラーパターンの覚え込みが重視されていました。しかし今は、適切な質問をする力、いわゆるプロンプト力。LLMの回答を評価する力。本質的な設計判断。そして問題を分解して段階的に解決する力が重要になっています。コードを書くことから、設計と対話へ。これが新しい開発スタイルです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LLMは強力な相棒ですが、万能ではありません。得意なことは、定型的なコードの生成、エラーメッセージの解説、ベストプラクティスの提示、そしてリファクタリング提案です。一方で苦手なことも知っておく必要があります。学習データの締切以降の最新情報、プロジェクト全体の文脈理解、最適なアーキテクチャの判断、そしてセキュリティの深い考慮は、人間が担う必要があります。LLMは最高の相棒ですが、最終的な判断は人間が行う。この認識が大切です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続いて、本書で作るものを紹介します。AIと会話しながら進めるテキストアドベンチャーゲームです。どんなアプリかを見ていきましょう。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本書で作るのは、AIが物語を生成する対話型アドベンチャーゲームです。ストーリーはGemini APIによって生成され、プレイヤーの選択によって物語が無限に分岐します。画面に表示されているのはゲームの一例です。廃墟となった地下研究施設で目覚めたプレイヤーが、施設からの脱出を目指します。このゲームの完成形は、adventure-dev-journey.comで実際に体験できます。本書のゴールは「動くサービスを公開する」こと。サンプルはシンプルに、デプロイは手厚く解説します。</a:t>
            </a: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microsoft.com/office/2007/relationships/media" Target="../media/media1.mp3"/><Relationship Id="rId4" Type="http://schemas.openxmlformats.org/officeDocument/2006/relationships/video" Target="../media/media1.mp3"/><Relationship Id="rId5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microsoft.com/office/2007/relationships/media" Target="../media/media10.mp3"/><Relationship Id="rId4" Type="http://schemas.openxmlformats.org/officeDocument/2006/relationships/video" Target="../media/media10.mp3"/><Relationship Id="rId5" Type="http://schemas.openxmlformats.org/officeDocument/2006/relationships/image" Target="../media/image1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microsoft.com/office/2007/relationships/media" Target="../media/media11.mp3"/><Relationship Id="rId4" Type="http://schemas.openxmlformats.org/officeDocument/2006/relationships/video" Target="../media/media11.mp3"/><Relationship Id="rId5" Type="http://schemas.openxmlformats.org/officeDocument/2006/relationships/image" Target="../media/image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microsoft.com/office/2007/relationships/media" Target="../media/media12.mp3"/><Relationship Id="rId4" Type="http://schemas.openxmlformats.org/officeDocument/2006/relationships/video" Target="../media/media12.mp3"/><Relationship Id="rId5" Type="http://schemas.openxmlformats.org/officeDocument/2006/relationships/image" Target="../media/image1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microsoft.com/office/2007/relationships/media" Target="../media/media13.mp3"/><Relationship Id="rId4" Type="http://schemas.openxmlformats.org/officeDocument/2006/relationships/video" Target="../media/media13.mp3"/><Relationship Id="rId5" Type="http://schemas.openxmlformats.org/officeDocument/2006/relationships/image" Target="../media/image1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microsoft.com/office/2007/relationships/media" Target="../media/media14.mp3"/><Relationship Id="rId4" Type="http://schemas.openxmlformats.org/officeDocument/2006/relationships/video" Target="../media/media14.mp3"/><Relationship Id="rId5" Type="http://schemas.openxmlformats.org/officeDocument/2006/relationships/image" Target="../media/image1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microsoft.com/office/2007/relationships/media" Target="../media/media15.mp3"/><Relationship Id="rId4" Type="http://schemas.openxmlformats.org/officeDocument/2006/relationships/video" Target="../media/media15.mp3"/><Relationship Id="rId5" Type="http://schemas.openxmlformats.org/officeDocument/2006/relationships/image" Target="../media/image1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microsoft.com/office/2007/relationships/media" Target="../media/media16.mp3"/><Relationship Id="rId4" Type="http://schemas.openxmlformats.org/officeDocument/2006/relationships/video" Target="../media/media16.mp3"/><Relationship Id="rId5" Type="http://schemas.openxmlformats.org/officeDocument/2006/relationships/image" Target="../media/image1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microsoft.com/office/2007/relationships/media" Target="../media/media17.mp3"/><Relationship Id="rId4" Type="http://schemas.openxmlformats.org/officeDocument/2006/relationships/video" Target="../media/media17.mp3"/><Relationship Id="rId5" Type="http://schemas.openxmlformats.org/officeDocument/2006/relationships/image" Target="../media/image1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microsoft.com/office/2007/relationships/media" Target="../media/media18.mp3"/><Relationship Id="rId4" Type="http://schemas.openxmlformats.org/officeDocument/2006/relationships/video" Target="../media/media18.mp3"/><Relationship Id="rId5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microsoft.com/office/2007/relationships/media" Target="../media/media2.mp3"/><Relationship Id="rId4" Type="http://schemas.openxmlformats.org/officeDocument/2006/relationships/video" Target="../media/media2.mp3"/><Relationship Id="rId5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microsoft.com/office/2007/relationships/media" Target="../media/media3.mp3"/><Relationship Id="rId4" Type="http://schemas.openxmlformats.org/officeDocument/2006/relationships/video" Target="../media/media3.mp3"/><Relationship Id="rId5" Type="http://schemas.openxmlformats.org/officeDocument/2006/relationships/image" Target="../media/image1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microsoft.com/office/2007/relationships/media" Target="../media/media4.mp3"/><Relationship Id="rId4" Type="http://schemas.openxmlformats.org/officeDocument/2006/relationships/video" Target="../media/media4.mp3"/><Relationship Id="rId5" Type="http://schemas.openxmlformats.org/officeDocument/2006/relationships/image" Target="../media/image1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microsoft.com/office/2007/relationships/media" Target="../media/media5.mp3"/><Relationship Id="rId4" Type="http://schemas.openxmlformats.org/officeDocument/2006/relationships/video" Target="../media/media5.mp3"/><Relationship Id="rId5" Type="http://schemas.openxmlformats.org/officeDocument/2006/relationships/image" Target="../media/image1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microsoft.com/office/2007/relationships/media" Target="../media/media6.mp3"/><Relationship Id="rId4" Type="http://schemas.openxmlformats.org/officeDocument/2006/relationships/video" Target="../media/media6.mp3"/><Relationship Id="rId5" Type="http://schemas.openxmlformats.org/officeDocument/2006/relationships/image" Target="../media/image1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microsoft.com/office/2007/relationships/media" Target="../media/media7.mp3"/><Relationship Id="rId4" Type="http://schemas.openxmlformats.org/officeDocument/2006/relationships/video" Target="../media/media7.mp3"/><Relationship Id="rId5" Type="http://schemas.openxmlformats.org/officeDocument/2006/relationships/image" Target="../media/image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microsoft.com/office/2007/relationships/media" Target="../media/media8.mp3"/><Relationship Id="rId4" Type="http://schemas.openxmlformats.org/officeDocument/2006/relationships/video" Target="../media/media8.mp3"/><Relationship Id="rId5" Type="http://schemas.openxmlformats.org/officeDocument/2006/relationships/image" Target="../media/image1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microsoft.com/office/2007/relationships/media" Target="../media/media9.mp3"/><Relationship Id="rId4" Type="http://schemas.openxmlformats.org/officeDocument/2006/relationships/video" Target="../media/media9.mp3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548640"/>
            <a:ext cx="182880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7200" b="1" i="0">
                <a:solidFill>
                  <a:srgbClr val="F59E0B"/>
                </a:solidFill>
                <a:latin typeface="Cambria"/>
              </a:rPr>
              <a:t>01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3232" y="1691640"/>
            <a:ext cx="27432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CBD5E1"/>
                </a:solidFill>
                <a:latin typeface="Calibri"/>
              </a:rPr>
              <a:t>CHAPTER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2468880"/>
            <a:ext cx="1097280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5400" b="1" i="0">
                <a:solidFill>
                  <a:srgbClr val="FFFFFF"/>
                </a:solidFill>
                <a:latin typeface="Cambria"/>
              </a:rPr>
              <a:t>LLM時代の開発を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3337560"/>
            <a:ext cx="10972800" cy="9144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5400" b="1" i="0">
                <a:solidFill>
                  <a:srgbClr val="F59E0B"/>
                </a:solidFill>
                <a:latin typeface="Cambria"/>
              </a:rPr>
              <a:t>体験する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4526280"/>
            <a:ext cx="10972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0" i="0">
                <a:solidFill>
                  <a:srgbClr val="CBD5E1"/>
                </a:solidFill>
                <a:latin typeface="Calibri"/>
              </a:rPr>
              <a:t>LLMと一緒に学ぶWebアプリ開発 — ゼロからデプロイまで</a:t>
            </a:r>
          </a:p>
        </p:txBody>
      </p:sp>
      <p:sp>
        <p:nvSpPr>
          <p:cNvPr id="8" name="Rectangle 7"/>
          <p:cNvSpPr/>
          <p:nvPr/>
        </p:nvSpPr>
        <p:spPr>
          <a:xfrm>
            <a:off x="640080" y="5852160"/>
            <a:ext cx="274320" cy="54864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9" name="TextBox 8"/>
          <p:cNvSpPr txBox="1"/>
          <p:nvPr/>
        </p:nvSpPr>
        <p:spPr>
          <a:xfrm>
            <a:off x="1005840" y="5715000"/>
            <a:ext cx="73152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CBD5E1"/>
                </a:solidFill>
                <a:latin typeface="Calibri"/>
              </a:rPr>
              <a:t>本書のサンプル章 — 全文無料公開</a:t>
            </a:r>
          </a:p>
        </p:txBody>
      </p:sp>
      <p:pic>
        <p:nvPicPr>
          <p:cNvPr id="10" name="slide_01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audio>
          </p:childTnLst>
        </p:cTn>
      </p:par>
    </p:tnLst>
  </p:timing>
  <p:transition spd="med">
    <p:fad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アプリ選定の理由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なぜこのアプリを選んだのか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3657600" cy="42062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73152" cy="420624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822960" y="2057400"/>
            <a:ext cx="32004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3B82F6"/>
                </a:solidFill>
                <a:latin typeface="Calibri"/>
              </a:rPr>
              <a:t>SIMPLICITY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960" y="2331720"/>
            <a:ext cx="32004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200" b="1" i="0">
                <a:solidFill>
                  <a:srgbClr val="1E3A5F"/>
                </a:solidFill>
                <a:latin typeface="Cambria"/>
              </a:rPr>
              <a:t>シンプル</a:t>
            </a:r>
          </a:p>
        </p:txBody>
      </p:sp>
      <p:sp>
        <p:nvSpPr>
          <p:cNvPr id="9" name="Rectangle 8"/>
          <p:cNvSpPr/>
          <p:nvPr/>
        </p:nvSpPr>
        <p:spPr>
          <a:xfrm>
            <a:off x="822960" y="3154680"/>
            <a:ext cx="457200" cy="36576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0" name="TextBox 9"/>
          <p:cNvSpPr txBox="1"/>
          <p:nvPr/>
        </p:nvSpPr>
        <p:spPr>
          <a:xfrm>
            <a:off x="822960" y="3383280"/>
            <a:ext cx="1828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3B82F6"/>
                </a:solidFill>
                <a:latin typeface="Calibri"/>
              </a:rPr>
              <a:t>•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51560" y="3429000"/>
            <a:ext cx="28803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0F172A"/>
                </a:solidFill>
                <a:latin typeface="Calibri"/>
              </a:rPr>
              <a:t>画像アップロード不要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2960" y="3886200"/>
            <a:ext cx="1828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3B82F6"/>
                </a:solidFill>
                <a:latin typeface="Calibri"/>
              </a:rPr>
              <a:t>•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1560" y="3931920"/>
            <a:ext cx="28803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0F172A"/>
                </a:solidFill>
                <a:latin typeface="Calibri"/>
              </a:rPr>
              <a:t>DBはSQLite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2960" y="4389120"/>
            <a:ext cx="1828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3B82F6"/>
                </a:solidFill>
                <a:latin typeface="Calibri"/>
              </a:rPr>
              <a:t>•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1560" y="4434840"/>
            <a:ext cx="28803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0F172A"/>
                </a:solidFill>
                <a:latin typeface="Calibri"/>
              </a:rPr>
              <a:t>1台のEC2で完結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43400" y="1828800"/>
            <a:ext cx="3657600" cy="42062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7" name="Rectangle 16"/>
          <p:cNvSpPr/>
          <p:nvPr/>
        </p:nvSpPr>
        <p:spPr>
          <a:xfrm>
            <a:off x="4343400" y="1828800"/>
            <a:ext cx="73152" cy="4206240"/>
          </a:xfrm>
          <a:prstGeom prst="rect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TextBox 17"/>
          <p:cNvSpPr txBox="1"/>
          <p:nvPr/>
        </p:nvSpPr>
        <p:spPr>
          <a:xfrm>
            <a:off x="4617720" y="2057400"/>
            <a:ext cx="32004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0D9488"/>
                </a:solidFill>
                <a:latin typeface="Calibri"/>
              </a:rPr>
              <a:t>LEARNING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17720" y="2331720"/>
            <a:ext cx="32004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200" b="1" i="0">
                <a:solidFill>
                  <a:srgbClr val="1E3A5F"/>
                </a:solidFill>
                <a:latin typeface="Cambria"/>
              </a:rPr>
              <a:t>学べる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17720" y="3154680"/>
            <a:ext cx="457200" cy="36576"/>
          </a:xfrm>
          <a:prstGeom prst="rect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1" name="TextBox 20"/>
          <p:cNvSpPr txBox="1"/>
          <p:nvPr/>
        </p:nvSpPr>
        <p:spPr>
          <a:xfrm>
            <a:off x="4617720" y="3383280"/>
            <a:ext cx="1828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0D9488"/>
                </a:solidFill>
                <a:latin typeface="Calibri"/>
              </a:rPr>
              <a:t>•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46320" y="3429000"/>
            <a:ext cx="28803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0F172A"/>
                </a:solidFill>
                <a:latin typeface="Calibri"/>
              </a:rPr>
              <a:t>LLM API連携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17720" y="3886200"/>
            <a:ext cx="1828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0D9488"/>
                </a:solidFill>
                <a:latin typeface="Calibri"/>
              </a:rPr>
              <a:t>•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46320" y="3931920"/>
            <a:ext cx="28803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0F172A"/>
                </a:solidFill>
                <a:latin typeface="Calibri"/>
              </a:rPr>
              <a:t>チャットUI実装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17720" y="4389120"/>
            <a:ext cx="1828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0D9488"/>
                </a:solidFill>
                <a:latin typeface="Calibri"/>
              </a:rPr>
              <a:t>•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46320" y="4434840"/>
            <a:ext cx="28803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0F172A"/>
                </a:solidFill>
                <a:latin typeface="Calibri"/>
              </a:rPr>
              <a:t>セッション管理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17720" y="4892040"/>
            <a:ext cx="1828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0D9488"/>
                </a:solidFill>
                <a:latin typeface="Calibri"/>
              </a:rPr>
              <a:t>•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46320" y="4937760"/>
            <a:ext cx="28803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0F172A"/>
                </a:solidFill>
                <a:latin typeface="Calibri"/>
              </a:rPr>
              <a:t>AWSデプロイ・HTTPS化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138160" y="1828800"/>
            <a:ext cx="3657600" cy="42062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0" name="Rectangle 29"/>
          <p:cNvSpPr/>
          <p:nvPr/>
        </p:nvSpPr>
        <p:spPr>
          <a:xfrm>
            <a:off x="8138160" y="1828800"/>
            <a:ext cx="73152" cy="420624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1" name="TextBox 30"/>
          <p:cNvSpPr txBox="1"/>
          <p:nvPr/>
        </p:nvSpPr>
        <p:spPr>
          <a:xfrm>
            <a:off x="8412480" y="2057400"/>
            <a:ext cx="32004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F59E0B"/>
                </a:solidFill>
                <a:latin typeface="Calibri"/>
              </a:rPr>
              <a:t>ENJOYMENT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412480" y="2331720"/>
            <a:ext cx="32004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200" b="1" i="0">
                <a:solidFill>
                  <a:srgbClr val="1E3A5F"/>
                </a:solidFill>
                <a:latin typeface="Cambria"/>
              </a:rPr>
              <a:t>面白い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412480" y="3154680"/>
            <a:ext cx="457200" cy="36576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4" name="TextBox 33"/>
          <p:cNvSpPr txBox="1"/>
          <p:nvPr/>
        </p:nvSpPr>
        <p:spPr>
          <a:xfrm>
            <a:off x="8412480" y="3383280"/>
            <a:ext cx="1828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F59E0B"/>
                </a:solidFill>
                <a:latin typeface="Calibri"/>
              </a:rPr>
              <a:t>•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641080" y="3429000"/>
            <a:ext cx="28803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0F172A"/>
                </a:solidFill>
                <a:latin typeface="Calibri"/>
              </a:rPr>
              <a:t>実際に遊べる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412480" y="3886200"/>
            <a:ext cx="1828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F59E0B"/>
                </a:solidFill>
                <a:latin typeface="Calibri"/>
              </a:rPr>
              <a:t>•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641080" y="3931920"/>
            <a:ext cx="28803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0F172A"/>
                </a:solidFill>
                <a:latin typeface="Calibri"/>
              </a:rPr>
              <a:t>友達に見せられる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412480" y="4389120"/>
            <a:ext cx="1828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F59E0B"/>
                </a:solidFill>
                <a:latin typeface="Calibri"/>
              </a:rPr>
              <a:t>•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41080" y="4434840"/>
            <a:ext cx="28803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0F172A"/>
                </a:solidFill>
                <a:latin typeface="Calibri"/>
              </a:rPr>
              <a:t>シナリオ変更で別ゲームに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412480" y="4892040"/>
            <a:ext cx="1828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F59E0B"/>
                </a:solidFill>
                <a:latin typeface="Calibri"/>
              </a:rPr>
              <a:t>•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641080" y="4937760"/>
            <a:ext cx="28803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0F172A"/>
                </a:solidFill>
                <a:latin typeface="Calibri"/>
              </a:rPr>
              <a:t>機能追加しやすい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48640" y="6446520"/>
            <a:ext cx="100584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1E3A5F"/>
                </a:solidFill>
                <a:latin typeface="Calibri"/>
              </a:rPr>
              <a:t>コード量は少ないですが、Webアプリ開発の本質的な要素はすべて含まれています。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10 / 18</a:t>
            </a:r>
          </a:p>
        </p:txBody>
      </p:sp>
      <p:pic>
        <p:nvPicPr>
          <p:cNvPr id="44" name="slide_10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4"/>
                </p:tgtEl>
              </p:cMediaNode>
            </p:audio>
          </p:childTnLst>
        </p:cTn>
      </p:par>
    </p:tnLst>
  </p:timing>
  <p:transition spd="med"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技術スタック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本書で使用する技術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548640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73152" cy="214884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822960" y="1993392"/>
            <a:ext cx="5029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3B82F6"/>
                </a:solidFill>
                <a:latin typeface="Calibri"/>
              </a:rPr>
              <a:t>BACKEND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960" y="2240280"/>
            <a:ext cx="50292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000" b="1" i="0">
                <a:solidFill>
                  <a:srgbClr val="1E3A5F"/>
                </a:solidFill>
                <a:latin typeface="Cambria"/>
              </a:rPr>
              <a:t>バックエンド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" y="2788920"/>
            <a:ext cx="24688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0F172A"/>
                </a:solidFill>
                <a:latin typeface="Calibri"/>
              </a:rPr>
              <a:t>Python 3.13+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2960" y="2990088"/>
            <a:ext cx="2468880" cy="228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プログラミング言語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2788920"/>
            <a:ext cx="24688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0F172A"/>
                </a:solidFill>
                <a:latin typeface="Calibri"/>
              </a:rPr>
              <a:t>Django 5.2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9000" y="2990088"/>
            <a:ext cx="2468880" cy="228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Webフレームワーク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2960" y="3246120"/>
            <a:ext cx="24688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0F172A"/>
                </a:solidFill>
                <a:latin typeface="Calibri"/>
              </a:rPr>
              <a:t>SQLite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2960" y="3447288"/>
            <a:ext cx="2468880" cy="228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データベース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29000" y="3246120"/>
            <a:ext cx="24688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0F172A"/>
                </a:solidFill>
                <a:latin typeface="Calibri"/>
              </a:rPr>
              <a:t>Gunicorn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9000" y="3447288"/>
            <a:ext cx="2468880" cy="228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WSGIサーバー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72200" y="1828800"/>
            <a:ext cx="548640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Rectangle 17"/>
          <p:cNvSpPr/>
          <p:nvPr/>
        </p:nvSpPr>
        <p:spPr>
          <a:xfrm>
            <a:off x="6172200" y="1828800"/>
            <a:ext cx="73152" cy="2148840"/>
          </a:xfrm>
          <a:prstGeom prst="rect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9" name="TextBox 18"/>
          <p:cNvSpPr txBox="1"/>
          <p:nvPr/>
        </p:nvSpPr>
        <p:spPr>
          <a:xfrm>
            <a:off x="6446520" y="1993392"/>
            <a:ext cx="5029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0D9488"/>
                </a:solidFill>
                <a:latin typeface="Calibri"/>
              </a:rPr>
              <a:t>FRONTEND / LLM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46520" y="2240280"/>
            <a:ext cx="50292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000" b="1" i="0">
                <a:solidFill>
                  <a:srgbClr val="1E3A5F"/>
                </a:solidFill>
                <a:latin typeface="Cambria"/>
              </a:rPr>
              <a:t>フロント・LLM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46520" y="2788920"/>
            <a:ext cx="24688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0F172A"/>
                </a:solidFill>
                <a:latin typeface="Calibri"/>
              </a:rPr>
              <a:t>htmx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46520" y="2990088"/>
            <a:ext cx="2468880" cy="228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動的UI（JS不要）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52560" y="2788920"/>
            <a:ext cx="24688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0F172A"/>
                </a:solidFill>
                <a:latin typeface="Calibri"/>
              </a:rPr>
              <a:t>Gemini API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052560" y="2990088"/>
            <a:ext cx="2468880" cy="228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物語生成エンジン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8640" y="4114800"/>
            <a:ext cx="548640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6" name="Rectangle 25"/>
          <p:cNvSpPr/>
          <p:nvPr/>
        </p:nvSpPr>
        <p:spPr>
          <a:xfrm>
            <a:off x="548640" y="4114800"/>
            <a:ext cx="73152" cy="214884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7" name="TextBox 26"/>
          <p:cNvSpPr txBox="1"/>
          <p:nvPr/>
        </p:nvSpPr>
        <p:spPr>
          <a:xfrm>
            <a:off x="822960" y="4279392"/>
            <a:ext cx="5029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F59E0B"/>
                </a:solidFill>
                <a:latin typeface="Calibri"/>
              </a:rPr>
              <a:t>DEPLOY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2960" y="4526280"/>
            <a:ext cx="50292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000" b="1" i="0">
                <a:solidFill>
                  <a:srgbClr val="1E3A5F"/>
                </a:solidFill>
                <a:latin typeface="Cambria"/>
              </a:rPr>
              <a:t>デプロイ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22960" y="5074920"/>
            <a:ext cx="24688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0F172A"/>
                </a:solidFill>
                <a:latin typeface="Calibri"/>
              </a:rPr>
              <a:t>AWS EC2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22960" y="5276088"/>
            <a:ext cx="2468880" cy="228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サーバー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29000" y="5074920"/>
            <a:ext cx="24688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0F172A"/>
                </a:solidFill>
                <a:latin typeface="Calibri"/>
              </a:rPr>
              <a:t>Nginx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29000" y="5276088"/>
            <a:ext cx="2468880" cy="228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リバースプロキシ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2960" y="5532120"/>
            <a:ext cx="24688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0F172A"/>
                </a:solidFill>
                <a:latin typeface="Calibri"/>
              </a:rPr>
              <a:t>Let's Encrypt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22960" y="5733288"/>
            <a:ext cx="2468880" cy="228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SSL証明書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172200" y="4114800"/>
            <a:ext cx="5486400" cy="21488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6" name="Rectangle 35"/>
          <p:cNvSpPr/>
          <p:nvPr/>
        </p:nvSpPr>
        <p:spPr>
          <a:xfrm>
            <a:off x="6172200" y="4114800"/>
            <a:ext cx="73152" cy="2148840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7" name="TextBox 36"/>
          <p:cNvSpPr txBox="1"/>
          <p:nvPr/>
        </p:nvSpPr>
        <p:spPr>
          <a:xfrm>
            <a:off x="6446520" y="4279392"/>
            <a:ext cx="5029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EF4444"/>
                </a:solidFill>
                <a:latin typeface="Calibri"/>
              </a:rPr>
              <a:t>DEV TOOLS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46520" y="4526280"/>
            <a:ext cx="50292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000" b="1" i="0">
                <a:solidFill>
                  <a:srgbClr val="1E3A5F"/>
                </a:solidFill>
                <a:latin typeface="Cambria"/>
              </a:rPr>
              <a:t>開発ツール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46520" y="5074920"/>
            <a:ext cx="24688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0F172A"/>
                </a:solidFill>
                <a:latin typeface="Calibri"/>
              </a:rPr>
              <a:t>Git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46520" y="5276088"/>
            <a:ext cx="2468880" cy="228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バージョン管理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052560" y="5074920"/>
            <a:ext cx="24688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1" i="0">
                <a:solidFill>
                  <a:srgbClr val="0F172A"/>
                </a:solidFill>
                <a:latin typeface="Calibri"/>
              </a:rPr>
              <a:t>Cursor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052560" y="5276088"/>
            <a:ext cx="2468880" cy="228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0">
                <a:solidFill>
                  <a:srgbClr val="64748B"/>
                </a:solidFill>
                <a:latin typeface="Calibri"/>
              </a:rPr>
              <a:t>IDE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第1章 — LLM時代の開発を体験する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11 / 18</a:t>
            </a:r>
          </a:p>
        </p:txBody>
      </p:sp>
      <p:pic>
        <p:nvPicPr>
          <p:cNvPr id="45" name="slide_11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5"/>
                </p:tgtEl>
              </p:cMediaNode>
            </p:audio>
          </p:childTnLst>
        </p:cTn>
      </p:par>
    </p:tnLst>
  </p:timing>
  <p:transition spd="med"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E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2377440"/>
            <a:ext cx="3657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PART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2743200"/>
            <a:ext cx="1097280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5400" b="1" i="0">
                <a:solidFill>
                  <a:srgbClr val="FFFFFF"/>
                </a:solidFill>
                <a:latin typeface="Cambria"/>
              </a:rPr>
              <a:t>学習の進め方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3840480"/>
            <a:ext cx="109728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0" i="0">
                <a:solidFill>
                  <a:srgbClr val="CBD5E1"/>
                </a:solidFill>
                <a:latin typeface="Calibri"/>
              </a:rPr>
              <a:t>全13章・約23時間の旅をどう走るか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" y="4572000"/>
            <a:ext cx="914400" cy="73152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7" name="slide_12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  <p:transition spd="med">
    <p:fad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本書の構成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ハンズオン形式で4つのフェーズ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11064240" cy="9601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91440" cy="96012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993392"/>
            <a:ext cx="11887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3B82F6"/>
                </a:solidFill>
                <a:latin typeface="Calibri"/>
              </a:rPr>
              <a:t>PART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2240280"/>
            <a:ext cx="32004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000" b="1" i="0">
                <a:solidFill>
                  <a:srgbClr val="1E3A5F"/>
                </a:solidFill>
                <a:latin typeface="Cambria"/>
              </a:rPr>
              <a:t>準備と企画</a:t>
            </a:r>
          </a:p>
        </p:txBody>
      </p:sp>
      <p:sp>
        <p:nvSpPr>
          <p:cNvPr id="9" name="Rectangle 8"/>
          <p:cNvSpPr/>
          <p:nvPr/>
        </p:nvSpPr>
        <p:spPr>
          <a:xfrm>
            <a:off x="4251960" y="2057400"/>
            <a:ext cx="13716" cy="502920"/>
          </a:xfrm>
          <a:prstGeom prst="rect">
            <a:avLst/>
          </a:prstGeom>
          <a:solidFill>
            <a:srgbClr val="E2E8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0" name="TextBox 9"/>
          <p:cNvSpPr txBox="1"/>
          <p:nvPr/>
        </p:nvSpPr>
        <p:spPr>
          <a:xfrm>
            <a:off x="4434840" y="1993392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第1〜4章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34840" y="2240280"/>
            <a:ext cx="694944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0F172A"/>
                </a:solidFill>
                <a:latin typeface="Calibri"/>
              </a:rPr>
              <a:t>環境構築・LLMで企画を固める・Django基礎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8640" y="2926080"/>
            <a:ext cx="11064240" cy="9601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Rectangle 12"/>
          <p:cNvSpPr/>
          <p:nvPr/>
        </p:nvSpPr>
        <p:spPr>
          <a:xfrm>
            <a:off x="548640" y="2926080"/>
            <a:ext cx="91440" cy="960120"/>
          </a:xfrm>
          <a:prstGeom prst="rect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4" name="TextBox 13"/>
          <p:cNvSpPr txBox="1"/>
          <p:nvPr/>
        </p:nvSpPr>
        <p:spPr>
          <a:xfrm>
            <a:off x="777240" y="3090672"/>
            <a:ext cx="11887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0D9488"/>
                </a:solidFill>
                <a:latin typeface="Calibri"/>
              </a:rPr>
              <a:t>PART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7240" y="3337560"/>
            <a:ext cx="32004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000" b="1" i="0">
                <a:solidFill>
                  <a:srgbClr val="1E3A5F"/>
                </a:solidFill>
                <a:latin typeface="Cambria"/>
              </a:rPr>
              <a:t>開発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51960" y="3154680"/>
            <a:ext cx="13716" cy="502920"/>
          </a:xfrm>
          <a:prstGeom prst="rect">
            <a:avLst/>
          </a:prstGeom>
          <a:solidFill>
            <a:srgbClr val="E2E8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7" name="TextBox 16"/>
          <p:cNvSpPr txBox="1"/>
          <p:nvPr/>
        </p:nvSpPr>
        <p:spPr>
          <a:xfrm>
            <a:off x="4434840" y="3090672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第5〜7章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34840" y="3337560"/>
            <a:ext cx="694944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0F172A"/>
                </a:solidFill>
                <a:latin typeface="Calibri"/>
              </a:rPr>
              <a:t>Gemini API連携・チャットUI・ゲームロジック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8640" y="4023360"/>
            <a:ext cx="11064240" cy="9601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0" name="Rectangle 19"/>
          <p:cNvSpPr/>
          <p:nvPr/>
        </p:nvSpPr>
        <p:spPr>
          <a:xfrm>
            <a:off x="548640" y="4023360"/>
            <a:ext cx="91440" cy="96012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1" name="TextBox 20"/>
          <p:cNvSpPr txBox="1"/>
          <p:nvPr/>
        </p:nvSpPr>
        <p:spPr>
          <a:xfrm>
            <a:off x="777240" y="4187952"/>
            <a:ext cx="11887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PART 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7240" y="4434840"/>
            <a:ext cx="32004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000" b="1" i="0">
                <a:solidFill>
                  <a:srgbClr val="1E3A5F"/>
                </a:solidFill>
                <a:latin typeface="Cambria"/>
              </a:rPr>
              <a:t>デプロイと運用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51960" y="4251960"/>
            <a:ext cx="13716" cy="502920"/>
          </a:xfrm>
          <a:prstGeom prst="rect">
            <a:avLst/>
          </a:prstGeom>
          <a:solidFill>
            <a:srgbClr val="E2E8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4" name="TextBox 23"/>
          <p:cNvSpPr txBox="1"/>
          <p:nvPr/>
        </p:nvSpPr>
        <p:spPr>
          <a:xfrm>
            <a:off x="4434840" y="4187952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第8〜12章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34840" y="4434840"/>
            <a:ext cx="694944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0F172A"/>
                </a:solidFill>
                <a:latin typeface="Calibri"/>
              </a:rPr>
              <a:t>AWS準備・EC2デプロイ・HTTPS化・運用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8640" y="5120640"/>
            <a:ext cx="11064240" cy="9601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7" name="Rectangle 26"/>
          <p:cNvSpPr/>
          <p:nvPr/>
        </p:nvSpPr>
        <p:spPr>
          <a:xfrm>
            <a:off x="548640" y="5120640"/>
            <a:ext cx="91440" cy="960120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8" name="TextBox 27"/>
          <p:cNvSpPr txBox="1"/>
          <p:nvPr/>
        </p:nvSpPr>
        <p:spPr>
          <a:xfrm>
            <a:off x="777240" y="5285232"/>
            <a:ext cx="118872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EF4444"/>
                </a:solidFill>
                <a:latin typeface="Calibri"/>
              </a:rPr>
              <a:t>PART 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7240" y="5532120"/>
            <a:ext cx="32004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000" b="1" i="0">
                <a:solidFill>
                  <a:srgbClr val="1E3A5F"/>
                </a:solidFill>
                <a:latin typeface="Cambria"/>
              </a:rPr>
              <a:t>発展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251960" y="5349240"/>
            <a:ext cx="13716" cy="502920"/>
          </a:xfrm>
          <a:prstGeom prst="rect">
            <a:avLst/>
          </a:prstGeom>
          <a:solidFill>
            <a:srgbClr val="E2E8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1" name="TextBox 30"/>
          <p:cNvSpPr txBox="1"/>
          <p:nvPr/>
        </p:nvSpPr>
        <p:spPr>
          <a:xfrm>
            <a:off x="4434840" y="5285232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第13章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34840" y="5532120"/>
            <a:ext cx="694944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0F172A"/>
                </a:solidFill>
                <a:latin typeface="Calibri"/>
              </a:rPr>
              <a:t>機能拡張のアイデア・次のステップ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第1章 — LLM時代の開発を体験する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13 / 18</a:t>
            </a:r>
          </a:p>
        </p:txBody>
      </p:sp>
      <p:pic>
        <p:nvPicPr>
          <p:cNvPr id="35" name="slide_13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audio>
          </p:childTnLst>
        </p:cTn>
      </p:par>
    </p:tnLst>
  </p:timing>
  <p:transition spd="med">
    <p:fad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ボリューム感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学習時間の目安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691640"/>
            <a:ext cx="3657600" cy="10972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691640"/>
            <a:ext cx="73152" cy="109728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822960" y="1783080"/>
            <a:ext cx="1828800" cy="7772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4400" b="1" i="0">
                <a:solidFill>
                  <a:srgbClr val="3B82F6"/>
                </a:solidFill>
                <a:latin typeface="Cambria"/>
              </a:rPr>
              <a:t>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77440" y="1965960"/>
            <a:ext cx="1737360" cy="54864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300" b="0" i="0">
                <a:solidFill>
                  <a:srgbClr val="64748B"/>
                </a:solidFill>
                <a:latin typeface="Calibri"/>
              </a:rPr>
              <a:t>章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3400" y="1691640"/>
            <a:ext cx="3657600" cy="10972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0" name="Rectangle 9"/>
          <p:cNvSpPr/>
          <p:nvPr/>
        </p:nvSpPr>
        <p:spPr>
          <a:xfrm>
            <a:off x="4343400" y="1691640"/>
            <a:ext cx="73152" cy="1097280"/>
          </a:xfrm>
          <a:prstGeom prst="rect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TextBox 10"/>
          <p:cNvSpPr txBox="1"/>
          <p:nvPr/>
        </p:nvSpPr>
        <p:spPr>
          <a:xfrm>
            <a:off x="4617720" y="1783080"/>
            <a:ext cx="1828800" cy="7772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4400" b="1" i="0">
                <a:solidFill>
                  <a:srgbClr val="0D9488"/>
                </a:solidFill>
                <a:latin typeface="Cambria"/>
              </a:rPr>
              <a:t>23h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2200" y="1965960"/>
            <a:ext cx="1737360" cy="54864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300" b="0" i="0">
                <a:solidFill>
                  <a:srgbClr val="64748B"/>
                </a:solidFill>
                <a:latin typeface="Calibri"/>
              </a:rPr>
              <a:t>合計学習時間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138160" y="1691640"/>
            <a:ext cx="3657600" cy="10972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4" name="Rectangle 13"/>
          <p:cNvSpPr/>
          <p:nvPr/>
        </p:nvSpPr>
        <p:spPr>
          <a:xfrm>
            <a:off x="8138160" y="1691640"/>
            <a:ext cx="73152" cy="109728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5" name="TextBox 14"/>
          <p:cNvSpPr txBox="1"/>
          <p:nvPr/>
        </p:nvSpPr>
        <p:spPr>
          <a:xfrm>
            <a:off x="8412480" y="1783080"/>
            <a:ext cx="1828800" cy="7772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4400" b="1" i="0">
                <a:solidFill>
                  <a:srgbClr val="F59E0B"/>
                </a:solidFill>
                <a:latin typeface="Cambria"/>
              </a:rPr>
              <a:t>4h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66960" y="1965960"/>
            <a:ext cx="1737360" cy="54864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l"/>
            <a:r>
              <a:rPr sz="1300" b="0" i="0">
                <a:solidFill>
                  <a:srgbClr val="64748B"/>
                </a:solidFill>
                <a:latin typeface="Calibri"/>
              </a:rPr>
              <a:t>最難関の第10章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8640" y="3063240"/>
            <a:ext cx="77724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0F172A"/>
                </a:solidFill>
                <a:latin typeface="Calibri"/>
              </a:rPr>
              <a:t>章ごとの学習時間（時間）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05840" y="5486400"/>
            <a:ext cx="7315200" cy="3000"/>
          </a:xfrm>
          <a:prstGeom prst="rect">
            <a:avLst/>
          </a:prstGeom>
          <a:solidFill>
            <a:srgbClr val="E2E8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9" name="TextBox 18"/>
          <p:cNvSpPr txBox="1"/>
          <p:nvPr/>
        </p:nvSpPr>
        <p:spPr>
          <a:xfrm>
            <a:off x="548640" y="5394960"/>
            <a:ext cx="411480" cy="228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05840" y="4983480"/>
            <a:ext cx="7315200" cy="3000"/>
          </a:xfrm>
          <a:prstGeom prst="rect">
            <a:avLst/>
          </a:prstGeom>
          <a:solidFill>
            <a:srgbClr val="E2E8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1" name="TextBox 20"/>
          <p:cNvSpPr txBox="1"/>
          <p:nvPr/>
        </p:nvSpPr>
        <p:spPr>
          <a:xfrm>
            <a:off x="548640" y="4892040"/>
            <a:ext cx="411480" cy="228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05840" y="4480560"/>
            <a:ext cx="7315200" cy="3000"/>
          </a:xfrm>
          <a:prstGeom prst="rect">
            <a:avLst/>
          </a:prstGeom>
          <a:solidFill>
            <a:srgbClr val="E2E8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3" name="TextBox 22"/>
          <p:cNvSpPr txBox="1"/>
          <p:nvPr/>
        </p:nvSpPr>
        <p:spPr>
          <a:xfrm>
            <a:off x="548640" y="4389120"/>
            <a:ext cx="411480" cy="228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05840" y="3977640"/>
            <a:ext cx="7315200" cy="3000"/>
          </a:xfrm>
          <a:prstGeom prst="rect">
            <a:avLst/>
          </a:prstGeom>
          <a:solidFill>
            <a:srgbClr val="E2E8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5" name="TextBox 24"/>
          <p:cNvSpPr txBox="1"/>
          <p:nvPr/>
        </p:nvSpPr>
        <p:spPr>
          <a:xfrm>
            <a:off x="548640" y="3886200"/>
            <a:ext cx="411480" cy="228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05840" y="3474720"/>
            <a:ext cx="7315200" cy="3000"/>
          </a:xfrm>
          <a:prstGeom prst="rect">
            <a:avLst/>
          </a:prstGeom>
          <a:solidFill>
            <a:srgbClr val="E2E8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7" name="TextBox 26"/>
          <p:cNvSpPr txBox="1"/>
          <p:nvPr/>
        </p:nvSpPr>
        <p:spPr>
          <a:xfrm>
            <a:off x="548640" y="3383280"/>
            <a:ext cx="411480" cy="228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18381" y="5234940"/>
            <a:ext cx="337624" cy="25146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9" name="TextBox 28"/>
          <p:cNvSpPr txBox="1"/>
          <p:nvPr/>
        </p:nvSpPr>
        <p:spPr>
          <a:xfrm>
            <a:off x="1026941" y="4960620"/>
            <a:ext cx="520504" cy="228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1" i="0">
                <a:solidFill>
                  <a:srgbClr val="3B82F6"/>
                </a:solidFill>
                <a:latin typeface="Calibri"/>
              </a:rPr>
              <a:t>0.5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26941" y="5532120"/>
            <a:ext cx="520504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800" b="0" i="0">
                <a:solidFill>
                  <a:srgbClr val="64748B"/>
                </a:solidFill>
                <a:latin typeface="Calibri"/>
              </a:rPr>
              <a:t>第1章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681089" y="4480560"/>
            <a:ext cx="337624" cy="100584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2" name="TextBox 31"/>
          <p:cNvSpPr txBox="1"/>
          <p:nvPr/>
        </p:nvSpPr>
        <p:spPr>
          <a:xfrm>
            <a:off x="1589649" y="4206240"/>
            <a:ext cx="520504" cy="228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1" i="0">
                <a:solidFill>
                  <a:srgbClr val="3B82F6"/>
                </a:solidFill>
                <a:latin typeface="Calibri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89649" y="5532120"/>
            <a:ext cx="520504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800" b="0" i="0">
                <a:solidFill>
                  <a:srgbClr val="64748B"/>
                </a:solidFill>
                <a:latin typeface="Calibri"/>
              </a:rPr>
              <a:t>第2章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243796" y="4480560"/>
            <a:ext cx="337624" cy="100584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5" name="TextBox 34"/>
          <p:cNvSpPr txBox="1"/>
          <p:nvPr/>
        </p:nvSpPr>
        <p:spPr>
          <a:xfrm>
            <a:off x="2152356" y="4206240"/>
            <a:ext cx="520504" cy="228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1" i="0">
                <a:solidFill>
                  <a:srgbClr val="3B82F6"/>
                </a:solidFill>
                <a:latin typeface="Calibri"/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52356" y="5532120"/>
            <a:ext cx="520504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800" b="0" i="0">
                <a:solidFill>
                  <a:srgbClr val="64748B"/>
                </a:solidFill>
                <a:latin typeface="Calibri"/>
              </a:rPr>
              <a:t>第3章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806504" y="4983480"/>
            <a:ext cx="337624" cy="50292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8" name="TextBox 37"/>
          <p:cNvSpPr txBox="1"/>
          <p:nvPr/>
        </p:nvSpPr>
        <p:spPr>
          <a:xfrm>
            <a:off x="2715064" y="4709160"/>
            <a:ext cx="520504" cy="228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1" i="0">
                <a:solidFill>
                  <a:srgbClr val="3B82F6"/>
                </a:solidFill>
                <a:latin typeface="Calibri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715064" y="5532120"/>
            <a:ext cx="520504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800" b="0" i="0">
                <a:solidFill>
                  <a:srgbClr val="64748B"/>
                </a:solidFill>
                <a:latin typeface="Calibri"/>
              </a:rPr>
              <a:t>第4章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369212" y="4480560"/>
            <a:ext cx="337624" cy="100584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1" name="TextBox 40"/>
          <p:cNvSpPr txBox="1"/>
          <p:nvPr/>
        </p:nvSpPr>
        <p:spPr>
          <a:xfrm>
            <a:off x="3277772" y="4206240"/>
            <a:ext cx="520504" cy="228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1" i="0">
                <a:solidFill>
                  <a:srgbClr val="3B82F6"/>
                </a:solidFill>
                <a:latin typeface="Calibri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77772" y="5532120"/>
            <a:ext cx="520504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800" b="0" i="0">
                <a:solidFill>
                  <a:srgbClr val="64748B"/>
                </a:solidFill>
                <a:latin typeface="Calibri"/>
              </a:rPr>
              <a:t>第5章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931919" y="3977640"/>
            <a:ext cx="337624" cy="150876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4" name="TextBox 43"/>
          <p:cNvSpPr txBox="1"/>
          <p:nvPr/>
        </p:nvSpPr>
        <p:spPr>
          <a:xfrm>
            <a:off x="3840479" y="3703320"/>
            <a:ext cx="520504" cy="228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1" i="0">
                <a:solidFill>
                  <a:srgbClr val="3B82F6"/>
                </a:solidFill>
                <a:latin typeface="Calibri"/>
              </a:rPr>
              <a:t>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840479" y="5532120"/>
            <a:ext cx="520504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800" b="0" i="0">
                <a:solidFill>
                  <a:srgbClr val="64748B"/>
                </a:solidFill>
                <a:latin typeface="Calibri"/>
              </a:rPr>
              <a:t>第6章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494627" y="4480560"/>
            <a:ext cx="337624" cy="100584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7" name="TextBox 46"/>
          <p:cNvSpPr txBox="1"/>
          <p:nvPr/>
        </p:nvSpPr>
        <p:spPr>
          <a:xfrm>
            <a:off x="4403187" y="4206240"/>
            <a:ext cx="520504" cy="228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1" i="0">
                <a:solidFill>
                  <a:srgbClr val="3B82F6"/>
                </a:solidFill>
                <a:latin typeface="Calibri"/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403187" y="5532120"/>
            <a:ext cx="520504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800" b="0" i="0">
                <a:solidFill>
                  <a:srgbClr val="64748B"/>
                </a:solidFill>
                <a:latin typeface="Calibri"/>
              </a:rPr>
              <a:t>第7章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057335" y="4983480"/>
            <a:ext cx="337624" cy="50292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0" name="TextBox 49"/>
          <p:cNvSpPr txBox="1"/>
          <p:nvPr/>
        </p:nvSpPr>
        <p:spPr>
          <a:xfrm>
            <a:off x="4965895" y="4709160"/>
            <a:ext cx="520504" cy="228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1" i="0">
                <a:solidFill>
                  <a:srgbClr val="3B82F6"/>
                </a:solidFill>
                <a:latin typeface="Calibri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965895" y="5532120"/>
            <a:ext cx="520504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800" b="0" i="0">
                <a:solidFill>
                  <a:srgbClr val="64748B"/>
                </a:solidFill>
                <a:latin typeface="Calibri"/>
              </a:rPr>
              <a:t>第8章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620043" y="4983480"/>
            <a:ext cx="337624" cy="50292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3" name="TextBox 52"/>
          <p:cNvSpPr txBox="1"/>
          <p:nvPr/>
        </p:nvSpPr>
        <p:spPr>
          <a:xfrm>
            <a:off x="5528603" y="4709160"/>
            <a:ext cx="520504" cy="228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1" i="0">
                <a:solidFill>
                  <a:srgbClr val="3B82F6"/>
                </a:solidFill>
                <a:latin typeface="Calibri"/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528603" y="5532120"/>
            <a:ext cx="520504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800" b="0" i="0">
                <a:solidFill>
                  <a:srgbClr val="64748B"/>
                </a:solidFill>
                <a:latin typeface="Calibri"/>
              </a:rPr>
              <a:t>第9章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182750" y="3474720"/>
            <a:ext cx="337624" cy="201168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6" name="TextBox 55"/>
          <p:cNvSpPr txBox="1"/>
          <p:nvPr/>
        </p:nvSpPr>
        <p:spPr>
          <a:xfrm>
            <a:off x="6091310" y="3200400"/>
            <a:ext cx="520504" cy="228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1" i="0">
                <a:solidFill>
                  <a:srgbClr val="F59E0B"/>
                </a:solidFill>
                <a:latin typeface="Calibri"/>
              </a:rPr>
              <a:t>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91310" y="5532120"/>
            <a:ext cx="520504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800" b="0" i="0">
                <a:solidFill>
                  <a:srgbClr val="64748B"/>
                </a:solidFill>
                <a:latin typeface="Calibri"/>
              </a:rPr>
              <a:t>第10章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745458" y="4480560"/>
            <a:ext cx="337624" cy="100584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59" name="TextBox 58"/>
          <p:cNvSpPr txBox="1"/>
          <p:nvPr/>
        </p:nvSpPr>
        <p:spPr>
          <a:xfrm>
            <a:off x="6654018" y="4206240"/>
            <a:ext cx="520504" cy="228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1" i="0">
                <a:solidFill>
                  <a:srgbClr val="3B82F6"/>
                </a:solidFill>
                <a:latin typeface="Calibri"/>
              </a:rPr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654018" y="5532120"/>
            <a:ext cx="520504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800" b="0" i="0">
                <a:solidFill>
                  <a:srgbClr val="64748B"/>
                </a:solidFill>
                <a:latin typeface="Calibri"/>
              </a:rPr>
              <a:t>第11章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308166" y="4480560"/>
            <a:ext cx="337624" cy="100584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2" name="TextBox 61"/>
          <p:cNvSpPr txBox="1"/>
          <p:nvPr/>
        </p:nvSpPr>
        <p:spPr>
          <a:xfrm>
            <a:off x="7216726" y="4206240"/>
            <a:ext cx="520504" cy="228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1" i="0">
                <a:solidFill>
                  <a:srgbClr val="3B82F6"/>
                </a:solidFill>
                <a:latin typeface="Calibri"/>
              </a:rPr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216726" y="5532120"/>
            <a:ext cx="520504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800" b="0" i="0">
                <a:solidFill>
                  <a:srgbClr val="64748B"/>
                </a:solidFill>
                <a:latin typeface="Calibri"/>
              </a:rPr>
              <a:t>第12章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870873" y="4983480"/>
            <a:ext cx="337624" cy="50292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5" name="TextBox 64"/>
          <p:cNvSpPr txBox="1"/>
          <p:nvPr/>
        </p:nvSpPr>
        <p:spPr>
          <a:xfrm>
            <a:off x="7779433" y="4709160"/>
            <a:ext cx="520504" cy="228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900" b="1" i="0">
                <a:solidFill>
                  <a:srgbClr val="3B82F6"/>
                </a:solidFill>
                <a:latin typeface="Calibri"/>
              </a:rPr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779433" y="5532120"/>
            <a:ext cx="520504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800" b="0" i="0">
                <a:solidFill>
                  <a:srgbClr val="64748B"/>
                </a:solidFill>
                <a:latin typeface="Calibri"/>
              </a:rPr>
              <a:t>第13章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686800" y="3108960"/>
            <a:ext cx="30175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1E3A5F"/>
                </a:solidFill>
                <a:latin typeface="Cambria"/>
              </a:rPr>
              <a:t>おすすめペース</a:t>
            </a:r>
          </a:p>
        </p:txBody>
      </p:sp>
      <p:sp>
        <p:nvSpPr>
          <p:cNvPr id="68" name="Rectangle 67"/>
          <p:cNvSpPr/>
          <p:nvPr/>
        </p:nvSpPr>
        <p:spPr>
          <a:xfrm>
            <a:off x="8686800" y="3566160"/>
            <a:ext cx="3017520" cy="7772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9" name="Rectangle 68"/>
          <p:cNvSpPr/>
          <p:nvPr/>
        </p:nvSpPr>
        <p:spPr>
          <a:xfrm>
            <a:off x="8686800" y="3566160"/>
            <a:ext cx="54864" cy="77724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0" name="TextBox 69"/>
          <p:cNvSpPr txBox="1"/>
          <p:nvPr/>
        </p:nvSpPr>
        <p:spPr>
          <a:xfrm>
            <a:off x="8869680" y="3657600"/>
            <a:ext cx="274320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0F172A"/>
                </a:solidFill>
                <a:latin typeface="Calibri"/>
              </a:rPr>
              <a:t>集中型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869680" y="3950208"/>
            <a:ext cx="274320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週末2日 × 3週間</a:t>
            </a:r>
          </a:p>
        </p:txBody>
      </p:sp>
      <p:sp>
        <p:nvSpPr>
          <p:cNvPr id="72" name="Rectangle 71"/>
          <p:cNvSpPr/>
          <p:nvPr/>
        </p:nvSpPr>
        <p:spPr>
          <a:xfrm>
            <a:off x="8686800" y="4434840"/>
            <a:ext cx="3017520" cy="7772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3" name="Rectangle 72"/>
          <p:cNvSpPr/>
          <p:nvPr/>
        </p:nvSpPr>
        <p:spPr>
          <a:xfrm>
            <a:off x="8686800" y="4434840"/>
            <a:ext cx="54864" cy="777240"/>
          </a:xfrm>
          <a:prstGeom prst="rect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4" name="TextBox 73"/>
          <p:cNvSpPr txBox="1"/>
          <p:nvPr/>
        </p:nvSpPr>
        <p:spPr>
          <a:xfrm>
            <a:off x="8869680" y="4526280"/>
            <a:ext cx="274320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0F172A"/>
                </a:solidFill>
                <a:latin typeface="Calibri"/>
              </a:rPr>
              <a:t>平日型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869680" y="4818888"/>
            <a:ext cx="274320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平日2時間 × 12日</a:t>
            </a:r>
          </a:p>
        </p:txBody>
      </p:sp>
      <p:sp>
        <p:nvSpPr>
          <p:cNvPr id="76" name="Rectangle 75"/>
          <p:cNvSpPr/>
          <p:nvPr/>
        </p:nvSpPr>
        <p:spPr>
          <a:xfrm>
            <a:off x="8686800" y="5303520"/>
            <a:ext cx="3017520" cy="7772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7" name="Rectangle 76"/>
          <p:cNvSpPr/>
          <p:nvPr/>
        </p:nvSpPr>
        <p:spPr>
          <a:xfrm>
            <a:off x="8686800" y="5303520"/>
            <a:ext cx="54864" cy="77724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8" name="TextBox 77"/>
          <p:cNvSpPr txBox="1"/>
          <p:nvPr/>
        </p:nvSpPr>
        <p:spPr>
          <a:xfrm>
            <a:off x="8869680" y="5394960"/>
            <a:ext cx="274320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0F172A"/>
                </a:solidFill>
                <a:latin typeface="Calibri"/>
              </a:rPr>
              <a:t>マイペース型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869680" y="5687568"/>
            <a:ext cx="274320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1日1章 × 約2週間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14 / 18</a:t>
            </a:r>
          </a:p>
        </p:txBody>
      </p:sp>
      <p:pic>
        <p:nvPicPr>
          <p:cNvPr id="81" name="slide_14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1"/>
                </p:tgtEl>
              </p:cMediaNode>
            </p:audio>
          </p:childTnLst>
        </p:cTn>
      </p:par>
    </p:tnLst>
  </p:timing>
  <p:transition spd="med">
    <p:fad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TIPS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挫折しないための5つのコツ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2212848" cy="42062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54864" cy="420624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31520" y="2103120"/>
            <a:ext cx="1847088" cy="8229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4400" b="1" i="0">
                <a:solidFill>
                  <a:srgbClr val="F59E0B"/>
                </a:solidFill>
                <a:latin typeface="Cambria"/>
              </a:rPr>
              <a:t>01</a:t>
            </a:r>
          </a:p>
        </p:txBody>
      </p:sp>
      <p:sp>
        <p:nvSpPr>
          <p:cNvPr id="8" name="Rectangle 7"/>
          <p:cNvSpPr/>
          <p:nvPr/>
        </p:nvSpPr>
        <p:spPr>
          <a:xfrm>
            <a:off x="731520" y="3063240"/>
            <a:ext cx="365760" cy="36576"/>
          </a:xfrm>
          <a:prstGeom prst="rect">
            <a:avLst/>
          </a:prstGeom>
          <a:solidFill>
            <a:srgbClr val="1E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9" name="TextBox 8"/>
          <p:cNvSpPr txBox="1"/>
          <p:nvPr/>
        </p:nvSpPr>
        <p:spPr>
          <a:xfrm>
            <a:off x="731520" y="3246120"/>
            <a:ext cx="1938528" cy="12801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600" b="1" i="0">
                <a:solidFill>
                  <a:srgbClr val="1E3A5F"/>
                </a:solidFill>
                <a:latin typeface="Cambria"/>
              </a:rPr>
              <a:t>必ず手を動かす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" y="4526280"/>
            <a:ext cx="1938528" cy="1371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読むだけでなく、実際にコードを書く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52928" y="1828800"/>
            <a:ext cx="2212848" cy="42062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Rectangle 11"/>
          <p:cNvSpPr/>
          <p:nvPr/>
        </p:nvSpPr>
        <p:spPr>
          <a:xfrm>
            <a:off x="2852928" y="1828800"/>
            <a:ext cx="54864" cy="420624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TextBox 12"/>
          <p:cNvSpPr txBox="1"/>
          <p:nvPr/>
        </p:nvSpPr>
        <p:spPr>
          <a:xfrm>
            <a:off x="3035808" y="2103120"/>
            <a:ext cx="1847088" cy="8229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4400" b="1" i="0">
                <a:solidFill>
                  <a:srgbClr val="F59E0B"/>
                </a:solidFill>
                <a:latin typeface="Cambria"/>
              </a:rPr>
              <a:t>02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35808" y="3063240"/>
            <a:ext cx="365760" cy="36576"/>
          </a:xfrm>
          <a:prstGeom prst="rect">
            <a:avLst/>
          </a:prstGeom>
          <a:solidFill>
            <a:srgbClr val="1E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5" name="TextBox 14"/>
          <p:cNvSpPr txBox="1"/>
          <p:nvPr/>
        </p:nvSpPr>
        <p:spPr>
          <a:xfrm>
            <a:off x="3035808" y="3246120"/>
            <a:ext cx="1938528" cy="12801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600" b="1" i="0">
                <a:solidFill>
                  <a:srgbClr val="1E3A5F"/>
                </a:solidFill>
                <a:latin typeface="Cambria"/>
              </a:rPr>
              <a:t>エラーを恐れない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35808" y="4526280"/>
            <a:ext cx="1938528" cy="1371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エラーは学習のチャンス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57216" y="1828800"/>
            <a:ext cx="2212848" cy="42062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Rectangle 17"/>
          <p:cNvSpPr/>
          <p:nvPr/>
        </p:nvSpPr>
        <p:spPr>
          <a:xfrm>
            <a:off x="5157216" y="1828800"/>
            <a:ext cx="54864" cy="420624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9" name="TextBox 18"/>
          <p:cNvSpPr txBox="1"/>
          <p:nvPr/>
        </p:nvSpPr>
        <p:spPr>
          <a:xfrm>
            <a:off x="5340096" y="2103120"/>
            <a:ext cx="1847088" cy="8229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4400" b="1" i="0">
                <a:solidFill>
                  <a:srgbClr val="F59E0B"/>
                </a:solidFill>
                <a:latin typeface="Cambria"/>
              </a:rPr>
              <a:t>03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40096" y="3063240"/>
            <a:ext cx="365760" cy="36576"/>
          </a:xfrm>
          <a:prstGeom prst="rect">
            <a:avLst/>
          </a:prstGeom>
          <a:solidFill>
            <a:srgbClr val="1E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1" name="TextBox 20"/>
          <p:cNvSpPr txBox="1"/>
          <p:nvPr/>
        </p:nvSpPr>
        <p:spPr>
          <a:xfrm>
            <a:off x="5340096" y="3246120"/>
            <a:ext cx="1938528" cy="12801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600" b="1" i="0">
                <a:solidFill>
                  <a:srgbClr val="1E3A5F"/>
                </a:solidFill>
                <a:latin typeface="Cambria"/>
              </a:rPr>
              <a:t>LLMに頼る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40096" y="4526280"/>
            <a:ext cx="1938528" cy="1371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分からないことは即座に質問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461504" y="1828800"/>
            <a:ext cx="2212848" cy="42062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4" name="Rectangle 23"/>
          <p:cNvSpPr/>
          <p:nvPr/>
        </p:nvSpPr>
        <p:spPr>
          <a:xfrm>
            <a:off x="7461504" y="1828800"/>
            <a:ext cx="54864" cy="420624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5" name="TextBox 24"/>
          <p:cNvSpPr txBox="1"/>
          <p:nvPr/>
        </p:nvSpPr>
        <p:spPr>
          <a:xfrm>
            <a:off x="7644384" y="2103120"/>
            <a:ext cx="1847088" cy="8229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4400" b="1" i="0">
                <a:solidFill>
                  <a:srgbClr val="F59E0B"/>
                </a:solidFill>
                <a:latin typeface="Cambria"/>
              </a:rPr>
              <a:t>04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644384" y="3063240"/>
            <a:ext cx="365760" cy="36576"/>
          </a:xfrm>
          <a:prstGeom prst="rect">
            <a:avLst/>
          </a:prstGeom>
          <a:solidFill>
            <a:srgbClr val="1E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7" name="TextBox 26"/>
          <p:cNvSpPr txBox="1"/>
          <p:nvPr/>
        </p:nvSpPr>
        <p:spPr>
          <a:xfrm>
            <a:off x="7644384" y="3246120"/>
            <a:ext cx="1938528" cy="12801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600" b="1" i="0">
                <a:solidFill>
                  <a:srgbClr val="1E3A5F"/>
                </a:solidFill>
                <a:latin typeface="Cambria"/>
              </a:rPr>
              <a:t>完璧を目指さない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44384" y="4526280"/>
            <a:ext cx="1938528" cy="1371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まず動かす、改善は後で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765792" y="1828800"/>
            <a:ext cx="2212848" cy="42062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0" name="Rectangle 29"/>
          <p:cNvSpPr/>
          <p:nvPr/>
        </p:nvSpPr>
        <p:spPr>
          <a:xfrm>
            <a:off x="9765792" y="1828800"/>
            <a:ext cx="54864" cy="420624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1" name="TextBox 30"/>
          <p:cNvSpPr txBox="1"/>
          <p:nvPr/>
        </p:nvSpPr>
        <p:spPr>
          <a:xfrm>
            <a:off x="9948672" y="2103120"/>
            <a:ext cx="1847088" cy="8229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4400" b="1" i="0">
                <a:solidFill>
                  <a:srgbClr val="F59E0B"/>
                </a:solidFill>
                <a:latin typeface="Cambria"/>
              </a:rPr>
              <a:t>05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948672" y="3063240"/>
            <a:ext cx="365760" cy="36576"/>
          </a:xfrm>
          <a:prstGeom prst="rect">
            <a:avLst/>
          </a:prstGeom>
          <a:solidFill>
            <a:srgbClr val="1E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3" name="TextBox 32"/>
          <p:cNvSpPr txBox="1"/>
          <p:nvPr/>
        </p:nvSpPr>
        <p:spPr>
          <a:xfrm>
            <a:off x="9948672" y="3246120"/>
            <a:ext cx="1938528" cy="12801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600" b="1" i="0">
                <a:solidFill>
                  <a:srgbClr val="1E3A5F"/>
                </a:solidFill>
                <a:latin typeface="Cambria"/>
              </a:rPr>
              <a:t>SNSで発信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948672" y="4526280"/>
            <a:ext cx="1938528" cy="1371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学習記録のシェアでモチベーション維持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第1章 — LLM時代の開発を体験する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15 / 18</a:t>
            </a:r>
          </a:p>
        </p:txBody>
      </p:sp>
      <p:pic>
        <p:nvPicPr>
          <p:cNvPr id="37" name="slide_15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audio>
          </p:childTnLst>
        </p:cTn>
      </p:par>
    </p:tnLst>
  </p:timing>
  <p:transition spd="med">
    <p:fade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LLM活用術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「良い質問」の構造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828800"/>
            <a:ext cx="54864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600" b="1" i="0">
                <a:solidFill>
                  <a:srgbClr val="1E3A5F"/>
                </a:solidFill>
                <a:latin typeface="Cambria"/>
              </a:rPr>
              <a:t>質問テンプレートの6要素</a:t>
            </a:r>
          </a:p>
        </p:txBody>
      </p:sp>
      <p:sp>
        <p:nvSpPr>
          <p:cNvPr id="6" name="Oval 5"/>
          <p:cNvSpPr/>
          <p:nvPr/>
        </p:nvSpPr>
        <p:spPr>
          <a:xfrm>
            <a:off x="548640" y="2331720"/>
            <a:ext cx="365760" cy="365760"/>
          </a:xfrm>
          <a:prstGeom prst="ellipse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548640" y="2377440"/>
            <a:ext cx="3657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300" b="1" i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1560" y="2331720"/>
            <a:ext cx="1828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背景・目的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26080" y="2377440"/>
            <a:ext cx="30175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何を作っていて、何がしたいのか</a:t>
            </a:r>
          </a:p>
        </p:txBody>
      </p:sp>
      <p:sp>
        <p:nvSpPr>
          <p:cNvPr id="10" name="Oval 9"/>
          <p:cNvSpPr/>
          <p:nvPr/>
        </p:nvSpPr>
        <p:spPr>
          <a:xfrm>
            <a:off x="548640" y="2926080"/>
            <a:ext cx="365760" cy="365760"/>
          </a:xfrm>
          <a:prstGeom prst="ellipse">
            <a:avLst/>
          </a:prstGeom>
          <a:solidFill>
            <a:srgbClr val="0D94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TextBox 10"/>
          <p:cNvSpPr txBox="1"/>
          <p:nvPr/>
        </p:nvSpPr>
        <p:spPr>
          <a:xfrm>
            <a:off x="548640" y="2971800"/>
            <a:ext cx="3657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300" b="1" i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1560" y="2926080"/>
            <a:ext cx="1828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現状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26080" y="2971800"/>
            <a:ext cx="30175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どこまで動いているか</a:t>
            </a:r>
          </a:p>
        </p:txBody>
      </p:sp>
      <p:sp>
        <p:nvSpPr>
          <p:cNvPr id="14" name="Oval 13"/>
          <p:cNvSpPr/>
          <p:nvPr/>
        </p:nvSpPr>
        <p:spPr>
          <a:xfrm>
            <a:off x="548640" y="3520440"/>
            <a:ext cx="365760" cy="365760"/>
          </a:xfrm>
          <a:prstGeom prst="ellipse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5" name="TextBox 14"/>
          <p:cNvSpPr txBox="1"/>
          <p:nvPr/>
        </p:nvSpPr>
        <p:spPr>
          <a:xfrm>
            <a:off x="548640" y="3566160"/>
            <a:ext cx="3657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300" b="1" i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51560" y="3520440"/>
            <a:ext cx="1828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問題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26080" y="3566160"/>
            <a:ext cx="30175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エラーメッセージをそのまま貼り付け</a:t>
            </a:r>
          </a:p>
        </p:txBody>
      </p:sp>
      <p:sp>
        <p:nvSpPr>
          <p:cNvPr id="18" name="Oval 17"/>
          <p:cNvSpPr/>
          <p:nvPr/>
        </p:nvSpPr>
        <p:spPr>
          <a:xfrm>
            <a:off x="548640" y="4114800"/>
            <a:ext cx="365760" cy="365760"/>
          </a:xfrm>
          <a:prstGeom prst="ellipse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9" name="TextBox 18"/>
          <p:cNvSpPr txBox="1"/>
          <p:nvPr/>
        </p:nvSpPr>
        <p:spPr>
          <a:xfrm>
            <a:off x="548640" y="4160520"/>
            <a:ext cx="3657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300" b="1" i="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51560" y="4114800"/>
            <a:ext cx="1828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試したこと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26080" y="4160520"/>
            <a:ext cx="30175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何を試して、結果はどうだったか</a:t>
            </a:r>
          </a:p>
        </p:txBody>
      </p:sp>
      <p:sp>
        <p:nvSpPr>
          <p:cNvPr id="22" name="Oval 21"/>
          <p:cNvSpPr/>
          <p:nvPr/>
        </p:nvSpPr>
        <p:spPr>
          <a:xfrm>
            <a:off x="548640" y="4709160"/>
            <a:ext cx="365760" cy="365760"/>
          </a:xfrm>
          <a:prstGeom prst="ellipse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3" name="TextBox 22"/>
          <p:cNvSpPr txBox="1"/>
          <p:nvPr/>
        </p:nvSpPr>
        <p:spPr>
          <a:xfrm>
            <a:off x="548640" y="4754880"/>
            <a:ext cx="3657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300" b="1" i="0">
                <a:solidFill>
                  <a:srgbClr val="FFFFFF"/>
                </a:solidFill>
                <a:latin typeface="Calibri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51560" y="4709160"/>
            <a:ext cx="1828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環境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26080" y="4754880"/>
            <a:ext cx="30175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OS / 言語 / フレームワークのバージョン</a:t>
            </a:r>
          </a:p>
        </p:txBody>
      </p:sp>
      <p:sp>
        <p:nvSpPr>
          <p:cNvPr id="26" name="Oval 25"/>
          <p:cNvSpPr/>
          <p:nvPr/>
        </p:nvSpPr>
        <p:spPr>
          <a:xfrm>
            <a:off x="548640" y="5303520"/>
            <a:ext cx="365760" cy="36576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7" name="TextBox 26"/>
          <p:cNvSpPr txBox="1"/>
          <p:nvPr/>
        </p:nvSpPr>
        <p:spPr>
          <a:xfrm>
            <a:off x="548640" y="5349240"/>
            <a:ext cx="3657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300" b="1" i="0">
                <a:solidFill>
                  <a:srgbClr val="FFFFFF"/>
                </a:solidFill>
                <a:latin typeface="Calibri"/>
              </a:rPr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51560" y="5303520"/>
            <a:ext cx="1828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質問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26080" y="5349240"/>
            <a:ext cx="30175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原因と解決方法を聞く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400800" y="1828800"/>
            <a:ext cx="5212080" cy="4434840"/>
          </a:xfrm>
          <a:prstGeom prst="rect">
            <a:avLst/>
          </a:prstGeom>
          <a:solidFill>
            <a:srgbClr val="0F17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1" name="Rectangle 30"/>
          <p:cNvSpPr/>
          <p:nvPr/>
        </p:nvSpPr>
        <p:spPr>
          <a:xfrm>
            <a:off x="6400800" y="1828800"/>
            <a:ext cx="5212080" cy="365760"/>
          </a:xfrm>
          <a:prstGeom prst="rect">
            <a:avLst/>
          </a:prstGeom>
          <a:solidFill>
            <a:srgbClr val="1E2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2" name="TextBox 31"/>
          <p:cNvSpPr txBox="1"/>
          <p:nvPr/>
        </p:nvSpPr>
        <p:spPr>
          <a:xfrm>
            <a:off x="6400800" y="1901952"/>
            <a:ext cx="52120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0" i="0">
                <a:solidFill>
                  <a:srgbClr val="94A3B8"/>
                </a:solidFill>
                <a:latin typeface="Consolas"/>
              </a:rPr>
              <a:t>good-question.txt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29400" y="2286000"/>
            <a:ext cx="4754880" cy="38404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1" i="0">
                <a:solidFill>
                  <a:srgbClr val="F59E0B"/>
                </a:solidFill>
                <a:latin typeface="Consolas"/>
              </a:rPr>
              <a:t>【背景・目的】
</a:t>
            </a:r>
            <a:r>
              <a:rPr sz="1100" b="0" i="0">
                <a:solidFill>
                  <a:srgbClr val="FFFFFF"/>
                </a:solidFill>
                <a:latin typeface="Consolas"/>
              </a:rPr>
              <a:t>Djangoでチャット機能を実装中。
</a:t>
            </a:r>
            <a:r>
              <a:rPr sz="1100" b="1" i="0">
                <a:solidFill>
                  <a:srgbClr val="F59E0B"/>
                </a:solidFill>
                <a:latin typeface="Consolas"/>
              </a:rPr>
              <a:t>【現状】
</a:t>
            </a:r>
            <a:r>
              <a:rPr sz="1100" b="0" i="0">
                <a:solidFill>
                  <a:srgbClr val="FFFFFF"/>
                </a:solidFill>
                <a:latin typeface="Consolas"/>
              </a:rPr>
              <a:t>メッセージ送信までは動いている。
</a:t>
            </a:r>
            <a:r>
              <a:rPr sz="1100" b="1" i="0">
                <a:solidFill>
                  <a:srgbClr val="EF4444"/>
                </a:solidFill>
                <a:latin typeface="Consolas"/>
              </a:rPr>
              <a:t>【問題】
</a:t>
            </a:r>
            <a:r>
              <a:rPr sz="1100" b="0" i="0">
                <a:solidFill>
                  <a:srgbClr val="FFFFFF"/>
                </a:solidFill>
                <a:latin typeface="Consolas"/>
              </a:rPr>
              <a:t>以下のエラーが出ました:
</a:t>
            </a:r>
            <a:r>
              <a:rPr sz="1100" b="0" i="0">
                <a:solidFill>
                  <a:srgbClr val="10B981"/>
                </a:solidFill>
                <a:latin typeface="Consolas"/>
              </a:rPr>
              <a:t>TypeError: 'NoneType' object
  is not iterable
</a:t>
            </a:r>
            <a:r>
              <a:rPr sz="1100" b="1" i="0">
                <a:solidFill>
                  <a:srgbClr val="F59E0B"/>
                </a:solidFill>
                <a:latin typeface="Consolas"/>
              </a:rPr>
              <a:t>【試したこと】
</a:t>
            </a:r>
            <a:r>
              <a:rPr sz="1100" b="0" i="0">
                <a:solidFill>
                  <a:srgbClr val="FFFFFF"/>
                </a:solidFill>
                <a:latin typeface="Consolas"/>
              </a:rPr>
              <a:t>・xxを試した → 結果は□□
</a:t>
            </a:r>
            <a:r>
              <a:rPr sz="1100" b="1" i="0">
                <a:solidFill>
                  <a:srgbClr val="F59E0B"/>
                </a:solidFill>
                <a:latin typeface="Consolas"/>
              </a:rPr>
              <a:t>【環境】
</a:t>
            </a:r>
            <a:r>
              <a:rPr sz="1100" b="0" i="0">
                <a:solidFill>
                  <a:srgbClr val="FFFFFF"/>
                </a:solidFill>
                <a:latin typeface="Consolas"/>
              </a:rPr>
              <a:t>macOS 14.2 / Python 3.13 / Django 5.2
</a:t>
            </a:r>
            <a:r>
              <a:rPr sz="1100" b="1" i="0">
                <a:solidFill>
                  <a:srgbClr val="F59E0B"/>
                </a:solidFill>
                <a:latin typeface="Consolas"/>
              </a:rPr>
              <a:t>【質問】
</a:t>
            </a:r>
            <a:r>
              <a:rPr sz="1100" b="0" i="0">
                <a:solidFill>
                  <a:srgbClr val="FFFFFF"/>
                </a:solidFill>
                <a:latin typeface="Consolas"/>
              </a:rPr>
              <a:t>原因と解決方法を教えてください。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16 / 18</a:t>
            </a:r>
          </a:p>
        </p:txBody>
      </p:sp>
      <p:pic>
        <p:nvPicPr>
          <p:cNvPr id="35" name="slide_16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audio>
          </p:childTnLst>
        </p:cTn>
      </p:par>
    </p:tnLst>
  </p:timing>
  <p:transition spd="med">
    <p:fade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READY?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前提知識ほぼゼロでOK・本書で身につくスキル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5486400" cy="4297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73152" cy="429768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2011680"/>
            <a:ext cx="54864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1E3A5F"/>
                </a:solidFill>
                <a:latin typeface="Cambria"/>
              </a:rPr>
              <a:t>必要な前提知識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2423160"/>
            <a:ext cx="54864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（全部なくても大丈夫）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" y="2834640"/>
            <a:ext cx="5029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10B981"/>
                </a:solidFill>
                <a:latin typeface="Calibri"/>
              </a:rPr>
              <a:t>LEVEL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" y="3081528"/>
            <a:ext cx="50292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これだけあれば十分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240" y="3401568"/>
            <a:ext cx="5029200" cy="4114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プログラミング経験（言語問わず）／Webの基本概念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240" y="3886200"/>
            <a:ext cx="5029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3B82F6"/>
                </a:solidFill>
                <a:latin typeface="Calibri"/>
              </a:rPr>
              <a:t>LEVEL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7240" y="4133088"/>
            <a:ext cx="50292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あるとスムーズ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7240" y="4453128"/>
            <a:ext cx="5029200" cy="4114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HTML/CSSの基礎／変数・関数・if文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7240" y="4937760"/>
            <a:ext cx="5029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0D9488"/>
                </a:solidFill>
                <a:latin typeface="Calibri"/>
              </a:rPr>
              <a:t>LEVEL 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7240" y="5184648"/>
            <a:ext cx="50292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あれば理解が早い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7240" y="5504688"/>
            <a:ext cx="5029200" cy="4114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Pythonの基礎文法／コマンドライン経験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63640" y="1828800"/>
            <a:ext cx="5349240" cy="429768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9" name="Rectangle 18"/>
          <p:cNvSpPr/>
          <p:nvPr/>
        </p:nvSpPr>
        <p:spPr>
          <a:xfrm>
            <a:off x="6263640" y="1828800"/>
            <a:ext cx="73152" cy="429768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0" name="TextBox 19"/>
          <p:cNvSpPr txBox="1"/>
          <p:nvPr/>
        </p:nvSpPr>
        <p:spPr>
          <a:xfrm>
            <a:off x="6492240" y="2011680"/>
            <a:ext cx="53492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1E3A5F"/>
                </a:solidFill>
                <a:latin typeface="Cambria"/>
              </a:rPr>
              <a:t>本書で身につくスキル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92240" y="2423160"/>
            <a:ext cx="53492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完走後、あなたが手に入れるもの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92240" y="2880360"/>
            <a:ext cx="23774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3B82F6"/>
                </a:solidFill>
                <a:latin typeface="Calibri"/>
              </a:rPr>
              <a:t>技術スキル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492240" y="3291840"/>
            <a:ext cx="2377440" cy="329184"/>
          </a:xfrm>
          <a:prstGeom prst="roundRect">
            <a:avLst/>
          </a:prstGeom>
          <a:solidFill>
            <a:srgbClr val="F8FAFC"/>
          </a:solidFill>
          <a:ln w="9525">
            <a:solidFill>
              <a:srgbClr val="3B82F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4" name="TextBox 23"/>
          <p:cNvSpPr txBox="1"/>
          <p:nvPr/>
        </p:nvSpPr>
        <p:spPr>
          <a:xfrm>
            <a:off x="6492240" y="3328416"/>
            <a:ext cx="23774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0" i="0">
                <a:solidFill>
                  <a:srgbClr val="0F172A"/>
                </a:solidFill>
                <a:latin typeface="Calibri"/>
              </a:rPr>
              <a:t>Python基礎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492240" y="3675888"/>
            <a:ext cx="2377440" cy="329184"/>
          </a:xfrm>
          <a:prstGeom prst="roundRect">
            <a:avLst/>
          </a:prstGeom>
          <a:solidFill>
            <a:srgbClr val="F8FAFC"/>
          </a:solidFill>
          <a:ln w="9525">
            <a:solidFill>
              <a:srgbClr val="3B82F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6" name="TextBox 25"/>
          <p:cNvSpPr txBox="1"/>
          <p:nvPr/>
        </p:nvSpPr>
        <p:spPr>
          <a:xfrm>
            <a:off x="6492240" y="3712464"/>
            <a:ext cx="23774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0" i="0">
                <a:solidFill>
                  <a:srgbClr val="0F172A"/>
                </a:solidFill>
                <a:latin typeface="Calibri"/>
              </a:rPr>
              <a:t>Django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492240" y="4059936"/>
            <a:ext cx="2377440" cy="329184"/>
          </a:xfrm>
          <a:prstGeom prst="roundRect">
            <a:avLst/>
          </a:prstGeom>
          <a:solidFill>
            <a:srgbClr val="F8FAFC"/>
          </a:solidFill>
          <a:ln w="9525">
            <a:solidFill>
              <a:srgbClr val="3B82F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8" name="TextBox 27"/>
          <p:cNvSpPr txBox="1"/>
          <p:nvPr/>
        </p:nvSpPr>
        <p:spPr>
          <a:xfrm>
            <a:off x="6492240" y="4096512"/>
            <a:ext cx="23774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0" i="0">
                <a:solidFill>
                  <a:srgbClr val="0F172A"/>
                </a:solidFill>
                <a:latin typeface="Calibri"/>
              </a:rPr>
              <a:t>LLM API活用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492240" y="4443984"/>
            <a:ext cx="2377440" cy="329184"/>
          </a:xfrm>
          <a:prstGeom prst="roundRect">
            <a:avLst/>
          </a:prstGeom>
          <a:solidFill>
            <a:srgbClr val="F8FAFC"/>
          </a:solidFill>
          <a:ln w="9525">
            <a:solidFill>
              <a:srgbClr val="3B82F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0" name="TextBox 29"/>
          <p:cNvSpPr txBox="1"/>
          <p:nvPr/>
        </p:nvSpPr>
        <p:spPr>
          <a:xfrm>
            <a:off x="6492240" y="4480560"/>
            <a:ext cx="23774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0" i="0">
                <a:solidFill>
                  <a:srgbClr val="0F172A"/>
                </a:solidFill>
                <a:latin typeface="Calibri"/>
              </a:rPr>
              <a:t>HTML / CSS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492240" y="4828032"/>
            <a:ext cx="2377440" cy="329184"/>
          </a:xfrm>
          <a:prstGeom prst="roundRect">
            <a:avLst/>
          </a:prstGeom>
          <a:solidFill>
            <a:srgbClr val="F8FAFC"/>
          </a:solidFill>
          <a:ln w="9525">
            <a:solidFill>
              <a:srgbClr val="3B82F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2" name="TextBox 31"/>
          <p:cNvSpPr txBox="1"/>
          <p:nvPr/>
        </p:nvSpPr>
        <p:spPr>
          <a:xfrm>
            <a:off x="6492240" y="4864608"/>
            <a:ext cx="23774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0" i="0">
                <a:solidFill>
                  <a:srgbClr val="0F172A"/>
                </a:solidFill>
                <a:latin typeface="Calibri"/>
              </a:rPr>
              <a:t>Git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492240" y="5212080"/>
            <a:ext cx="2377440" cy="329184"/>
          </a:xfrm>
          <a:prstGeom prst="roundRect">
            <a:avLst/>
          </a:prstGeom>
          <a:solidFill>
            <a:srgbClr val="F8FAFC"/>
          </a:solidFill>
          <a:ln w="9525">
            <a:solidFill>
              <a:srgbClr val="3B82F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4" name="TextBox 33"/>
          <p:cNvSpPr txBox="1"/>
          <p:nvPr/>
        </p:nvSpPr>
        <p:spPr>
          <a:xfrm>
            <a:off x="6492240" y="5248656"/>
            <a:ext cx="23774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0" i="0">
                <a:solidFill>
                  <a:srgbClr val="0F172A"/>
                </a:solidFill>
                <a:latin typeface="Calibri"/>
              </a:rPr>
              <a:t>AWS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492240" y="5596128"/>
            <a:ext cx="2377440" cy="329184"/>
          </a:xfrm>
          <a:prstGeom prst="roundRect">
            <a:avLst/>
          </a:prstGeom>
          <a:solidFill>
            <a:srgbClr val="F8FAFC"/>
          </a:solidFill>
          <a:ln w="9525">
            <a:solidFill>
              <a:srgbClr val="3B82F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6" name="TextBox 35"/>
          <p:cNvSpPr txBox="1"/>
          <p:nvPr/>
        </p:nvSpPr>
        <p:spPr>
          <a:xfrm>
            <a:off x="6492240" y="5632704"/>
            <a:ext cx="23774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0" i="0">
                <a:solidFill>
                  <a:srgbClr val="0F172A"/>
                </a:solidFill>
                <a:latin typeface="Calibri"/>
              </a:rPr>
              <a:t>デプロイ実践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034272" y="2880360"/>
            <a:ext cx="237744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1" i="0">
                <a:solidFill>
                  <a:srgbClr val="0D9488"/>
                </a:solidFill>
                <a:latin typeface="Calibri"/>
              </a:rPr>
              <a:t>非技術スキル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034272" y="3291840"/>
            <a:ext cx="2377440" cy="329184"/>
          </a:xfrm>
          <a:prstGeom prst="roundRect">
            <a:avLst/>
          </a:prstGeom>
          <a:solidFill>
            <a:srgbClr val="F8FAFC"/>
          </a:solidFill>
          <a:ln w="9525">
            <a:solidFill>
              <a:srgbClr val="0D94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9" name="TextBox 38"/>
          <p:cNvSpPr txBox="1"/>
          <p:nvPr/>
        </p:nvSpPr>
        <p:spPr>
          <a:xfrm>
            <a:off x="9034272" y="3328416"/>
            <a:ext cx="23774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0" i="0">
                <a:solidFill>
                  <a:srgbClr val="0F172A"/>
                </a:solidFill>
                <a:latin typeface="Calibri"/>
              </a:rPr>
              <a:t>プロンプト力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9034272" y="3675888"/>
            <a:ext cx="2377440" cy="329184"/>
          </a:xfrm>
          <a:prstGeom prst="roundRect">
            <a:avLst/>
          </a:prstGeom>
          <a:solidFill>
            <a:srgbClr val="F8FAFC"/>
          </a:solidFill>
          <a:ln w="9525">
            <a:solidFill>
              <a:srgbClr val="0D94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1" name="TextBox 40"/>
          <p:cNvSpPr txBox="1"/>
          <p:nvPr/>
        </p:nvSpPr>
        <p:spPr>
          <a:xfrm>
            <a:off x="9034272" y="3712464"/>
            <a:ext cx="23774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0" i="0">
                <a:solidFill>
                  <a:srgbClr val="0F172A"/>
                </a:solidFill>
                <a:latin typeface="Calibri"/>
              </a:rPr>
              <a:t>エラーの読み方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034272" y="4059936"/>
            <a:ext cx="2377440" cy="329184"/>
          </a:xfrm>
          <a:prstGeom prst="roundRect">
            <a:avLst/>
          </a:prstGeom>
          <a:solidFill>
            <a:srgbClr val="F8FAFC"/>
          </a:solidFill>
          <a:ln w="9525">
            <a:solidFill>
              <a:srgbClr val="0D94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3" name="TextBox 42"/>
          <p:cNvSpPr txBox="1"/>
          <p:nvPr/>
        </p:nvSpPr>
        <p:spPr>
          <a:xfrm>
            <a:off x="9034272" y="4096512"/>
            <a:ext cx="23774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0" i="0">
                <a:solidFill>
                  <a:srgbClr val="0F172A"/>
                </a:solidFill>
                <a:latin typeface="Calibri"/>
              </a:rPr>
              <a:t>問題分解力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9034272" y="4443984"/>
            <a:ext cx="2377440" cy="329184"/>
          </a:xfrm>
          <a:prstGeom prst="roundRect">
            <a:avLst/>
          </a:prstGeom>
          <a:solidFill>
            <a:srgbClr val="F8FAFC"/>
          </a:solidFill>
          <a:ln w="9525">
            <a:solidFill>
              <a:srgbClr val="0D94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5" name="TextBox 44"/>
          <p:cNvSpPr txBox="1"/>
          <p:nvPr/>
        </p:nvSpPr>
        <p:spPr>
          <a:xfrm>
            <a:off x="9034272" y="4480560"/>
            <a:ext cx="23774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0" i="0">
                <a:solidFill>
                  <a:srgbClr val="0F172A"/>
                </a:solidFill>
                <a:latin typeface="Calibri"/>
              </a:rPr>
              <a:t>ドキュメントの読み方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034272" y="4828032"/>
            <a:ext cx="2377440" cy="329184"/>
          </a:xfrm>
          <a:prstGeom prst="roundRect">
            <a:avLst/>
          </a:prstGeom>
          <a:solidFill>
            <a:srgbClr val="F8FAFC"/>
          </a:solidFill>
          <a:ln w="9525">
            <a:solidFill>
              <a:srgbClr val="0D94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7" name="TextBox 46"/>
          <p:cNvSpPr txBox="1"/>
          <p:nvPr/>
        </p:nvSpPr>
        <p:spPr>
          <a:xfrm>
            <a:off x="9034272" y="4864608"/>
            <a:ext cx="23774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0" i="0">
                <a:solidFill>
                  <a:srgbClr val="0F172A"/>
                </a:solidFill>
                <a:latin typeface="Calibri"/>
              </a:rPr>
              <a:t>トラブルシューティング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第1章 — LLM時代の開発を体験する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17 / 18</a:t>
            </a:r>
          </a:p>
        </p:txBody>
      </p:sp>
      <p:pic>
        <p:nvPicPr>
          <p:cNvPr id="50" name="slide_17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audio>
          </p:childTnLst>
        </p:cTn>
      </p:par>
    </p:tnLst>
  </p:timing>
  <p:transition spd="med">
    <p:fade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429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822960"/>
            <a:ext cx="54864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READY?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1280160"/>
            <a:ext cx="1097280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5400" b="1" i="0">
                <a:solidFill>
                  <a:srgbClr val="FFFFFF"/>
                </a:solidFill>
                <a:latin typeface="Cambria"/>
              </a:rPr>
              <a:t>さあ、始めましょう。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2331720"/>
            <a:ext cx="1097280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600" b="0" i="0">
                <a:solidFill>
                  <a:srgbClr val="CBD5E1"/>
                </a:solidFill>
                <a:latin typeface="Calibri"/>
              </a:rPr>
              <a:t>プログラミングは、自転車に乗ることと同じ。
最初は転ぶかもしれない。でも、転びながら学ぶのが一番の近道です。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3657600"/>
            <a:ext cx="10972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本書の5つの約束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0080" y="4069080"/>
            <a:ext cx="2103120" cy="548640"/>
          </a:xfrm>
          <a:prstGeom prst="roundRect">
            <a:avLst/>
          </a:prstGeom>
          <a:solidFill>
            <a:srgbClr val="1E3A5F"/>
          </a:solidFill>
          <a:ln w="9525">
            <a:solidFill>
              <a:srgbClr val="F59E0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8" name="TextBox 7"/>
          <p:cNvSpPr txBox="1"/>
          <p:nvPr/>
        </p:nvSpPr>
        <p:spPr>
          <a:xfrm>
            <a:off x="640080" y="4114800"/>
            <a:ext cx="2103120" cy="45720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Calibri"/>
              </a:rPr>
              <a:t>挫折ポイントを明示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880360" y="4069080"/>
            <a:ext cx="2103120" cy="548640"/>
          </a:xfrm>
          <a:prstGeom prst="roundRect">
            <a:avLst/>
          </a:prstGeom>
          <a:solidFill>
            <a:srgbClr val="1E3A5F"/>
          </a:solidFill>
          <a:ln w="9525">
            <a:solidFill>
              <a:srgbClr val="F59E0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0" name="TextBox 9"/>
          <p:cNvSpPr txBox="1"/>
          <p:nvPr/>
        </p:nvSpPr>
        <p:spPr>
          <a:xfrm>
            <a:off x="2880360" y="4114800"/>
            <a:ext cx="2103120" cy="45720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Calibri"/>
              </a:rPr>
              <a:t>実際のエラーを掲載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120640" y="4069080"/>
            <a:ext cx="2103120" cy="548640"/>
          </a:xfrm>
          <a:prstGeom prst="roundRect">
            <a:avLst/>
          </a:prstGeom>
          <a:solidFill>
            <a:srgbClr val="1E3A5F"/>
          </a:solidFill>
          <a:ln w="9525">
            <a:solidFill>
              <a:srgbClr val="F59E0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TextBox 11"/>
          <p:cNvSpPr txBox="1"/>
          <p:nvPr/>
        </p:nvSpPr>
        <p:spPr>
          <a:xfrm>
            <a:off x="5120640" y="4114800"/>
            <a:ext cx="2103120" cy="45720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Calibri"/>
              </a:rPr>
              <a:t>LLMとの対話例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360920" y="4069080"/>
            <a:ext cx="2103120" cy="548640"/>
          </a:xfrm>
          <a:prstGeom prst="roundRect">
            <a:avLst/>
          </a:prstGeom>
          <a:solidFill>
            <a:srgbClr val="1E3A5F"/>
          </a:solidFill>
          <a:ln w="9525">
            <a:solidFill>
              <a:srgbClr val="F59E0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4" name="TextBox 13"/>
          <p:cNvSpPr txBox="1"/>
          <p:nvPr/>
        </p:nvSpPr>
        <p:spPr>
          <a:xfrm>
            <a:off x="7360920" y="4114800"/>
            <a:ext cx="2103120" cy="45720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Calibri"/>
              </a:rPr>
              <a:t>段階的な説明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601200" y="4069080"/>
            <a:ext cx="2103120" cy="548640"/>
          </a:xfrm>
          <a:prstGeom prst="roundRect">
            <a:avLst/>
          </a:prstGeom>
          <a:solidFill>
            <a:srgbClr val="1E3A5F"/>
          </a:solidFill>
          <a:ln w="9525">
            <a:solidFill>
              <a:srgbClr val="F59E0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6" name="TextBox 15"/>
          <p:cNvSpPr txBox="1"/>
          <p:nvPr/>
        </p:nvSpPr>
        <p:spPr>
          <a:xfrm>
            <a:off x="9601200" y="4114800"/>
            <a:ext cx="2103120" cy="457200"/>
          </a:xfrm>
          <a:prstGeom prst="rect">
            <a:avLst/>
          </a:prstGeom>
          <a:noFill/>
        </p:spPr>
        <p:txBody>
          <a:bodyPr wrap="square" lIns="45720" rIns="45720" tIns="18288" bIns="18288" anchor="ctr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Calibri"/>
              </a:rPr>
              <a:t>動くものを作る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0080" y="5212080"/>
            <a:ext cx="10972800" cy="1097280"/>
          </a:xfrm>
          <a:prstGeom prst="rect">
            <a:avLst/>
          </a:prstGeom>
          <a:solidFill>
            <a:srgbClr val="142947"/>
          </a:solidFill>
          <a:ln w="12700">
            <a:solidFill>
              <a:srgbClr val="F59E0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TextBox 17"/>
          <p:cNvSpPr txBox="1"/>
          <p:nvPr/>
        </p:nvSpPr>
        <p:spPr>
          <a:xfrm>
            <a:off x="914400" y="534924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1" i="0">
                <a:solidFill>
                  <a:srgbClr val="F59E0B"/>
                </a:solidFill>
                <a:latin typeface="Calibri"/>
              </a:rPr>
              <a:t>NEXT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4400" y="5577840"/>
            <a:ext cx="100584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FFFFFF"/>
                </a:solidFill>
                <a:latin typeface="Cambria"/>
              </a:rPr>
              <a:t>第2章 — 開発環境を整える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4400" y="5989320"/>
            <a:ext cx="1005840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CBD5E1"/>
                </a:solidFill>
                <a:latin typeface="Calibri"/>
              </a:rPr>
              <a:t>Python・Git・エディタをインストールし、初めてのLLMとの対話を体験する。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0080" y="6492240"/>
            <a:ext cx="10972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94A3B8"/>
                </a:solidFill>
                <a:latin typeface="Calibri"/>
              </a:rPr>
              <a:t>コーヒーを用意して、深呼吸して、はじめましょう ☕</a:t>
            </a:r>
          </a:p>
        </p:txBody>
      </p:sp>
      <p:pic>
        <p:nvPicPr>
          <p:cNvPr id="22" name="slide_18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audio>
          </p:childTnLst>
        </p:cTn>
      </p:par>
    </p:tnLst>
  </p:timing>
  <p:transition spd="med"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AGENDA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この章で学ぶこと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11064240" cy="9601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73152" cy="96012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993392"/>
            <a:ext cx="109728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200" b="1" i="0">
                <a:solidFill>
                  <a:srgbClr val="1E3A5F"/>
                </a:solidFill>
                <a:latin typeface="Cambria"/>
              </a:rPr>
              <a:t>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1965960"/>
            <a:ext cx="91440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0F172A"/>
                </a:solidFill>
                <a:latin typeface="Calibri"/>
              </a:rPr>
              <a:t>LLMが開発にもたらした変化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0" y="2377440"/>
            <a:ext cx="9144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64748B"/>
                </a:solidFill>
                <a:latin typeface="Calibri"/>
              </a:rPr>
              <a:t>プログラミング学習はどう変わったか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" y="2926080"/>
            <a:ext cx="11064240" cy="9601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Rectangle 10"/>
          <p:cNvSpPr/>
          <p:nvPr/>
        </p:nvSpPr>
        <p:spPr>
          <a:xfrm>
            <a:off x="548640" y="2926080"/>
            <a:ext cx="73152" cy="96012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2" name="TextBox 11"/>
          <p:cNvSpPr txBox="1"/>
          <p:nvPr/>
        </p:nvSpPr>
        <p:spPr>
          <a:xfrm>
            <a:off x="777240" y="3090672"/>
            <a:ext cx="109728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200" b="1" i="0">
                <a:solidFill>
                  <a:srgbClr val="1E3A5F"/>
                </a:solidFill>
                <a:latin typeface="Cambria"/>
              </a:rPr>
              <a:t>02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00" y="3063240"/>
            <a:ext cx="91440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0F172A"/>
                </a:solidFill>
                <a:latin typeface="Calibri"/>
              </a:rPr>
              <a:t>本書で作るアプリの全体像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8800" y="3474720"/>
            <a:ext cx="9144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64748B"/>
                </a:solidFill>
                <a:latin typeface="Calibri"/>
              </a:rPr>
              <a:t>テキストアドベンチャーゲームを作る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8640" y="4023360"/>
            <a:ext cx="11064240" cy="9601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6" name="Rectangle 15"/>
          <p:cNvSpPr/>
          <p:nvPr/>
        </p:nvSpPr>
        <p:spPr>
          <a:xfrm>
            <a:off x="548640" y="4023360"/>
            <a:ext cx="73152" cy="96012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7" name="TextBox 16"/>
          <p:cNvSpPr txBox="1"/>
          <p:nvPr/>
        </p:nvSpPr>
        <p:spPr>
          <a:xfrm>
            <a:off x="777240" y="4187952"/>
            <a:ext cx="109728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200" b="1" i="0">
                <a:solidFill>
                  <a:srgbClr val="1E3A5F"/>
                </a:solidFill>
                <a:latin typeface="Cambria"/>
              </a:rPr>
              <a:t>03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28800" y="4160520"/>
            <a:ext cx="91440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0F172A"/>
                </a:solidFill>
                <a:latin typeface="Calibri"/>
              </a:rPr>
              <a:t>学習の進め方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28800" y="4572000"/>
            <a:ext cx="9144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64748B"/>
                </a:solidFill>
                <a:latin typeface="Calibri"/>
              </a:rPr>
              <a:t>全13章・約23時間の旅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8640" y="5120640"/>
            <a:ext cx="11064240" cy="9601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1" name="Rectangle 20"/>
          <p:cNvSpPr/>
          <p:nvPr/>
        </p:nvSpPr>
        <p:spPr>
          <a:xfrm>
            <a:off x="548640" y="5120640"/>
            <a:ext cx="73152" cy="960120"/>
          </a:xfrm>
          <a:prstGeom prst="rect">
            <a:avLst/>
          </a:prstGeom>
          <a:solidFill>
            <a:srgbClr val="3B82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TextBox 21"/>
          <p:cNvSpPr txBox="1"/>
          <p:nvPr/>
        </p:nvSpPr>
        <p:spPr>
          <a:xfrm>
            <a:off x="777240" y="5285232"/>
            <a:ext cx="109728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200" b="1" i="0">
                <a:solidFill>
                  <a:srgbClr val="1E3A5F"/>
                </a:solidFill>
                <a:latin typeface="Cambria"/>
              </a:rPr>
              <a:t>04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28800" y="5257800"/>
            <a:ext cx="91440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0F172A"/>
                </a:solidFill>
                <a:latin typeface="Calibri"/>
              </a:rPr>
              <a:t>必要な前提知識（ほぼゼロでOK）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28800" y="5669280"/>
            <a:ext cx="91440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64748B"/>
                </a:solidFill>
                <a:latin typeface="Calibri"/>
              </a:rPr>
              <a:t>初心者でも安心して始められる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第1章 — LLM時代の開発を体験する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2 / 18</a:t>
            </a:r>
          </a:p>
        </p:txBody>
      </p:sp>
      <p:pic>
        <p:nvPicPr>
          <p:cNvPr id="27" name="slide_02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audio>
          </p:childTnLst>
        </p:cTn>
      </p:par>
    </p:tnLst>
  </p:timing>
  <p:transition spd="med"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E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2377440"/>
            <a:ext cx="3657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PART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2743200"/>
            <a:ext cx="1097280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5400" b="1" i="0">
                <a:solidFill>
                  <a:srgbClr val="FFFFFF"/>
                </a:solidFill>
                <a:latin typeface="Cambria"/>
              </a:rPr>
              <a:t>何が変わったのか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3840480"/>
            <a:ext cx="109728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0" i="0">
                <a:solidFill>
                  <a:srgbClr val="CBD5E1"/>
                </a:solidFill>
                <a:latin typeface="Calibri"/>
              </a:rPr>
              <a:t>ChatGPTが変えたプログラミング学習の風景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" y="4572000"/>
            <a:ext cx="914400" cy="73152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7" name="slide_03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  <p:transition spd="med"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革命の始まり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プログラミング学習の革命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5029200" cy="42062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91440" cy="420624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2057400"/>
            <a:ext cx="45720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2022.11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2468880"/>
            <a:ext cx="4572000" cy="10058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5800" b="1" i="0">
                <a:solidFill>
                  <a:srgbClr val="1E3A5F"/>
                </a:solidFill>
                <a:latin typeface="Cambria"/>
              </a:rPr>
              <a:t>ChatGPT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" y="3520440"/>
            <a:ext cx="45720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600" b="1" i="0">
                <a:solidFill>
                  <a:srgbClr val="1E3A5F"/>
                </a:solidFill>
                <a:latin typeface="Cambria"/>
              </a:rPr>
              <a:t>登場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" y="4434840"/>
            <a:ext cx="4572000" cy="13716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64748B"/>
                </a:solidFill>
                <a:latin typeface="Calibri"/>
              </a:rPr>
              <a:t>プログラミングの世界が一変した瞬間。
学習の壁が、対話の対象に変わった。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3600" y="1828800"/>
            <a:ext cx="57607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600" b="1" i="0">
                <a:solidFill>
                  <a:srgbClr val="1E3A5F"/>
                </a:solidFill>
                <a:latin typeface="Cambria"/>
              </a:rPr>
              <a:t>学習体験の変化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43600" y="2331720"/>
            <a:ext cx="5760720" cy="173736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Rectangle 12"/>
          <p:cNvSpPr/>
          <p:nvPr/>
        </p:nvSpPr>
        <p:spPr>
          <a:xfrm>
            <a:off x="5943600" y="2331720"/>
            <a:ext cx="54864" cy="1737360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4" name="TextBox 13"/>
          <p:cNvSpPr txBox="1"/>
          <p:nvPr/>
        </p:nvSpPr>
        <p:spPr>
          <a:xfrm>
            <a:off x="6126480" y="246888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EF4444"/>
                </a:solidFill>
                <a:latin typeface="Calibri"/>
              </a:rPr>
              <a:t>BEFORE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26480" y="2743200"/>
            <a:ext cx="54864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000" b="1" i="0">
                <a:solidFill>
                  <a:srgbClr val="0F172A"/>
                </a:solidFill>
                <a:latin typeface="Calibri"/>
              </a:rPr>
              <a:t>数時間の格闘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26480" y="3246120"/>
            <a:ext cx="5486400" cy="7772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64748B"/>
                </a:solidFill>
                <a:latin typeface="Calibri"/>
              </a:rPr>
              <a:t>Stack Overflow検索、英語ドキュメントとの戦い、
そして時には諦めてしまう。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43600" y="4206240"/>
            <a:ext cx="5760720" cy="18288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Rectangle 17"/>
          <p:cNvSpPr/>
          <p:nvPr/>
        </p:nvSpPr>
        <p:spPr>
          <a:xfrm>
            <a:off x="5943600" y="4206240"/>
            <a:ext cx="54864" cy="182880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9" name="TextBox 18"/>
          <p:cNvSpPr txBox="1"/>
          <p:nvPr/>
        </p:nvSpPr>
        <p:spPr>
          <a:xfrm>
            <a:off x="6126480" y="4343400"/>
            <a:ext cx="18288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10B981"/>
                </a:solidFill>
                <a:latin typeface="Calibri"/>
              </a:rPr>
              <a:t>AFTER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26480" y="4617720"/>
            <a:ext cx="54864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000" b="1" i="0">
                <a:solidFill>
                  <a:srgbClr val="0F172A"/>
                </a:solidFill>
                <a:latin typeface="Calibri"/>
              </a:rPr>
              <a:t>数秒で解決策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26480" y="5120640"/>
            <a:ext cx="5486400" cy="7772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200" b="0" i="0">
                <a:solidFill>
                  <a:srgbClr val="64748B"/>
                </a:solidFill>
                <a:latin typeface="Calibri"/>
              </a:rPr>
              <a:t>エラーをLLMに貼って質問するだけ。
24時間365日付き添う優秀なメンター。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第1章 — LLM時代の開発を体験する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4 / 18</a:t>
            </a:r>
          </a:p>
        </p:txBody>
      </p:sp>
      <p:pic>
        <p:nvPicPr>
          <p:cNvPr id="24" name="slide_04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audio>
          </p:childTnLst>
        </p:cTn>
      </p:par>
    </p:tnLst>
  </p:timing>
  <p:transition spd="med"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学習フローの比較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「挫折の道」から「成功体験の積み重ね」へ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783080"/>
            <a:ext cx="5394960" cy="45720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783080"/>
            <a:ext cx="73152" cy="4572000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1965960"/>
            <a:ext cx="50292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000" b="1" i="0">
                <a:solidFill>
                  <a:srgbClr val="0F172A"/>
                </a:solidFill>
                <a:latin typeface="Cambria"/>
              </a:rPr>
              <a:t>従来の学習フロー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2377440"/>
            <a:ext cx="5029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疑問発生から挫折まで</a:t>
            </a:r>
          </a:p>
        </p:txBody>
      </p:sp>
      <p:sp>
        <p:nvSpPr>
          <p:cNvPr id="9" name="Oval 8"/>
          <p:cNvSpPr/>
          <p:nvPr/>
        </p:nvSpPr>
        <p:spPr>
          <a:xfrm>
            <a:off x="777240" y="2862072"/>
            <a:ext cx="320040" cy="320040"/>
          </a:xfrm>
          <a:prstGeom prst="ellipse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0" name="TextBox 9"/>
          <p:cNvSpPr txBox="1"/>
          <p:nvPr/>
        </p:nvSpPr>
        <p:spPr>
          <a:xfrm>
            <a:off x="777240" y="2889504"/>
            <a:ext cx="3200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34440" y="2880360"/>
            <a:ext cx="32004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0F172A"/>
                </a:solidFill>
                <a:latin typeface="Calibri"/>
              </a:rPr>
              <a:t>Google検索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34840" y="2880360"/>
            <a:ext cx="12801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1200" b="0" i="1">
                <a:solidFill>
                  <a:srgbClr val="64748B"/>
                </a:solidFill>
                <a:latin typeface="Calibri"/>
              </a:rPr>
              <a:t>10分</a:t>
            </a:r>
          </a:p>
        </p:txBody>
      </p:sp>
      <p:sp>
        <p:nvSpPr>
          <p:cNvPr id="13" name="Oval 12"/>
          <p:cNvSpPr/>
          <p:nvPr/>
        </p:nvSpPr>
        <p:spPr>
          <a:xfrm>
            <a:off x="777240" y="3502152"/>
            <a:ext cx="320040" cy="320040"/>
          </a:xfrm>
          <a:prstGeom prst="ellipse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4" name="TextBox 13"/>
          <p:cNvSpPr txBox="1"/>
          <p:nvPr/>
        </p:nvSpPr>
        <p:spPr>
          <a:xfrm>
            <a:off x="777240" y="3529584"/>
            <a:ext cx="3200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34440" y="3520440"/>
            <a:ext cx="32004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0F172A"/>
                </a:solidFill>
                <a:latin typeface="Calibri"/>
              </a:rPr>
              <a:t>Stack Overflowで似た質問を探す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34840" y="3520440"/>
            <a:ext cx="12801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1200" b="0" i="1">
                <a:solidFill>
                  <a:srgbClr val="64748B"/>
                </a:solidFill>
                <a:latin typeface="Calibri"/>
              </a:rPr>
              <a:t>20分</a:t>
            </a:r>
          </a:p>
        </p:txBody>
      </p:sp>
      <p:sp>
        <p:nvSpPr>
          <p:cNvPr id="17" name="Oval 16"/>
          <p:cNvSpPr/>
          <p:nvPr/>
        </p:nvSpPr>
        <p:spPr>
          <a:xfrm>
            <a:off x="777240" y="4142232"/>
            <a:ext cx="320040" cy="320040"/>
          </a:xfrm>
          <a:prstGeom prst="ellipse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TextBox 17"/>
          <p:cNvSpPr txBox="1"/>
          <p:nvPr/>
        </p:nvSpPr>
        <p:spPr>
          <a:xfrm>
            <a:off x="777240" y="4169664"/>
            <a:ext cx="3200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34440" y="4160520"/>
            <a:ext cx="32004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0F172A"/>
                </a:solidFill>
                <a:latin typeface="Calibri"/>
              </a:rPr>
              <a:t>英語のドキュメントを読む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34840" y="4160520"/>
            <a:ext cx="12801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1200" b="0" i="1">
                <a:solidFill>
                  <a:srgbClr val="64748B"/>
                </a:solidFill>
                <a:latin typeface="Calibri"/>
              </a:rPr>
              <a:t>30分</a:t>
            </a:r>
          </a:p>
        </p:txBody>
      </p:sp>
      <p:sp>
        <p:nvSpPr>
          <p:cNvPr id="21" name="Oval 20"/>
          <p:cNvSpPr/>
          <p:nvPr/>
        </p:nvSpPr>
        <p:spPr>
          <a:xfrm>
            <a:off x="777240" y="4782311"/>
            <a:ext cx="320040" cy="320040"/>
          </a:xfrm>
          <a:prstGeom prst="ellipse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TextBox 21"/>
          <p:cNvSpPr txBox="1"/>
          <p:nvPr/>
        </p:nvSpPr>
        <p:spPr>
          <a:xfrm>
            <a:off x="777240" y="4809743"/>
            <a:ext cx="3200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34440" y="4800599"/>
            <a:ext cx="32004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0F172A"/>
                </a:solidFill>
                <a:latin typeface="Calibri"/>
              </a:rPr>
              <a:t>試行錯誤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34840" y="4800599"/>
            <a:ext cx="12801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1200" b="0" i="1">
                <a:solidFill>
                  <a:srgbClr val="64748B"/>
                </a:solidFill>
                <a:latin typeface="Calibri"/>
              </a:rPr>
              <a:t>1時間</a:t>
            </a:r>
          </a:p>
        </p:txBody>
      </p:sp>
      <p:sp>
        <p:nvSpPr>
          <p:cNvPr id="25" name="Oval 24"/>
          <p:cNvSpPr/>
          <p:nvPr/>
        </p:nvSpPr>
        <p:spPr>
          <a:xfrm>
            <a:off x="777240" y="5422392"/>
            <a:ext cx="320040" cy="320040"/>
          </a:xfrm>
          <a:prstGeom prst="ellipse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6" name="TextBox 25"/>
          <p:cNvSpPr txBox="1"/>
          <p:nvPr/>
        </p:nvSpPr>
        <p:spPr>
          <a:xfrm>
            <a:off x="777240" y="5449824"/>
            <a:ext cx="3200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Calibri"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34440" y="5440680"/>
            <a:ext cx="32004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0F172A"/>
                </a:solidFill>
                <a:latin typeface="Calibri"/>
              </a:rPr>
              <a:t>うまくいかず挫折…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63640" y="1783080"/>
            <a:ext cx="5394960" cy="457200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9" name="Rectangle 28"/>
          <p:cNvSpPr/>
          <p:nvPr/>
        </p:nvSpPr>
        <p:spPr>
          <a:xfrm>
            <a:off x="6263640" y="1783080"/>
            <a:ext cx="73152" cy="457200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0" name="TextBox 29"/>
          <p:cNvSpPr txBox="1"/>
          <p:nvPr/>
        </p:nvSpPr>
        <p:spPr>
          <a:xfrm>
            <a:off x="6492240" y="1965960"/>
            <a:ext cx="50292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000" b="1" i="0">
                <a:solidFill>
                  <a:srgbClr val="0F172A"/>
                </a:solidFill>
                <a:latin typeface="Cambria"/>
              </a:rPr>
              <a:t>LLM時代の学習フロー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92240" y="2377440"/>
            <a:ext cx="5029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疑問から成功体験まで</a:t>
            </a:r>
          </a:p>
        </p:txBody>
      </p:sp>
      <p:sp>
        <p:nvSpPr>
          <p:cNvPr id="32" name="Oval 31"/>
          <p:cNvSpPr/>
          <p:nvPr/>
        </p:nvSpPr>
        <p:spPr>
          <a:xfrm>
            <a:off x="6492240" y="2862072"/>
            <a:ext cx="320040" cy="32004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3" name="TextBox 32"/>
          <p:cNvSpPr txBox="1"/>
          <p:nvPr/>
        </p:nvSpPr>
        <p:spPr>
          <a:xfrm>
            <a:off x="6492240" y="2889504"/>
            <a:ext cx="3200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49440" y="2880360"/>
            <a:ext cx="32004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0F172A"/>
                </a:solidFill>
                <a:latin typeface="Calibri"/>
              </a:rPr>
              <a:t>LLMに質問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149840" y="2880360"/>
            <a:ext cx="12801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1200" b="0" i="1">
                <a:solidFill>
                  <a:srgbClr val="64748B"/>
                </a:solidFill>
                <a:latin typeface="Calibri"/>
              </a:rPr>
              <a:t>30秒</a:t>
            </a:r>
          </a:p>
        </p:txBody>
      </p:sp>
      <p:sp>
        <p:nvSpPr>
          <p:cNvPr id="36" name="Oval 35"/>
          <p:cNvSpPr/>
          <p:nvPr/>
        </p:nvSpPr>
        <p:spPr>
          <a:xfrm>
            <a:off x="6492240" y="3502152"/>
            <a:ext cx="320040" cy="32004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7" name="TextBox 36"/>
          <p:cNvSpPr txBox="1"/>
          <p:nvPr/>
        </p:nvSpPr>
        <p:spPr>
          <a:xfrm>
            <a:off x="6492240" y="3529584"/>
            <a:ext cx="3200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949440" y="3520440"/>
            <a:ext cx="32004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0F172A"/>
                </a:solidFill>
                <a:latin typeface="Calibri"/>
              </a:rPr>
              <a:t>即座に回答が返ってくる</a:t>
            </a:r>
          </a:p>
        </p:txBody>
      </p:sp>
      <p:sp>
        <p:nvSpPr>
          <p:cNvPr id="39" name="Oval 38"/>
          <p:cNvSpPr/>
          <p:nvPr/>
        </p:nvSpPr>
        <p:spPr>
          <a:xfrm>
            <a:off x="6492240" y="4142232"/>
            <a:ext cx="320040" cy="32004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0" name="TextBox 39"/>
          <p:cNvSpPr txBox="1"/>
          <p:nvPr/>
        </p:nvSpPr>
        <p:spPr>
          <a:xfrm>
            <a:off x="6492240" y="4169664"/>
            <a:ext cx="3200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949440" y="4160520"/>
            <a:ext cx="32004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0F172A"/>
                </a:solidFill>
                <a:latin typeface="Calibri"/>
              </a:rPr>
              <a:t>分からない部分を対話で深掘り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149840" y="4160520"/>
            <a:ext cx="12801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1200" b="0" i="1">
                <a:solidFill>
                  <a:srgbClr val="64748B"/>
                </a:solidFill>
                <a:latin typeface="Calibri"/>
              </a:rPr>
              <a:t>5分</a:t>
            </a:r>
          </a:p>
        </p:txBody>
      </p:sp>
      <p:sp>
        <p:nvSpPr>
          <p:cNvPr id="43" name="Oval 42"/>
          <p:cNvSpPr/>
          <p:nvPr/>
        </p:nvSpPr>
        <p:spPr>
          <a:xfrm>
            <a:off x="6492240" y="4782311"/>
            <a:ext cx="320040" cy="32004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4" name="TextBox 43"/>
          <p:cNvSpPr txBox="1"/>
          <p:nvPr/>
        </p:nvSpPr>
        <p:spPr>
          <a:xfrm>
            <a:off x="6492240" y="4809743"/>
            <a:ext cx="3200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949440" y="4800599"/>
            <a:ext cx="32004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0F172A"/>
                </a:solidFill>
                <a:latin typeface="Calibri"/>
              </a:rPr>
              <a:t>実装して動作確認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149840" y="4800599"/>
            <a:ext cx="128016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1200" b="0" i="1">
                <a:solidFill>
                  <a:srgbClr val="64748B"/>
                </a:solidFill>
                <a:latin typeface="Calibri"/>
              </a:rPr>
              <a:t>10分</a:t>
            </a:r>
          </a:p>
        </p:txBody>
      </p:sp>
      <p:sp>
        <p:nvSpPr>
          <p:cNvPr id="47" name="Oval 46"/>
          <p:cNvSpPr/>
          <p:nvPr/>
        </p:nvSpPr>
        <p:spPr>
          <a:xfrm>
            <a:off x="6492240" y="5422392"/>
            <a:ext cx="320040" cy="32004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48" name="TextBox 47"/>
          <p:cNvSpPr txBox="1"/>
          <p:nvPr/>
        </p:nvSpPr>
        <p:spPr>
          <a:xfrm>
            <a:off x="6492240" y="5449824"/>
            <a:ext cx="3200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Calibri"/>
              </a:rPr>
              <a:t>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949440" y="5440680"/>
            <a:ext cx="32004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0">
                <a:solidFill>
                  <a:srgbClr val="0F172A"/>
                </a:solidFill>
                <a:latin typeface="Calibri"/>
              </a:rPr>
              <a:t>成功体験を積み重ねる！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48640" y="6446520"/>
            <a:ext cx="100584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1">
                <a:solidFill>
                  <a:srgbClr val="1E3A5F"/>
                </a:solidFill>
                <a:latin typeface="Calibri"/>
              </a:rPr>
              <a:t>学習スピードが大幅に向上し、挫折ポイントが激減しました。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5 / 18</a:t>
            </a:r>
          </a:p>
        </p:txBody>
      </p:sp>
      <p:pic>
        <p:nvPicPr>
          <p:cNvPr id="52" name="slide_05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2"/>
                </p:tgtEl>
              </p:cMediaNode>
            </p:audio>
          </p:childTnLst>
        </p:cTn>
      </p:par>
    </p:tnLst>
  </p:timing>
  <p:transition spd="med"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スキルシフト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開発者に求められるスキルの変化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828800"/>
            <a:ext cx="5394960" cy="42062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6" name="Rectangle 5"/>
          <p:cNvSpPr/>
          <p:nvPr/>
        </p:nvSpPr>
        <p:spPr>
          <a:xfrm>
            <a:off x="548640" y="1828800"/>
            <a:ext cx="54864" cy="4206240"/>
          </a:xfrm>
          <a:prstGeom prst="rect">
            <a:avLst/>
          </a:prstGeom>
          <a:solidFill>
            <a:srgbClr val="6474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TextBox 6"/>
          <p:cNvSpPr txBox="1"/>
          <p:nvPr/>
        </p:nvSpPr>
        <p:spPr>
          <a:xfrm>
            <a:off x="777240" y="2011680"/>
            <a:ext cx="539496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0F172A"/>
                </a:solidFill>
                <a:latin typeface="Cambria"/>
              </a:rPr>
              <a:t>以前重視されたスキル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2468880"/>
            <a:ext cx="53949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暗記とパターン認識の時代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" y="3017520"/>
            <a:ext cx="2743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64748B"/>
                </a:solidFill>
                <a:latin typeface="Calibri"/>
              </a:rPr>
              <a:t>—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7280" y="3063240"/>
            <a:ext cx="47548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0" i="0">
                <a:solidFill>
                  <a:srgbClr val="0F172A"/>
                </a:solidFill>
                <a:latin typeface="Calibri"/>
              </a:rPr>
              <a:t>すべての文法を暗記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240" y="3657600"/>
            <a:ext cx="2743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64748B"/>
                </a:solidFill>
                <a:latin typeface="Calibri"/>
              </a:rPr>
              <a:t>—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97280" y="3703320"/>
            <a:ext cx="47548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0" i="0">
                <a:solidFill>
                  <a:srgbClr val="0F172A"/>
                </a:solidFill>
                <a:latin typeface="Calibri"/>
              </a:rPr>
              <a:t>フレームワークのAPIを細かく記憶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7240" y="4297680"/>
            <a:ext cx="2743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64748B"/>
                </a:solidFill>
                <a:latin typeface="Calibri"/>
              </a:rPr>
              <a:t>—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7280" y="4343400"/>
            <a:ext cx="47548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0" i="0">
                <a:solidFill>
                  <a:srgbClr val="0F172A"/>
                </a:solidFill>
                <a:latin typeface="Calibri"/>
              </a:rPr>
              <a:t>エラーメッセージのパターンを覚える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7240" y="4937759"/>
            <a:ext cx="27432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64748B"/>
                </a:solidFill>
                <a:latin typeface="Calibri"/>
              </a:rPr>
              <a:t>—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97280" y="4983479"/>
            <a:ext cx="47548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0" i="0">
                <a:solidFill>
                  <a:srgbClr val="0F172A"/>
                </a:solidFill>
                <a:latin typeface="Calibri"/>
              </a:rPr>
              <a:t>大量のドキュメントを読破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63640" y="1828800"/>
            <a:ext cx="5394960" cy="42062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8" name="Rectangle 17"/>
          <p:cNvSpPr/>
          <p:nvPr/>
        </p:nvSpPr>
        <p:spPr>
          <a:xfrm>
            <a:off x="6263640" y="1828800"/>
            <a:ext cx="54864" cy="420624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9" name="TextBox 18"/>
          <p:cNvSpPr txBox="1"/>
          <p:nvPr/>
        </p:nvSpPr>
        <p:spPr>
          <a:xfrm>
            <a:off x="6492240" y="2011680"/>
            <a:ext cx="539496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0F172A"/>
                </a:solidFill>
                <a:latin typeface="Cambria"/>
              </a:rPr>
              <a:t>今重視されるスキル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92240" y="2468880"/>
            <a:ext cx="53949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F59E0B"/>
                </a:solidFill>
                <a:latin typeface="Calibri"/>
              </a:rPr>
              <a:t>設計と対話の時代</a:t>
            </a:r>
          </a:p>
        </p:txBody>
      </p:sp>
      <p:sp>
        <p:nvSpPr>
          <p:cNvPr id="21" name="Oval 20"/>
          <p:cNvSpPr/>
          <p:nvPr/>
        </p:nvSpPr>
        <p:spPr>
          <a:xfrm>
            <a:off x="6492240" y="3063240"/>
            <a:ext cx="320040" cy="320040"/>
          </a:xfrm>
          <a:prstGeom prst="ellipse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2" name="TextBox 21"/>
          <p:cNvSpPr txBox="1"/>
          <p:nvPr/>
        </p:nvSpPr>
        <p:spPr>
          <a:xfrm>
            <a:off x="6492240" y="3090672"/>
            <a:ext cx="3200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49440" y="3017520"/>
            <a:ext cx="45262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適切な質問をする力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49440" y="3383280"/>
            <a:ext cx="4526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alibri"/>
              </a:rPr>
              <a:t>プロンプト力</a:t>
            </a:r>
          </a:p>
        </p:txBody>
      </p:sp>
      <p:sp>
        <p:nvSpPr>
          <p:cNvPr id="25" name="Oval 24"/>
          <p:cNvSpPr/>
          <p:nvPr/>
        </p:nvSpPr>
        <p:spPr>
          <a:xfrm>
            <a:off x="6492240" y="3703320"/>
            <a:ext cx="320040" cy="320040"/>
          </a:xfrm>
          <a:prstGeom prst="ellipse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6" name="TextBox 25"/>
          <p:cNvSpPr txBox="1"/>
          <p:nvPr/>
        </p:nvSpPr>
        <p:spPr>
          <a:xfrm>
            <a:off x="6492240" y="3730752"/>
            <a:ext cx="3200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49440" y="3657600"/>
            <a:ext cx="45262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LLMの回答を評価する力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49440" y="4023360"/>
            <a:ext cx="4526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alibri"/>
              </a:rPr>
              <a:t>正しいか判断</a:t>
            </a:r>
          </a:p>
        </p:txBody>
      </p:sp>
      <p:sp>
        <p:nvSpPr>
          <p:cNvPr id="29" name="Oval 28"/>
          <p:cNvSpPr/>
          <p:nvPr/>
        </p:nvSpPr>
        <p:spPr>
          <a:xfrm>
            <a:off x="6492240" y="4343400"/>
            <a:ext cx="320040" cy="320040"/>
          </a:xfrm>
          <a:prstGeom prst="ellipse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0" name="TextBox 29"/>
          <p:cNvSpPr txBox="1"/>
          <p:nvPr/>
        </p:nvSpPr>
        <p:spPr>
          <a:xfrm>
            <a:off x="6492240" y="4370832"/>
            <a:ext cx="3200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49440" y="4297680"/>
            <a:ext cx="45262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本質的な設計判断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49440" y="4663440"/>
            <a:ext cx="4526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alibri"/>
              </a:rPr>
              <a:t>アーキテクチャ・セキュリティ</a:t>
            </a:r>
          </a:p>
        </p:txBody>
      </p:sp>
      <p:sp>
        <p:nvSpPr>
          <p:cNvPr id="33" name="Oval 32"/>
          <p:cNvSpPr/>
          <p:nvPr/>
        </p:nvSpPr>
        <p:spPr>
          <a:xfrm>
            <a:off x="6492240" y="4983479"/>
            <a:ext cx="320040" cy="320040"/>
          </a:xfrm>
          <a:prstGeom prst="ellipse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4" name="TextBox 33"/>
          <p:cNvSpPr txBox="1"/>
          <p:nvPr/>
        </p:nvSpPr>
        <p:spPr>
          <a:xfrm>
            <a:off x="6492240" y="5010911"/>
            <a:ext cx="32004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49440" y="4937759"/>
            <a:ext cx="45262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0F172A"/>
                </a:solidFill>
                <a:latin typeface="Calibri"/>
              </a:rPr>
              <a:t>問題を分解して段階的に解決する力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49440" y="5303519"/>
            <a:ext cx="4526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alibri"/>
              </a:rPr>
              <a:t>問題分解力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第1章 — LLM時代の開発を体験する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6 / 18</a:t>
            </a:r>
          </a:p>
        </p:txBody>
      </p:sp>
      <p:pic>
        <p:nvPicPr>
          <p:cNvPr id="39" name="slide_06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audio>
          </p:childTnLst>
        </p:cTn>
      </p:par>
    </p:tnLst>
  </p:timing>
  <p:transition spd="med"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LLMの実力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得意なこと、苦手なこと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143000"/>
            <a:ext cx="109728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300" b="0" i="1">
                <a:solidFill>
                  <a:srgbClr val="64748B"/>
                </a:solidFill>
                <a:latin typeface="Calibri"/>
              </a:rPr>
              <a:t>LLMは強力な相棒。でも万能ではない。最終判断は人間の役目。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640" y="1874519"/>
            <a:ext cx="5394960" cy="42062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7" name="Rectangle 6"/>
          <p:cNvSpPr/>
          <p:nvPr/>
        </p:nvSpPr>
        <p:spPr>
          <a:xfrm>
            <a:off x="548640" y="1874519"/>
            <a:ext cx="73152" cy="4206240"/>
          </a:xfrm>
          <a:prstGeom prst="rect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8" name="TextBox 7"/>
          <p:cNvSpPr txBox="1"/>
          <p:nvPr/>
        </p:nvSpPr>
        <p:spPr>
          <a:xfrm>
            <a:off x="777240" y="2057399"/>
            <a:ext cx="539496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10B981"/>
                </a:solidFill>
                <a:latin typeface="Cambria"/>
              </a:rPr>
              <a:t>得意なこと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" y="2560319"/>
            <a:ext cx="53949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alibri"/>
              </a:rPr>
              <a:t>What LLMs do well</a:t>
            </a:r>
          </a:p>
        </p:txBody>
      </p:sp>
      <p:sp>
        <p:nvSpPr>
          <p:cNvPr id="10" name="Oval 9"/>
          <p:cNvSpPr/>
          <p:nvPr/>
        </p:nvSpPr>
        <p:spPr>
          <a:xfrm>
            <a:off x="777240" y="3246119"/>
            <a:ext cx="228600" cy="22860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1" name="TextBox 10"/>
          <p:cNvSpPr txBox="1"/>
          <p:nvPr/>
        </p:nvSpPr>
        <p:spPr>
          <a:xfrm>
            <a:off x="777240" y="3200399"/>
            <a:ext cx="2286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3000" y="3200399"/>
            <a:ext cx="47548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0" i="0">
                <a:solidFill>
                  <a:srgbClr val="0F172A"/>
                </a:solidFill>
                <a:latin typeface="Calibri"/>
              </a:rPr>
              <a:t>定型的なコードの生成</a:t>
            </a:r>
          </a:p>
        </p:txBody>
      </p:sp>
      <p:sp>
        <p:nvSpPr>
          <p:cNvPr id="13" name="Oval 12"/>
          <p:cNvSpPr/>
          <p:nvPr/>
        </p:nvSpPr>
        <p:spPr>
          <a:xfrm>
            <a:off x="777240" y="3886199"/>
            <a:ext cx="228600" cy="22860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4" name="TextBox 13"/>
          <p:cNvSpPr txBox="1"/>
          <p:nvPr/>
        </p:nvSpPr>
        <p:spPr>
          <a:xfrm>
            <a:off x="777240" y="3840479"/>
            <a:ext cx="2286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3000" y="3840479"/>
            <a:ext cx="47548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0" i="0">
                <a:solidFill>
                  <a:srgbClr val="0F172A"/>
                </a:solidFill>
                <a:latin typeface="Calibri"/>
              </a:rPr>
              <a:t>エラーメッセージの解説</a:t>
            </a:r>
          </a:p>
        </p:txBody>
      </p:sp>
      <p:sp>
        <p:nvSpPr>
          <p:cNvPr id="16" name="Oval 15"/>
          <p:cNvSpPr/>
          <p:nvPr/>
        </p:nvSpPr>
        <p:spPr>
          <a:xfrm>
            <a:off x="777240" y="4526279"/>
            <a:ext cx="228600" cy="22860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7" name="TextBox 16"/>
          <p:cNvSpPr txBox="1"/>
          <p:nvPr/>
        </p:nvSpPr>
        <p:spPr>
          <a:xfrm>
            <a:off x="777240" y="4480559"/>
            <a:ext cx="2286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3000" y="4480559"/>
            <a:ext cx="47548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0" i="0">
                <a:solidFill>
                  <a:srgbClr val="0F172A"/>
                </a:solidFill>
                <a:latin typeface="Calibri"/>
              </a:rPr>
              <a:t>既存のベストプラクティスの提示</a:t>
            </a:r>
          </a:p>
        </p:txBody>
      </p:sp>
      <p:sp>
        <p:nvSpPr>
          <p:cNvPr id="19" name="Oval 18"/>
          <p:cNvSpPr/>
          <p:nvPr/>
        </p:nvSpPr>
        <p:spPr>
          <a:xfrm>
            <a:off x="777240" y="5166358"/>
            <a:ext cx="228600" cy="22860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0" name="TextBox 19"/>
          <p:cNvSpPr txBox="1"/>
          <p:nvPr/>
        </p:nvSpPr>
        <p:spPr>
          <a:xfrm>
            <a:off x="777240" y="5120638"/>
            <a:ext cx="2286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Calibri"/>
              </a:rPr>
              <a:t>✓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43000" y="5120638"/>
            <a:ext cx="47548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0" i="0">
                <a:solidFill>
                  <a:srgbClr val="0F172A"/>
                </a:solidFill>
                <a:latin typeface="Calibri"/>
              </a:rPr>
              <a:t>コードのリファクタリング提案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63640" y="1874519"/>
            <a:ext cx="5394960" cy="420624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3" name="Rectangle 22"/>
          <p:cNvSpPr/>
          <p:nvPr/>
        </p:nvSpPr>
        <p:spPr>
          <a:xfrm>
            <a:off x="6263640" y="1874519"/>
            <a:ext cx="73152" cy="4206240"/>
          </a:xfrm>
          <a:prstGeom prst="rect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4" name="TextBox 23"/>
          <p:cNvSpPr txBox="1"/>
          <p:nvPr/>
        </p:nvSpPr>
        <p:spPr>
          <a:xfrm>
            <a:off x="6492240" y="2057399"/>
            <a:ext cx="539496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200" b="1" i="0">
                <a:solidFill>
                  <a:srgbClr val="EF4444"/>
                </a:solidFill>
                <a:latin typeface="Cambria"/>
              </a:rPr>
              <a:t>苦手なこと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92240" y="2560319"/>
            <a:ext cx="539496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000" b="0" i="1">
                <a:solidFill>
                  <a:srgbClr val="64748B"/>
                </a:solidFill>
                <a:latin typeface="Calibri"/>
              </a:rPr>
              <a:t>Where humans need to step in</a:t>
            </a:r>
          </a:p>
        </p:txBody>
      </p:sp>
      <p:sp>
        <p:nvSpPr>
          <p:cNvPr id="26" name="Oval 25"/>
          <p:cNvSpPr/>
          <p:nvPr/>
        </p:nvSpPr>
        <p:spPr>
          <a:xfrm>
            <a:off x="6492240" y="3246119"/>
            <a:ext cx="228600" cy="228600"/>
          </a:xfrm>
          <a:prstGeom prst="ellipse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27" name="TextBox 26"/>
          <p:cNvSpPr txBox="1"/>
          <p:nvPr/>
        </p:nvSpPr>
        <p:spPr>
          <a:xfrm>
            <a:off x="6492240" y="3200399"/>
            <a:ext cx="2286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Calibri"/>
              </a:rPr>
              <a:t>!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58000" y="3200399"/>
            <a:ext cx="47548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0" i="0">
                <a:solidFill>
                  <a:srgbClr val="0F172A"/>
                </a:solidFill>
                <a:latin typeface="Calibri"/>
              </a:rPr>
              <a:t>最新すぎる情報（学習データの締切以降）</a:t>
            </a:r>
          </a:p>
        </p:txBody>
      </p:sp>
      <p:sp>
        <p:nvSpPr>
          <p:cNvPr id="29" name="Oval 28"/>
          <p:cNvSpPr/>
          <p:nvPr/>
        </p:nvSpPr>
        <p:spPr>
          <a:xfrm>
            <a:off x="6492240" y="3886199"/>
            <a:ext cx="228600" cy="228600"/>
          </a:xfrm>
          <a:prstGeom prst="ellipse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0" name="TextBox 29"/>
          <p:cNvSpPr txBox="1"/>
          <p:nvPr/>
        </p:nvSpPr>
        <p:spPr>
          <a:xfrm>
            <a:off x="6492240" y="3840479"/>
            <a:ext cx="2286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Calibri"/>
              </a:rPr>
              <a:t>!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58000" y="3840479"/>
            <a:ext cx="47548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0" i="0">
                <a:solidFill>
                  <a:srgbClr val="0F172A"/>
                </a:solidFill>
                <a:latin typeface="Calibri"/>
              </a:rPr>
              <a:t>プロジェクト全体の文脈理解</a:t>
            </a:r>
          </a:p>
        </p:txBody>
      </p:sp>
      <p:sp>
        <p:nvSpPr>
          <p:cNvPr id="32" name="Oval 31"/>
          <p:cNvSpPr/>
          <p:nvPr/>
        </p:nvSpPr>
        <p:spPr>
          <a:xfrm>
            <a:off x="6492240" y="4526279"/>
            <a:ext cx="228600" cy="228600"/>
          </a:xfrm>
          <a:prstGeom prst="ellipse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3" name="TextBox 32"/>
          <p:cNvSpPr txBox="1"/>
          <p:nvPr/>
        </p:nvSpPr>
        <p:spPr>
          <a:xfrm>
            <a:off x="6492240" y="4480559"/>
            <a:ext cx="2286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Calibri"/>
              </a:rPr>
              <a:t>!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58000" y="4480559"/>
            <a:ext cx="47548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0" i="0">
                <a:solidFill>
                  <a:srgbClr val="0F172A"/>
                </a:solidFill>
                <a:latin typeface="Calibri"/>
              </a:rPr>
              <a:t>最適なアーキテクチャの判断</a:t>
            </a:r>
          </a:p>
        </p:txBody>
      </p:sp>
      <p:sp>
        <p:nvSpPr>
          <p:cNvPr id="35" name="Oval 34"/>
          <p:cNvSpPr/>
          <p:nvPr/>
        </p:nvSpPr>
        <p:spPr>
          <a:xfrm>
            <a:off x="6492240" y="5166358"/>
            <a:ext cx="228600" cy="228600"/>
          </a:xfrm>
          <a:prstGeom prst="ellipse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36" name="TextBox 35"/>
          <p:cNvSpPr txBox="1"/>
          <p:nvPr/>
        </p:nvSpPr>
        <p:spPr>
          <a:xfrm>
            <a:off x="6492240" y="5120638"/>
            <a:ext cx="2286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Calibri"/>
              </a:rPr>
              <a:t>!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58000" y="5120638"/>
            <a:ext cx="475488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0" i="0">
                <a:solidFill>
                  <a:srgbClr val="0F172A"/>
                </a:solidFill>
                <a:latin typeface="Calibri"/>
              </a:rPr>
              <a:t>セキュリティの深い考慮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7 / 18</a:t>
            </a:r>
          </a:p>
        </p:txBody>
      </p:sp>
      <p:pic>
        <p:nvPicPr>
          <p:cNvPr id="39" name="slide_07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audio>
          </p:childTnLst>
        </p:cTn>
      </p:par>
    </p:tnLst>
  </p:timing>
  <p:transition spd="med"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E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40080" y="2377440"/>
            <a:ext cx="3657600" cy="36576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400" b="1" i="0">
                <a:solidFill>
                  <a:srgbClr val="F59E0B"/>
                </a:solidFill>
                <a:latin typeface="Calibri"/>
              </a:rPr>
              <a:t>PART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" y="2743200"/>
            <a:ext cx="10972800" cy="10972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5400" b="1" i="0">
                <a:solidFill>
                  <a:srgbClr val="FFFFFF"/>
                </a:solidFill>
                <a:latin typeface="Cambria"/>
              </a:rPr>
              <a:t>本書で作るもの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3840480"/>
            <a:ext cx="109728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0" i="0">
                <a:solidFill>
                  <a:srgbClr val="CBD5E1"/>
                </a:solidFill>
                <a:latin typeface="Calibri"/>
              </a:rPr>
              <a:t>AIと会話しながら進めるテキストアドベンチャー</a:t>
            </a:r>
          </a:p>
        </p:txBody>
      </p:sp>
      <p:sp>
        <p:nvSpPr>
          <p:cNvPr id="6" name="Rectangle 5"/>
          <p:cNvSpPr/>
          <p:nvPr/>
        </p:nvSpPr>
        <p:spPr>
          <a:xfrm>
            <a:off x="640080" y="4572000"/>
            <a:ext cx="914400" cy="73152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pic>
        <p:nvPicPr>
          <p:cNvPr id="7" name="slide_08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  <p:transition spd="med"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8FA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32004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サンプルアプリ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566928"/>
            <a:ext cx="10972800" cy="64008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3000" b="1" i="0">
                <a:solidFill>
                  <a:srgbClr val="1E3A5F"/>
                </a:solidFill>
                <a:latin typeface="Cambria"/>
              </a:rPr>
              <a:t>テキストアドベンチャーゲーム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783080"/>
            <a:ext cx="576072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800" b="1" i="0">
                <a:solidFill>
                  <a:srgbClr val="0F172A"/>
                </a:solidFill>
                <a:latin typeface="Calibri"/>
              </a:rPr>
              <a:t>AIが物語を生成する対話型アドベンチャー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2331720"/>
            <a:ext cx="5486400" cy="22860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40000"/>
              </a:lnSpc>
            </a:pPr>
            <a:r>
              <a:rPr sz="1300" b="0" i="0">
                <a:solidFill>
                  <a:srgbClr val="0F172A"/>
                </a:solidFill>
                <a:latin typeface="Calibri"/>
              </a:rPr>
              <a:t>ストーリーは </a:t>
            </a:r>
            <a:r>
              <a:rPr sz="1300" b="1" i="0">
                <a:solidFill>
                  <a:srgbClr val="1E3A5F"/>
                </a:solidFill>
                <a:latin typeface="Calibri"/>
              </a:rPr>
              <a:t>Gemini API</a:t>
            </a:r>
            <a:r>
              <a:rPr sz="1300" b="0" i="0">
                <a:solidFill>
                  <a:srgbClr val="0F172A"/>
                </a:solidFill>
                <a:latin typeface="Calibri"/>
              </a:rPr>
              <a:t> によって生成され、
プレイヤーの選択によって</a:t>
            </a:r>
            <a:r>
              <a:rPr sz="1300" b="1" i="0">
                <a:solidFill>
                  <a:srgbClr val="F59E0B"/>
                </a:solidFill>
                <a:latin typeface="Calibri"/>
              </a:rPr>
              <a:t>無限に分岐</a:t>
            </a:r>
            <a:r>
              <a:rPr sz="1300" b="0" i="0">
                <a:solidFill>
                  <a:srgbClr val="0F172A"/>
                </a:solidFill>
                <a:latin typeface="Calibri"/>
              </a:rPr>
              <a:t>します。</a:t>
            </a:r>
          </a:p>
          <a:p>
            <a:pPr algn="l">
              <a:lnSpc>
                <a:spcPct val="140000"/>
              </a:lnSpc>
            </a:pPr>
            <a:r>
              <a:rPr sz="1300" b="0" i="0">
                <a:solidFill>
                  <a:srgbClr val="0F172A"/>
                </a:solidFill>
                <a:latin typeface="Calibri"/>
              </a:rPr>
              <a:t>
本書のゴールは</a:t>
            </a:r>
            <a:r>
              <a:rPr sz="1300" b="1" i="0">
                <a:solidFill>
                  <a:srgbClr val="1E3A5F"/>
                </a:solidFill>
                <a:latin typeface="Calibri"/>
              </a:rPr>
              <a:t>「動くサービスを公開する」</a:t>
            </a:r>
            <a:r>
              <a:rPr sz="1300" b="0" i="0">
                <a:solidFill>
                  <a:srgbClr val="0F172A"/>
                </a:solidFill>
                <a:latin typeface="Calibri"/>
              </a:rPr>
              <a:t>こと。
サンプルはシンプル、デプロイは手厚く。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" y="4937760"/>
            <a:ext cx="5486400" cy="11887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8" name="Rectangle 7"/>
          <p:cNvSpPr/>
          <p:nvPr/>
        </p:nvSpPr>
        <p:spPr>
          <a:xfrm>
            <a:off x="548640" y="4937760"/>
            <a:ext cx="54864" cy="1188720"/>
          </a:xfrm>
          <a:prstGeom prst="rect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9" name="TextBox 8"/>
          <p:cNvSpPr txBox="1"/>
          <p:nvPr/>
        </p:nvSpPr>
        <p:spPr>
          <a:xfrm>
            <a:off x="777240" y="5074920"/>
            <a:ext cx="502920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1" i="0">
                <a:solidFill>
                  <a:srgbClr val="F59E0B"/>
                </a:solidFill>
                <a:latin typeface="Calibri"/>
              </a:rPr>
              <a:t>完成形デモ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" y="5349240"/>
            <a:ext cx="5029200" cy="45720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2000" b="1" i="0">
                <a:solidFill>
                  <a:srgbClr val="1E3A5F"/>
                </a:solidFill>
                <a:latin typeface="Consolas"/>
              </a:rPr>
              <a:t>adventure-dev-journey.com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240" y="5760720"/>
            <a:ext cx="5029200" cy="320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1100" b="0" i="0">
                <a:solidFill>
                  <a:srgbClr val="64748B"/>
                </a:solidFill>
                <a:latin typeface="Calibri"/>
              </a:rPr>
              <a:t>本書で作るアプリを実際に体験できます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00800" y="1783080"/>
            <a:ext cx="5212080" cy="4343400"/>
          </a:xfrm>
          <a:prstGeom prst="rect">
            <a:avLst/>
          </a:prstGeom>
          <a:solidFill>
            <a:srgbClr val="0F17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3" name="Rectangle 12"/>
          <p:cNvSpPr/>
          <p:nvPr/>
        </p:nvSpPr>
        <p:spPr>
          <a:xfrm>
            <a:off x="6400800" y="1783080"/>
            <a:ext cx="5212080" cy="320040"/>
          </a:xfrm>
          <a:prstGeom prst="rect">
            <a:avLst/>
          </a:prstGeom>
          <a:solidFill>
            <a:srgbClr val="1E2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4" name="Oval 13"/>
          <p:cNvSpPr/>
          <p:nvPr/>
        </p:nvSpPr>
        <p:spPr>
          <a:xfrm>
            <a:off x="6537960" y="1874520"/>
            <a:ext cx="137160" cy="137160"/>
          </a:xfrm>
          <a:prstGeom prst="ellipse">
            <a:avLst/>
          </a:prstGeom>
          <a:solidFill>
            <a:srgbClr val="EF44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5" name="Oval 14"/>
          <p:cNvSpPr/>
          <p:nvPr/>
        </p:nvSpPr>
        <p:spPr>
          <a:xfrm>
            <a:off x="6720840" y="1874520"/>
            <a:ext cx="137160" cy="137160"/>
          </a:xfrm>
          <a:prstGeom prst="ellipse">
            <a:avLst/>
          </a:prstGeom>
          <a:solidFill>
            <a:srgbClr val="F5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6" name="Oval 15"/>
          <p:cNvSpPr/>
          <p:nvPr/>
        </p:nvSpPr>
        <p:spPr>
          <a:xfrm>
            <a:off x="6903720" y="1874520"/>
            <a:ext cx="137160" cy="137160"/>
          </a:xfrm>
          <a:prstGeom prst="ellipse">
            <a:avLst/>
          </a:prstGeom>
          <a:solidFill>
            <a:srgbClr val="10B9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/>
        </p:txBody>
      </p:sp>
      <p:sp>
        <p:nvSpPr>
          <p:cNvPr id="17" name="TextBox 16"/>
          <p:cNvSpPr txBox="1"/>
          <p:nvPr/>
        </p:nvSpPr>
        <p:spPr>
          <a:xfrm>
            <a:off x="6400800" y="1847088"/>
            <a:ext cx="52120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ctr"/>
            <a:r>
              <a:rPr sz="1000" b="0" i="0">
                <a:solidFill>
                  <a:srgbClr val="94A3B8"/>
                </a:solidFill>
                <a:latin typeface="Consolas"/>
              </a:rPr>
              <a:t>adventure.exe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29400" y="2240280"/>
            <a:ext cx="4754880" cy="374904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 i="0">
                <a:solidFill>
                  <a:srgbClr val="CBD5E1"/>
                </a:solidFill>
                <a:latin typeface="Consolas"/>
              </a:rPr>
              <a:t>あなたは廃墟となった地下研究施設で目覚めました。</a:t>
            </a:r>
          </a:p>
          <a:p>
            <a:pPr algn="l">
              <a:lnSpc>
                <a:spcPct val="115000"/>
              </a:lnSpc>
            </a:pPr>
            <a:r>
              <a:rPr sz="1000" b="0" i="0">
                <a:solidFill>
                  <a:srgbClr val="CBD5E1"/>
                </a:solidFill>
                <a:latin typeface="Consolas"/>
              </a:rPr>
              <a:t>記憶は曖昧で、ここがどこなのか分かりません。</a:t>
            </a:r>
          </a:p>
          <a:p>
            <a:pPr algn="l">
              <a:lnSpc>
                <a:spcPct val="115000"/>
              </a:lnSpc>
            </a:pPr>
            <a:r>
              <a:rPr sz="1000" b="0" i="0">
                <a:solidFill>
                  <a:srgbClr val="CBD5E1"/>
                </a:solidFill>
                <a:latin typeface="Consolas"/>
              </a:rPr>
              <a:t>薄暗い廊下、錆びた機械、奇妙な痕跡……</a:t>
            </a:r>
          </a:p>
          <a:p>
            <a:pPr algn="l">
              <a:lnSpc>
                <a:spcPct val="115000"/>
              </a:lnSpc>
            </a:pPr>
            <a:r>
              <a:rPr sz="1000" b="0" i="0">
                <a:solidFill>
                  <a:srgbClr val="FFFFFF"/>
                </a:solidFill>
                <a:latin typeface="Calibri"/>
              </a:rPr>
              <a:t/>
            </a:r>
          </a:p>
          <a:p>
            <a:pPr algn="l">
              <a:lnSpc>
                <a:spcPct val="115000"/>
              </a:lnSpc>
            </a:pPr>
            <a:r>
              <a:rPr sz="1000" b="0" i="0">
                <a:solidFill>
                  <a:srgbClr val="F59E0B"/>
                </a:solidFill>
                <a:latin typeface="Consolas"/>
              </a:rPr>
              <a:t>&gt; 周囲を見回す</a:t>
            </a:r>
          </a:p>
          <a:p>
            <a:pPr algn="l">
              <a:lnSpc>
                <a:spcPct val="115000"/>
              </a:lnSpc>
            </a:pPr>
            <a:r>
              <a:rPr sz="1000" b="0" i="0">
                <a:solidFill>
                  <a:srgbClr val="FFFFFF"/>
                </a:solidFill>
                <a:latin typeface="Calibri"/>
              </a:rPr>
              <a:t/>
            </a:r>
          </a:p>
          <a:p>
            <a:pPr algn="l">
              <a:lnSpc>
                <a:spcPct val="115000"/>
              </a:lnSpc>
            </a:pPr>
            <a:r>
              <a:rPr sz="1000" b="0" i="0">
                <a:solidFill>
                  <a:srgbClr val="CBD5E1"/>
                </a:solidFill>
                <a:latin typeface="Consolas"/>
              </a:rPr>
              <a:t>壁には古いコンピューター端末があり、</a:t>
            </a:r>
          </a:p>
          <a:p>
            <a:pPr algn="l">
              <a:lnSpc>
                <a:spcPct val="115000"/>
              </a:lnSpc>
            </a:pPr>
            <a:r>
              <a:rPr sz="1000" b="0" i="0">
                <a:solidFill>
                  <a:srgbClr val="CBD5E1"/>
                </a:solidFill>
                <a:latin typeface="Consolas"/>
              </a:rPr>
              <a:t>かすかに光を放っています。</a:t>
            </a:r>
          </a:p>
          <a:p>
            <a:pPr algn="l">
              <a:lnSpc>
                <a:spcPct val="115000"/>
              </a:lnSpc>
            </a:pPr>
            <a:r>
              <a:rPr sz="1000" b="0" i="0">
                <a:solidFill>
                  <a:srgbClr val="FFFFFF"/>
                </a:solidFill>
                <a:latin typeface="Calibri"/>
              </a:rPr>
              <a:t/>
            </a:r>
          </a:p>
          <a:p>
            <a:pPr algn="l">
              <a:lnSpc>
                <a:spcPct val="115000"/>
              </a:lnSpc>
            </a:pPr>
            <a:r>
              <a:rPr sz="1000" b="0" i="0">
                <a:solidFill>
                  <a:srgbClr val="94A3B8"/>
                </a:solidFill>
                <a:latin typeface="Consolas"/>
              </a:rPr>
              <a:t>次の行動:</a:t>
            </a:r>
          </a:p>
          <a:p>
            <a:pPr algn="l">
              <a:lnSpc>
                <a:spcPct val="115000"/>
              </a:lnSpc>
            </a:pPr>
            <a:r>
              <a:rPr sz="1000" b="0" i="0">
                <a:solidFill>
                  <a:srgbClr val="10B981"/>
                </a:solidFill>
                <a:latin typeface="Consolas"/>
              </a:rPr>
              <a:t> 1. コンピューター端末を調べる</a:t>
            </a:r>
          </a:p>
          <a:p>
            <a:pPr algn="l">
              <a:lnSpc>
                <a:spcPct val="115000"/>
              </a:lnSpc>
            </a:pPr>
            <a:r>
              <a:rPr sz="1000" b="0" i="0">
                <a:solidFill>
                  <a:srgbClr val="10B981"/>
                </a:solidFill>
                <a:latin typeface="Consolas"/>
              </a:rPr>
              <a:t> 2. 扉を調べる</a:t>
            </a:r>
          </a:p>
          <a:p>
            <a:pPr algn="l">
              <a:lnSpc>
                <a:spcPct val="115000"/>
              </a:lnSpc>
            </a:pPr>
            <a:r>
              <a:rPr sz="1000" b="0" i="0">
                <a:solidFill>
                  <a:srgbClr val="10B981"/>
                </a:solidFill>
                <a:latin typeface="Consolas"/>
              </a:rPr>
              <a:t> 3. 部屋を詳しく探索する</a:t>
            </a:r>
          </a:p>
          <a:p>
            <a:pPr algn="l">
              <a:lnSpc>
                <a:spcPct val="115000"/>
              </a:lnSpc>
            </a:pPr>
            <a:r>
              <a:rPr sz="1000" b="0" i="0">
                <a:solidFill>
                  <a:srgbClr val="FFFFFF"/>
                </a:solidFill>
                <a:latin typeface="Calibri"/>
              </a:rPr>
              <a:t/>
            </a:r>
          </a:p>
          <a:p>
            <a:pPr algn="l">
              <a:lnSpc>
                <a:spcPct val="115000"/>
              </a:lnSpc>
            </a:pPr>
            <a:r>
              <a:rPr sz="1000" b="0" i="0">
                <a:solidFill>
                  <a:srgbClr val="F59E0B"/>
                </a:solidFill>
                <a:latin typeface="Consolas"/>
              </a:rPr>
              <a:t>&gt; 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8640" y="6446520"/>
            <a:ext cx="731520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l"/>
            <a:r>
              <a:rPr sz="900" b="0" i="0">
                <a:solidFill>
                  <a:srgbClr val="64748B"/>
                </a:solidFill>
                <a:latin typeface="Calibri"/>
              </a:rPr>
              <a:t>第1章 — LLM時代の開発を体験する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698480" y="6446520"/>
            <a:ext cx="1097280" cy="274320"/>
          </a:xfrm>
          <a:prstGeom prst="rect">
            <a:avLst/>
          </a:prstGeom>
          <a:noFill/>
        </p:spPr>
        <p:txBody>
          <a:bodyPr wrap="square" lIns="45720" rIns="45720" tIns="18288" bIns="18288" anchor="t">
            <a:spAutoFit/>
          </a:bodyPr>
          <a:lstStyle/>
          <a:p>
            <a:pPr algn="r"/>
            <a:r>
              <a:rPr sz="900" b="0" i="0">
                <a:solidFill>
                  <a:srgbClr val="64748B"/>
                </a:solidFill>
                <a:latin typeface="Calibri"/>
              </a:rPr>
              <a:t>9 / 18</a:t>
            </a:r>
          </a:p>
        </p:txBody>
      </p:sp>
      <p:pic>
        <p:nvPicPr>
          <p:cNvPr id="21" name="slide_09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audio>
          </p:childTnLst>
        </p:cTn>
      </p:par>
    </p:tnLst>
  </p:timing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